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71" r:id="rId12"/>
    <p:sldId id="270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68" r:id="rId21"/>
    <p:sldId id="279" r:id="rId22"/>
    <p:sldId id="281" r:id="rId23"/>
    <p:sldId id="332" r:id="rId24"/>
    <p:sldId id="282" r:id="rId25"/>
    <p:sldId id="284" r:id="rId26"/>
    <p:sldId id="333" r:id="rId27"/>
    <p:sldId id="334" r:id="rId28"/>
    <p:sldId id="335" r:id="rId29"/>
    <p:sldId id="336" r:id="rId30"/>
    <p:sldId id="283" r:id="rId31"/>
    <p:sldId id="280" r:id="rId32"/>
    <p:sldId id="289" r:id="rId33"/>
    <p:sldId id="290" r:id="rId34"/>
    <p:sldId id="297" r:id="rId35"/>
    <p:sldId id="298" r:id="rId36"/>
    <p:sldId id="299" r:id="rId37"/>
    <p:sldId id="300" r:id="rId38"/>
    <p:sldId id="301" r:id="rId39"/>
    <p:sldId id="302" r:id="rId40"/>
    <p:sldId id="303" r:id="rId41"/>
    <p:sldId id="304" r:id="rId42"/>
    <p:sldId id="305" r:id="rId43"/>
    <p:sldId id="306" r:id="rId44"/>
    <p:sldId id="307" r:id="rId45"/>
    <p:sldId id="308" r:id="rId46"/>
    <p:sldId id="309" r:id="rId47"/>
    <p:sldId id="310" r:id="rId48"/>
    <p:sldId id="312" r:id="rId49"/>
    <p:sldId id="313" r:id="rId50"/>
    <p:sldId id="269" r:id="rId51"/>
    <p:sldId id="314" r:id="rId52"/>
    <p:sldId id="315" r:id="rId53"/>
    <p:sldId id="317" r:id="rId54"/>
    <p:sldId id="316" r:id="rId55"/>
    <p:sldId id="318" r:id="rId56"/>
    <p:sldId id="319" r:id="rId57"/>
    <p:sldId id="320" r:id="rId58"/>
    <p:sldId id="321" r:id="rId59"/>
    <p:sldId id="323" r:id="rId60"/>
    <p:sldId id="326" r:id="rId61"/>
    <p:sldId id="324" r:id="rId62"/>
    <p:sldId id="327" r:id="rId63"/>
    <p:sldId id="325" r:id="rId64"/>
    <p:sldId id="330" r:id="rId65"/>
    <p:sldId id="331" r:id="rId66"/>
    <p:sldId id="291" r:id="rId6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66"/>
    <a:srgbClr val="008080"/>
    <a:srgbClr val="33CCCC"/>
    <a:srgbClr val="00FFCC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D161CBEA-64CC-4FC4-BED6-A845446EA68D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C61411BC-B262-4D69-9FFE-ED668E26E79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1CBEA-64CC-4FC4-BED6-A845446EA68D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411BC-B262-4D69-9FFE-ED668E26E79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1CBEA-64CC-4FC4-BED6-A845446EA68D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411BC-B262-4D69-9FFE-ED668E26E79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1CBEA-64CC-4FC4-BED6-A845446EA68D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411BC-B262-4D69-9FFE-ED668E26E79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1CBEA-64CC-4FC4-BED6-A845446EA68D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411BC-B262-4D69-9FFE-ED668E26E79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1CBEA-64CC-4FC4-BED6-A845446EA68D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411BC-B262-4D69-9FFE-ED668E26E79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D161CBEA-64CC-4FC4-BED6-A845446EA68D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C61411BC-B262-4D69-9FFE-ED668E26E79A}" type="slidenum">
              <a:rPr lang="ru-RU" smtClean="0"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D161CBEA-64CC-4FC4-BED6-A845446EA68D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C61411BC-B262-4D69-9FFE-ED668E26E79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1CBEA-64CC-4FC4-BED6-A845446EA68D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411BC-B262-4D69-9FFE-ED668E26E79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1CBEA-64CC-4FC4-BED6-A845446EA68D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411BC-B262-4D69-9FFE-ED668E26E79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1CBEA-64CC-4FC4-BED6-A845446EA68D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411BC-B262-4D69-9FFE-ED668E26E79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D161CBEA-64CC-4FC4-BED6-A845446EA68D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C61411BC-B262-4D69-9FFE-ED668E26E79A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dsradugaruz.schoolrm.ru/sveden/employees/10720/210356/" TargetMode="External"/><Relationship Id="rId2" Type="http://schemas.openxmlformats.org/officeDocument/2006/relationships/hyperlink" Target="https://nsportal.ru/detskii-sad/vospitatelnaya-rabota/2022/12/21/predstavlenie-pedagogicheskogo-opyta-hudozhestvenno" TargetMode="Externa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PcyiX0JGfjo&amp;list=PLnZ9t4Q3-vekpVipXbVCkaqNFOL43zjPo&amp;index=30" TargetMode="Externa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PaYMy8vB13I&amp;list=PLnZ9t4Q3-vekpVipXbVCkaqNFOL43zjPo&amp;index=9" TargetMode="Externa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79712" y="1124744"/>
            <a:ext cx="5328592" cy="2016224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Arial Black" pitchFamily="34" charset="0"/>
                <a:cs typeface="Times New Roman" pitchFamily="18" charset="0"/>
              </a:rPr>
              <a:t>Портфолио</a:t>
            </a:r>
            <a:br>
              <a:rPr lang="ru-RU" sz="48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Arial Black" pitchFamily="34" charset="0"/>
                <a:cs typeface="Times New Roman" pitchFamily="18" charset="0"/>
              </a:rPr>
              <a:t>Сулеевой Галины Николаевны</a:t>
            </a:r>
            <a:endParaRPr lang="ru-RU" sz="3600" dirty="0">
              <a:solidFill>
                <a:schemeClr val="accent2">
                  <a:lumMod val="20000"/>
                  <a:lumOff val="80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71800" y="4725144"/>
            <a:ext cx="6177136" cy="1752600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Воспитателя</a:t>
            </a:r>
          </a:p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Муниципального  бюджетного  дошкольного образовательного учреждения </a:t>
            </a:r>
            <a:endParaRPr lang="ru-RU" b="1" dirty="0" smtClean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«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Детский сад «Радуга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»</a:t>
            </a:r>
          </a:p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комбинированного вида»</a:t>
            </a:r>
          </a:p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Рузаевского муниципального района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43608" y="332656"/>
            <a:ext cx="71287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Arial Black" pitchFamily="34" charset="0"/>
              </a:rPr>
              <a:t>Министерство образования Республики Мордовия</a:t>
            </a:r>
            <a:endParaRPr lang="ru-RU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22"/>
          <a:stretch/>
        </p:blipFill>
        <p:spPr>
          <a:xfrm>
            <a:off x="251520" y="4004370"/>
            <a:ext cx="2376264" cy="2586989"/>
          </a:xfrm>
          <a:prstGeom prst="rect">
            <a:avLst/>
          </a:prstGeom>
          <a:ln w="28575">
            <a:noFill/>
          </a:ln>
        </p:spPr>
      </p:pic>
    </p:spTree>
    <p:extLst>
      <p:ext uri="{BB962C8B-B14F-4D97-AF65-F5344CB8AC3E}">
        <p14:creationId xmlns:p14="http://schemas.microsoft.com/office/powerpoint/2010/main" val="219617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627784" y="962151"/>
            <a:ext cx="4032448" cy="570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502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692696"/>
            <a:ext cx="87129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«СОЗДАНИЕ И АПРОБАЦИЯ МОДЕЛЕЙ СОВЕРШЕНСТВОВАНИЯ НОРМ И УСЛОВИЙ ДЛЯ ПОЛНОЦЕННОГО ФУНКЦИОНИРОВАНИЯ РУССКОГО ЯЗЫКА КАК ЯЗЫКА МЕЖНАЦИОНАЛЬНОГО ОБЩЕНИЯ В УСЛОВИЯХ ПОЛИКУЛЬТУРНОСТИ»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3" name="Picture 3" descr="I:\моя2020\ип - 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4864"/>
            <a:ext cx="3262425" cy="450912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I:\моя2020\ип - 0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5"/>
          <a:stretch>
            <a:fillRect/>
          </a:stretch>
        </p:blipFill>
        <p:spPr bwMode="auto">
          <a:xfrm>
            <a:off x="3262425" y="2537520"/>
            <a:ext cx="2950466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I:\моя2020\иип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6"/>
          <a:stretch>
            <a:fillRect/>
          </a:stretch>
        </p:blipFill>
        <p:spPr bwMode="auto">
          <a:xfrm>
            <a:off x="6228184" y="2204551"/>
            <a:ext cx="2915816" cy="4509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241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574" y="836712"/>
            <a:ext cx="4050402" cy="589006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908720"/>
            <a:ext cx="4088721" cy="5782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730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71800" y="908720"/>
            <a:ext cx="35589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НАСТАВНИЧЕСТВО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3" r="7586"/>
          <a:stretch/>
        </p:blipFill>
        <p:spPr>
          <a:xfrm rot="10800000">
            <a:off x="3393628" y="1826129"/>
            <a:ext cx="2789797" cy="48552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6129"/>
            <a:ext cx="3433250" cy="485524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" r="6978"/>
          <a:stretch/>
        </p:blipFill>
        <p:spPr>
          <a:xfrm rot="10800000">
            <a:off x="6097070" y="1916832"/>
            <a:ext cx="2927698" cy="4764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36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67744" y="1053049"/>
            <a:ext cx="44582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НАЛИЧИЕ ПУБЛИКАЦИЙ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2492896"/>
            <a:ext cx="79208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006666"/>
                </a:solidFill>
                <a:latin typeface="Arial Black" pitchFamily="34" charset="0"/>
                <a:cs typeface="Times New Roman" panose="02020603050405020304" pitchFamily="18" charset="0"/>
              </a:rPr>
              <a:t>МУНИЦИПАЛЬНЫЙ - 1   </a:t>
            </a:r>
            <a:br>
              <a:rPr lang="ru-RU" sz="2000" dirty="0" smtClean="0">
                <a:solidFill>
                  <a:srgbClr val="006666"/>
                </a:solidFill>
                <a:latin typeface="Arial Black" pitchFamily="34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6666"/>
                </a:solidFill>
                <a:latin typeface="Arial Black" pitchFamily="34" charset="0"/>
                <a:cs typeface="Times New Roman" panose="02020603050405020304" pitchFamily="18" charset="0"/>
              </a:rPr>
              <a:t>РЕСПУБЛИКАНСКИЙ УРОВЕНЬ - 2</a:t>
            </a:r>
            <a:br>
              <a:rPr lang="ru-RU" sz="2000" dirty="0" smtClean="0">
                <a:solidFill>
                  <a:srgbClr val="006666"/>
                </a:solidFill>
                <a:latin typeface="Arial Black" pitchFamily="34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6666"/>
                </a:solidFill>
                <a:latin typeface="Arial Black" pitchFamily="34" charset="0"/>
                <a:cs typeface="Times New Roman" panose="02020603050405020304" pitchFamily="18" charset="0"/>
              </a:rPr>
              <a:t>ВСЕРОССИЙСКИЙ УРОВЕНЬ - 1</a:t>
            </a:r>
            <a:br>
              <a:rPr lang="ru-RU" sz="2000" dirty="0" smtClean="0">
                <a:solidFill>
                  <a:srgbClr val="006666"/>
                </a:solidFill>
                <a:latin typeface="Arial Black" pitchFamily="34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6666"/>
                </a:solidFill>
                <a:latin typeface="Arial Black" pitchFamily="34" charset="0"/>
                <a:cs typeface="Times New Roman" panose="02020603050405020304" pitchFamily="18" charset="0"/>
              </a:rPr>
              <a:t>МЕЖДУНАРОДНЫЙ УРОВЕНЬ - 3 </a:t>
            </a:r>
            <a:endParaRPr lang="ru-RU" sz="2000" dirty="0">
              <a:solidFill>
                <a:srgbClr val="006666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335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503025" y="836712"/>
            <a:ext cx="4202995" cy="5941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119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I:\наталья\документы для работы\работа 2022-23\Аттестация будущая.Развитие личностных качеств дошкольников в процессе изобразительной деятельности\Сертификатыи грамоты  2020-21-22 год\Окно№41(1310) от 7.10.20 г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21822" y="2649488"/>
            <a:ext cx="5484473" cy="4158075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39552" y="620688"/>
            <a:ext cx="44358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МУНИЦИПАЛЬНЫЙ УРОВЕНЬ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4" name="Picture 2" descr="I:\наталья\документы для работы\работа 2022-23\Аттестация будущая.Развитие личностных качеств дошкольников в процессе изобразительной деятельности\Сертификатыи грамоты  2020-21-22 год\окно с нрмером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21822" y="1201122"/>
            <a:ext cx="5484473" cy="14357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48869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67544" y="599359"/>
            <a:ext cx="4626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РЕСПУБЛИКАНСКИЙ УРОВЕНЬ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1" r="4398"/>
          <a:stretch/>
        </p:blipFill>
        <p:spPr>
          <a:xfrm rot="10800000">
            <a:off x="6012160" y="1635256"/>
            <a:ext cx="3131840" cy="5036326"/>
          </a:xfrm>
          <a:prstGeom prst="rect">
            <a:avLst/>
          </a:prstGeom>
        </p:spPr>
      </p:pic>
      <p:pic>
        <p:nvPicPr>
          <p:cNvPr id="7" name="Picture 2" descr="C:\Users\Home\Desktop\грамоты\IMG_13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657" y="2276872"/>
            <a:ext cx="2838587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0848"/>
            <a:ext cx="3270658" cy="4622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799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49" y="1196752"/>
            <a:ext cx="3888432" cy="549581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11560" y="620688"/>
            <a:ext cx="42578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ВСЕРОССИЙСКИЙ УРОВЕНЬ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169" y="1196752"/>
            <a:ext cx="3888431" cy="549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254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" y="2204864"/>
            <a:ext cx="3186626" cy="450608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67544" y="620688"/>
            <a:ext cx="44630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МЕЖДУНАРОДНЫЙ УРОВЕНЬ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006" y="2204863"/>
            <a:ext cx="3181994" cy="44984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382" y="1988840"/>
            <a:ext cx="2862789" cy="4047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299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7503928"/>
              </p:ext>
            </p:extLst>
          </p:nvPr>
        </p:nvGraphicFramePr>
        <p:xfrm>
          <a:off x="395536" y="1052736"/>
          <a:ext cx="8363272" cy="5564453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3655854"/>
                <a:gridCol w="4707418"/>
              </a:tblGrid>
              <a:tr h="459053"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eorgia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eorgia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eorgia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eorgia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eorgia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eorgia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eorgia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eorgia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eorgia"/>
                        </a:defRPr>
                      </a:lvl9pPr>
                    </a:lstStyle>
                    <a:p>
                      <a:pPr algn="ctr"/>
                      <a:r>
                        <a:rPr lang="ru-RU" sz="1600" dirty="0" smtClean="0"/>
                        <a:t>Фамилия, имя, отчество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eorgia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eorgia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eorgia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eorgia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eorgia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eorgia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eorgia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eorgia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Georgia"/>
                        </a:defRPr>
                      </a:lvl9pPr>
                    </a:lstStyle>
                    <a:p>
                      <a:pPr algn="ctr"/>
                      <a:r>
                        <a:rPr lang="ru-RU" sz="1600" dirty="0" smtClean="0"/>
                        <a:t> Сулеева</a:t>
                      </a:r>
                      <a:r>
                        <a:rPr lang="ru-RU" sz="1600" baseline="0" dirty="0" smtClean="0"/>
                        <a:t> Галина Николаевна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/>
                </a:tc>
              </a:tr>
              <a:tr h="253567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9pPr>
                    </a:lstStyle>
                    <a:p>
                      <a:pPr algn="ctr"/>
                      <a:r>
                        <a:rPr lang="ru-RU" sz="1400" dirty="0" smtClean="0">
                          <a:solidFill>
                            <a:srgbClr val="006666"/>
                          </a:solidFill>
                        </a:rPr>
                        <a:t>Дата рождения</a:t>
                      </a:r>
                      <a:endParaRPr lang="ru-RU" sz="1400" dirty="0">
                        <a:solidFill>
                          <a:srgbClr val="006666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rgbClr val="006666"/>
                          </a:solidFill>
                        </a:rPr>
                        <a:t>17.06.1974 год</a:t>
                      </a:r>
                      <a:endParaRPr lang="ru-RU" sz="1200" dirty="0">
                        <a:solidFill>
                          <a:srgbClr val="0066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904616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9pPr>
                    </a:lstStyle>
                    <a:p>
                      <a:pPr algn="ctr"/>
                      <a:r>
                        <a:rPr lang="ru-RU" sz="1400" dirty="0" smtClean="0">
                          <a:solidFill>
                            <a:srgbClr val="006666"/>
                          </a:solidFill>
                        </a:rPr>
                        <a:t>Образование,</a:t>
                      </a:r>
                      <a:r>
                        <a:rPr lang="ru-RU" sz="1400" baseline="0" dirty="0" smtClean="0">
                          <a:solidFill>
                            <a:srgbClr val="006666"/>
                          </a:solidFill>
                        </a:rPr>
                        <a:t> квалификация по диплому</a:t>
                      </a:r>
                    </a:p>
                    <a:p>
                      <a:pPr algn="ctr"/>
                      <a:endParaRPr lang="ru-RU" sz="1400" baseline="0" dirty="0" smtClean="0">
                        <a:solidFill>
                          <a:srgbClr val="006666"/>
                        </a:solidFill>
                      </a:endParaRPr>
                    </a:p>
                    <a:p>
                      <a:pPr algn="ctr"/>
                      <a:endParaRPr lang="ru-RU" sz="1400" baseline="0" dirty="0" smtClean="0">
                        <a:solidFill>
                          <a:srgbClr val="006666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rgbClr val="006666"/>
                          </a:solidFill>
                        </a:rPr>
                        <a:t>Высшее; МГУ им. Н.П. Огарева,. Квалификация по диплому: Психолог, преподаватель психологии. Специальность "Психология".</a:t>
                      </a:r>
                      <a:endParaRPr lang="ru-RU" sz="1200" baseline="0" dirty="0" smtClean="0">
                        <a:solidFill>
                          <a:srgbClr val="0066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09966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9pPr>
                    </a:lstStyle>
                    <a:p>
                      <a:pPr algn="ctr"/>
                      <a:r>
                        <a:rPr lang="ru-RU" sz="1400" dirty="0" smtClean="0">
                          <a:solidFill>
                            <a:srgbClr val="006666"/>
                          </a:solidFill>
                        </a:rPr>
                        <a:t>Профессиональная переподготовка</a:t>
                      </a:r>
                      <a:endParaRPr lang="ru-RU" sz="1400" dirty="0">
                        <a:solidFill>
                          <a:srgbClr val="006666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9pPr>
                    </a:lstStyle>
                    <a:p>
                      <a:pPr algn="ctr"/>
                      <a:r>
                        <a:rPr lang="ru-RU" sz="1200" baseline="0" dirty="0" smtClean="0">
                          <a:solidFill>
                            <a:srgbClr val="006666"/>
                          </a:solidFill>
                        </a:rPr>
                        <a:t>Диплом о профессиональной переподготовке                       </a:t>
                      </a:r>
                      <a:r>
                        <a:rPr kumimoji="0" lang="ru-RU" sz="1200" b="0" i="0" kern="1200" dirty="0" smtClean="0">
                          <a:solidFill>
                            <a:srgbClr val="0066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МГПИ им. М. Е. </a:t>
                      </a:r>
                      <a:r>
                        <a:rPr kumimoji="0" lang="ru-RU" sz="1200" b="0" i="0" kern="1200" dirty="0" err="1" smtClean="0">
                          <a:solidFill>
                            <a:srgbClr val="0066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Евсевьева</a:t>
                      </a:r>
                      <a:r>
                        <a:rPr lang="ru-RU" sz="1200" dirty="0" smtClean="0">
                          <a:solidFill>
                            <a:srgbClr val="006666"/>
                          </a:solidFill>
                        </a:rPr>
                        <a:t>;</a:t>
                      </a:r>
                      <a:r>
                        <a:rPr lang="ru-RU" sz="1200" baseline="0" dirty="0" smtClean="0">
                          <a:solidFill>
                            <a:srgbClr val="006666"/>
                          </a:solidFill>
                        </a:rPr>
                        <a:t> специальность-воспитатель.</a:t>
                      </a:r>
                      <a:endParaRPr lang="ru-RU" sz="1200" dirty="0">
                        <a:solidFill>
                          <a:srgbClr val="0066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34290" marB="34290"/>
                </a:tc>
              </a:tr>
              <a:tr h="253567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9pPr>
                    </a:lstStyle>
                    <a:p>
                      <a:pPr algn="ctr"/>
                      <a:r>
                        <a:rPr lang="ru-RU" sz="1400" dirty="0" smtClean="0">
                          <a:solidFill>
                            <a:srgbClr val="006666"/>
                          </a:solidFill>
                        </a:rPr>
                        <a:t>Место работы по уставу</a:t>
                      </a:r>
                      <a:endParaRPr lang="ru-RU" sz="1400" dirty="0">
                        <a:solidFill>
                          <a:srgbClr val="006666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rgbClr val="006666"/>
                          </a:solidFill>
                        </a:rPr>
                        <a:t> МБДОУ «Детский сад «Радуга» комбинированного вида»</a:t>
                      </a:r>
                      <a:endParaRPr lang="ru-RU" sz="1200" dirty="0">
                        <a:solidFill>
                          <a:srgbClr val="006666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/>
                </a:tc>
              </a:tr>
              <a:tr h="445454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9pPr>
                    </a:lstStyle>
                    <a:p>
                      <a:pPr algn="ctr"/>
                      <a:r>
                        <a:rPr lang="ru-RU" sz="1400" dirty="0" smtClean="0">
                          <a:solidFill>
                            <a:srgbClr val="006666"/>
                          </a:solidFill>
                        </a:rPr>
                        <a:t>Занимаемая должность, дата назначения на эту должность</a:t>
                      </a:r>
                      <a:endParaRPr lang="ru-RU" sz="1400" dirty="0">
                        <a:solidFill>
                          <a:srgbClr val="006666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rgbClr val="006666"/>
                          </a:solidFill>
                        </a:rPr>
                        <a:t>Воспитатель,</a:t>
                      </a:r>
                      <a:r>
                        <a:rPr lang="ru-RU" sz="1200" baseline="0" dirty="0" smtClean="0">
                          <a:solidFill>
                            <a:srgbClr val="006666"/>
                          </a:solidFill>
                        </a:rPr>
                        <a:t> с 27</a:t>
                      </a:r>
                      <a:r>
                        <a:rPr lang="ru-RU" sz="1200" dirty="0" smtClean="0">
                          <a:solidFill>
                            <a:srgbClr val="006666"/>
                          </a:solidFill>
                        </a:rPr>
                        <a:t>.08. 2015 од </a:t>
                      </a:r>
                      <a:endParaRPr lang="ru-RU" sz="1200" dirty="0">
                        <a:solidFill>
                          <a:srgbClr val="006666"/>
                        </a:solidFill>
                      </a:endParaRPr>
                    </a:p>
                  </a:txBody>
                  <a:tcPr marL="121920" marR="121920" marT="34290" marB="34290"/>
                </a:tc>
              </a:tr>
              <a:tr h="445454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9pPr>
                    </a:lstStyle>
                    <a:p>
                      <a:pPr algn="ctr"/>
                      <a:r>
                        <a:rPr lang="ru-RU" sz="1400" dirty="0" smtClean="0">
                          <a:solidFill>
                            <a:srgbClr val="006666"/>
                          </a:solidFill>
                        </a:rPr>
                        <a:t>Стаж педагогической работы 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rgbClr val="006666"/>
                          </a:solidFill>
                        </a:rPr>
                        <a:t>(по</a:t>
                      </a:r>
                      <a:r>
                        <a:rPr lang="ru-RU" sz="1400" baseline="0" dirty="0" smtClean="0">
                          <a:solidFill>
                            <a:srgbClr val="006666"/>
                          </a:solidFill>
                        </a:rPr>
                        <a:t> специальности)</a:t>
                      </a:r>
                      <a:endParaRPr lang="ru-RU" sz="1400" dirty="0">
                        <a:solidFill>
                          <a:srgbClr val="006666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9pPr>
                    </a:lstStyle>
                    <a:p>
                      <a:pPr algn="ctr"/>
                      <a:r>
                        <a:rPr lang="ru-RU" sz="1200" baseline="0" dirty="0" smtClean="0">
                          <a:solidFill>
                            <a:srgbClr val="006666"/>
                          </a:solidFill>
                        </a:rPr>
                        <a:t>7 лет</a:t>
                      </a:r>
                      <a:endParaRPr lang="ru-RU" sz="1200" dirty="0">
                        <a:solidFill>
                          <a:srgbClr val="006666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/>
                </a:tc>
              </a:tr>
              <a:tr h="445454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9pPr>
                    </a:lstStyle>
                    <a:p>
                      <a:pPr algn="ctr"/>
                      <a:r>
                        <a:rPr lang="ru-RU" sz="1400" dirty="0" smtClean="0">
                          <a:solidFill>
                            <a:srgbClr val="006666"/>
                          </a:solidFill>
                        </a:rPr>
                        <a:t>Стаж педагогической работы в данном дошкольном учреждении</a:t>
                      </a:r>
                      <a:endParaRPr lang="ru-RU" sz="1400" dirty="0">
                        <a:solidFill>
                          <a:srgbClr val="006666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rgbClr val="006666"/>
                          </a:solidFill>
                        </a:rPr>
                        <a:t>7 лет</a:t>
                      </a:r>
                      <a:endParaRPr lang="ru-RU" sz="1200" dirty="0">
                        <a:solidFill>
                          <a:srgbClr val="006666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/>
                </a:tc>
              </a:tr>
              <a:tr h="253567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9pPr>
                    </a:lstStyle>
                    <a:p>
                      <a:pPr algn="ctr"/>
                      <a:r>
                        <a:rPr lang="ru-RU" sz="1400" dirty="0" smtClean="0">
                          <a:solidFill>
                            <a:srgbClr val="006666"/>
                          </a:solidFill>
                        </a:rPr>
                        <a:t>Общий трудовой стаж</a:t>
                      </a:r>
                      <a:endParaRPr lang="ru-RU" sz="1400" dirty="0">
                        <a:solidFill>
                          <a:srgbClr val="006666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rgbClr val="006666"/>
                          </a:solidFill>
                        </a:rPr>
                        <a:t>27</a:t>
                      </a:r>
                      <a:r>
                        <a:rPr lang="ru-RU" sz="1200" baseline="0" dirty="0" smtClean="0">
                          <a:solidFill>
                            <a:srgbClr val="006666"/>
                          </a:solidFill>
                        </a:rPr>
                        <a:t> лет</a:t>
                      </a:r>
                      <a:endParaRPr lang="ru-RU" sz="1200" dirty="0">
                        <a:solidFill>
                          <a:srgbClr val="006666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/>
                </a:tc>
              </a:tr>
              <a:tr h="363217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9pPr>
                    </a:lstStyle>
                    <a:p>
                      <a:pPr algn="ctr"/>
                      <a:r>
                        <a:rPr lang="ru-RU" sz="1400" dirty="0" smtClean="0">
                          <a:solidFill>
                            <a:srgbClr val="006666"/>
                          </a:solidFill>
                        </a:rPr>
                        <a:t>Наличие</a:t>
                      </a:r>
                      <a:r>
                        <a:rPr lang="ru-RU" sz="1400" baseline="0" dirty="0" smtClean="0">
                          <a:solidFill>
                            <a:srgbClr val="006666"/>
                          </a:solidFill>
                        </a:rPr>
                        <a:t> квалификационной категории</a:t>
                      </a:r>
                      <a:endParaRPr lang="ru-RU" sz="1400" dirty="0">
                        <a:solidFill>
                          <a:srgbClr val="006666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solidFill>
                            <a:srgbClr val="006666"/>
                          </a:solidFill>
                        </a:rPr>
                        <a:t>первая квалификационная категория (с 22.05.2019 №541 по 22.05.2024)</a:t>
                      </a:r>
                      <a:endParaRPr lang="ru-RU" sz="1200" dirty="0" smtClean="0">
                        <a:solidFill>
                          <a:srgbClr val="006666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/>
                </a:tc>
              </a:tr>
              <a:tr h="664754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9pPr>
                    </a:lstStyle>
                    <a:p>
                      <a:pPr algn="ctr"/>
                      <a:r>
                        <a:rPr lang="ru-RU" sz="1400" dirty="0" smtClean="0">
                          <a:solidFill>
                            <a:srgbClr val="006666"/>
                          </a:solidFill>
                        </a:rPr>
                        <a:t>Последние курсы повышения квалификации</a:t>
                      </a:r>
                      <a:endParaRPr lang="ru-RU" sz="1400" dirty="0">
                        <a:solidFill>
                          <a:srgbClr val="006666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Georgia"/>
                        </a:defRPr>
                      </a:lvl9pPr>
                    </a:lstStyle>
                    <a:p>
                      <a:pPr algn="ctr"/>
                      <a:r>
                        <a:rPr lang="ru-RU" sz="1200" baseline="0" dirty="0" smtClean="0">
                          <a:solidFill>
                            <a:srgbClr val="006666"/>
                          </a:solidFill>
                        </a:rPr>
                        <a:t>ГБУ ДПО РМ «Центр непрерывного повышения профессионального мастерства педагогических работников-«Педагог13.ру»,2021 г. </a:t>
                      </a:r>
                    </a:p>
                    <a:p>
                      <a:pPr algn="ctr"/>
                      <a:r>
                        <a:rPr lang="ru-RU" sz="1200" baseline="0" dirty="0" smtClean="0">
                          <a:solidFill>
                            <a:srgbClr val="006666"/>
                          </a:solidFill>
                        </a:rPr>
                        <a:t>Программа ""Современные технологии реализации ФГОС дошкольного образования"", в объеме 72 ч., </a:t>
                      </a:r>
                      <a:endParaRPr lang="ru-RU" sz="1200" baseline="0" dirty="0" smtClean="0">
                        <a:solidFill>
                          <a:srgbClr val="006666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/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331640" y="518088"/>
            <a:ext cx="29835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ОБЩИЕ СВЕДЕНИЯ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01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4" y="908720"/>
            <a:ext cx="80648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РЕЗУЛЬТАТЫ УЧАСТИЯ ВОСПИТАННИКОВ В КОНКУРСАХ; ВЫСТАВКАХ; ТУРНИРАХ; СОРЕВНОВАНИЯХ; АКЦИЯХ; ФЕСТИВАЛЯХ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71600" y="2780928"/>
            <a:ext cx="727280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6666"/>
                </a:solidFill>
                <a:latin typeface="Arial Black" pitchFamily="34" charset="0"/>
                <a:cs typeface="Times New Roman" panose="02020603050405020304" pitchFamily="18" charset="0"/>
              </a:rPr>
              <a:t>Муниципальный </a:t>
            </a:r>
            <a:r>
              <a:rPr lang="ru-RU" sz="2000" dirty="0" smtClean="0">
                <a:solidFill>
                  <a:srgbClr val="006666"/>
                </a:solidFill>
                <a:latin typeface="Arial Black" pitchFamily="34" charset="0"/>
                <a:cs typeface="Times New Roman" panose="02020603050405020304" pitchFamily="18" charset="0"/>
              </a:rPr>
              <a:t>уровень - 3</a:t>
            </a:r>
            <a:r>
              <a:rPr lang="ru-RU" sz="2000" dirty="0">
                <a:solidFill>
                  <a:srgbClr val="006666"/>
                </a:solidFill>
                <a:latin typeface="Arial Black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6666"/>
                </a:solidFill>
                <a:latin typeface="Arial Black" pitchFamily="34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6666"/>
                </a:solidFill>
                <a:latin typeface="Arial Black" pitchFamily="34" charset="0"/>
                <a:cs typeface="Times New Roman" panose="02020603050405020304" pitchFamily="18" charset="0"/>
              </a:rPr>
              <a:t>Республиканский </a:t>
            </a:r>
            <a:r>
              <a:rPr lang="ru-RU" sz="2000" dirty="0" smtClean="0">
                <a:solidFill>
                  <a:srgbClr val="006666"/>
                </a:solidFill>
                <a:latin typeface="Arial Black" pitchFamily="34" charset="0"/>
                <a:cs typeface="Times New Roman" panose="02020603050405020304" pitchFamily="18" charset="0"/>
              </a:rPr>
              <a:t>уровень - 4</a:t>
            </a:r>
            <a:r>
              <a:rPr lang="ru-RU" sz="2000" dirty="0">
                <a:solidFill>
                  <a:srgbClr val="006666"/>
                </a:solidFill>
                <a:latin typeface="Arial Black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6666"/>
                </a:solidFill>
                <a:latin typeface="Arial Black" pitchFamily="34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6666"/>
                </a:solidFill>
                <a:latin typeface="Arial Black" pitchFamily="34" charset="0"/>
                <a:cs typeface="Times New Roman" panose="02020603050405020304" pitchFamily="18" charset="0"/>
              </a:rPr>
              <a:t>  Всероссийский </a:t>
            </a:r>
            <a:r>
              <a:rPr lang="ru-RU" sz="2000" dirty="0" smtClean="0">
                <a:solidFill>
                  <a:srgbClr val="006666"/>
                </a:solidFill>
                <a:latin typeface="Arial Black" pitchFamily="34" charset="0"/>
                <a:cs typeface="Times New Roman" panose="02020603050405020304" pitchFamily="18" charset="0"/>
              </a:rPr>
              <a:t>уровень - 5</a:t>
            </a:r>
            <a:r>
              <a:rPr lang="ru-RU" sz="2000" dirty="0">
                <a:solidFill>
                  <a:srgbClr val="006666"/>
                </a:solidFill>
                <a:latin typeface="Arial Black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6666"/>
                </a:solidFill>
                <a:latin typeface="Arial Black" pitchFamily="34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6666"/>
                </a:solidFill>
                <a:latin typeface="Arial Black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006666"/>
                </a:solidFill>
                <a:latin typeface="Arial Black" pitchFamily="34" charset="0"/>
                <a:cs typeface="Times New Roman" panose="02020603050405020304" pitchFamily="18" charset="0"/>
              </a:rPr>
              <a:t>Международный уровень - </a:t>
            </a:r>
            <a:r>
              <a:rPr lang="ru-RU" sz="2000" dirty="0">
                <a:solidFill>
                  <a:srgbClr val="006666"/>
                </a:solidFill>
                <a:latin typeface="Arial Black" pitchFamily="34" charset="0"/>
                <a:cs typeface="Times New Roman" panose="02020603050405020304" pitchFamily="18" charset="0"/>
              </a:rPr>
              <a:t>4</a:t>
            </a:r>
            <a:br>
              <a:rPr lang="ru-RU" sz="2000" dirty="0">
                <a:solidFill>
                  <a:srgbClr val="006666"/>
                </a:solidFill>
                <a:latin typeface="Arial Black" pitchFamily="34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6666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6577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23528" y="908720"/>
            <a:ext cx="4157340" cy="58772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716016" y="908720"/>
            <a:ext cx="4157340" cy="587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033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620274"/>
            <a:ext cx="44358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МУНИЦИПАЛЬНЫЙ УРОВЕНЬ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3" name="Содержимое 5" descr="Купина мун-й 20 год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700808"/>
            <a:ext cx="2952008" cy="4596405"/>
          </a:xfrm>
          <a:prstGeom prst="rect">
            <a:avLst/>
          </a:prstGeom>
        </p:spPr>
      </p:pic>
      <p:pic>
        <p:nvPicPr>
          <p:cNvPr id="4" name="Содержимое 3" descr="мухаева 2022 001.jpg"/>
          <p:cNvPicPr>
            <a:picLocks noChangeAspect="1"/>
          </p:cNvPicPr>
          <p:nvPr/>
        </p:nvPicPr>
        <p:blipFill>
          <a:blip r:embed="rId3" cstate="print"/>
          <a:srcRect l="6147" t="2751" r="2177" b="3759"/>
          <a:stretch>
            <a:fillRect/>
          </a:stretch>
        </p:blipFill>
        <p:spPr>
          <a:xfrm>
            <a:off x="6156922" y="1700808"/>
            <a:ext cx="2842414" cy="4596405"/>
          </a:xfrm>
          <a:prstGeom prst="rect">
            <a:avLst/>
          </a:prstGeom>
        </p:spPr>
      </p:pic>
      <p:pic>
        <p:nvPicPr>
          <p:cNvPr id="5" name="Picture 3" descr="I:\наталья\документы для работы\работа 2022-23\Аттестация будущая.Развитие личностных качеств дошкольников в процессе изобразительной деятельности\Сертификатыи грамоты  2020-21-22 год\Дипломы\грамоты тяштяня\Диплом кукла Алюкова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9926" y="1170555"/>
            <a:ext cx="3109873" cy="54951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2001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1193272"/>
            <a:ext cx="3888433" cy="549895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509" y="1193272"/>
            <a:ext cx="3885321" cy="549455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25226" y="637527"/>
            <a:ext cx="4626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РЕСПУБЛИКАНСКИЙ УРОВЕНЬ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5771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8344" y="620688"/>
            <a:ext cx="4626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РЕСПУБЛИКАНСКИЙ УРОВЕНЬ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57" y="1278252"/>
            <a:ext cx="3818886" cy="5400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278252"/>
            <a:ext cx="3818886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905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620688"/>
            <a:ext cx="4626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РЕСПУБЛИКАНСКИЙ УРОВЕНЬ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3" name="Picture 2" descr="I:\наталья\документы для работы\работа 2022-23\Аттестация будущая.Развитие личностных качеств дошкольников в процессе изобразительной деятельности\Сертификатыи грамоты  2020-21-22 год\дипломы и грамоты Кузнецова Н\¬π»¿¡á 2020 äÑαúπ¡«ó 001.jpg"/>
          <p:cNvPicPr>
            <a:picLocks noChangeAspect="1" noChangeArrowheads="1"/>
          </p:cNvPicPr>
          <p:nvPr/>
        </p:nvPicPr>
        <p:blipFill rotWithShape="1">
          <a:blip r:embed="rId2" cstate="print"/>
          <a:srcRect l="3609" r="1689" b="1627"/>
          <a:stretch/>
        </p:blipFill>
        <p:spPr bwMode="auto">
          <a:xfrm>
            <a:off x="4871187" y="1223892"/>
            <a:ext cx="4057153" cy="5427741"/>
          </a:xfrm>
          <a:prstGeom prst="rect">
            <a:avLst/>
          </a:prstGeom>
          <a:noFill/>
        </p:spPr>
      </p:pic>
      <p:pic>
        <p:nvPicPr>
          <p:cNvPr id="4" name="Picture 2" descr="I:\наталья\документы для работы\работа 2022-23\Аттестация будущая.Развитие личностных качеств дошкольников в процессе изобразительной деятельности\Сертификатыи грамоты  2020-21-22 год\дипломы и грамоты Кузнецова Н\ß¿½á¡Γ∞Ñóá ïäÅÉ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268760"/>
            <a:ext cx="4104456" cy="53828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26101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620688"/>
            <a:ext cx="42578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ВСЕРОССИЙСКИЙ УРОВЕНЬ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3" name="Picture 1" descr="I:\наталья\документы для работы\работа 2022-23\Аттестация 2022-23 уч.г\Сертификатыи грамоты  2020-21-22 год\дипломы и грамоты Кузнецова Н\диплом Щанкин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1293008"/>
            <a:ext cx="4068174" cy="54382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78160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620688"/>
            <a:ext cx="42578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ВСЕРОССИЙСКИЙ УРОВЕНЬ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7" y="1103523"/>
            <a:ext cx="3600401" cy="556583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098483"/>
            <a:ext cx="3600402" cy="5565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326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47539" y="620688"/>
            <a:ext cx="42578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ВСЕРОССИЙСКИЙ УРОВЕНЬ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84858"/>
            <a:ext cx="3501426" cy="54112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3" y="1184858"/>
            <a:ext cx="3501425" cy="541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004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1209" y="620688"/>
            <a:ext cx="42578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ВСЕРОССИЙСКИЙ УРОВЕНЬ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698" y="1124744"/>
            <a:ext cx="3922958" cy="55446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37" y="1180718"/>
            <a:ext cx="3883356" cy="5488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396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51520" y="790705"/>
            <a:ext cx="4176464" cy="59043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716015" y="790704"/>
            <a:ext cx="4158317" cy="5878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546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35274" y="620274"/>
            <a:ext cx="42578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ВСЕРОССИЙСКИЙ УРОВЕНЬ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1175453"/>
            <a:ext cx="3882441" cy="54873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175452"/>
            <a:ext cx="3860280" cy="545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94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96753"/>
            <a:ext cx="3870160" cy="547284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70904" y="628901"/>
            <a:ext cx="44630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МЕЖДУНАРОДНЫЙ УРОВЕНЬ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8" name="Picture 1" descr="I:\наталья\документы для работы\работа 2022-23\Аттестация 2022-23 уч.г\Сертификатыи грамоты  2020-21-22 год\дипломы и грамоты Кузнецова Н\диплом Ушмаев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180300"/>
            <a:ext cx="4097771" cy="54892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84238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6728" y="585617"/>
            <a:ext cx="44630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МЕЖДУНАРОДНЫЙ УРОВЕНЬ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809" y="1196752"/>
            <a:ext cx="3864085" cy="54629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74" y="1196752"/>
            <a:ext cx="3864086" cy="546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916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764704"/>
            <a:ext cx="87129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НАЛИЧИЕ АВТОРСКИХ ПРОГРАММ, МЕТОДИЧЕСКИХ ПОСОБИЙ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873178" y="1772816"/>
            <a:ext cx="3514549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63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8" descr="тит 002.jpg"/>
          <p:cNvPicPr>
            <a:picLocks noChangeAspect="1"/>
          </p:cNvPicPr>
          <p:nvPr/>
        </p:nvPicPr>
        <p:blipFill rotWithShape="1">
          <a:blip r:embed="rId2" cstate="print"/>
          <a:srcRect l="3247" b="2783"/>
          <a:stretch/>
        </p:blipFill>
        <p:spPr>
          <a:xfrm>
            <a:off x="323528" y="869220"/>
            <a:ext cx="4104456" cy="5837368"/>
          </a:xfrm>
          <a:prstGeom prst="rect">
            <a:avLst/>
          </a:prstGeom>
        </p:spPr>
      </p:pic>
      <p:pic>
        <p:nvPicPr>
          <p:cNvPr id="3" name="Picture 2" descr="I:\наталья\аттестация 2018-19 год\мои документы к аттестации\Аттестация 2019\скан.справки\5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5318" y="980728"/>
            <a:ext cx="3856634" cy="57258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39738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7544" y="908720"/>
            <a:ext cx="82089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Arial Black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05115" y="3789040"/>
            <a:ext cx="79208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ru-RU" sz="2000" dirty="0" smtClean="0">
                <a:solidFill>
                  <a:srgbClr val="006666"/>
                </a:solidFill>
                <a:latin typeface="Arial Black" pitchFamily="34" charset="0"/>
                <a:cs typeface="Times New Roman" panose="02020603050405020304" pitchFamily="18" charset="0"/>
              </a:rPr>
              <a:t>УРОВЕНЬ ОБРАЗОВАТЕЛЬНОЙ ОРГАНИЗАЦИИ - 2</a:t>
            </a:r>
          </a:p>
          <a:p>
            <a:pPr lvl="0" algn="ctr">
              <a:buNone/>
            </a:pPr>
            <a:r>
              <a:rPr lang="ru-RU" sz="2000" dirty="0" smtClean="0">
                <a:solidFill>
                  <a:srgbClr val="006666"/>
                </a:solidFill>
                <a:latin typeface="Arial Black" pitchFamily="34" charset="0"/>
                <a:cs typeface="Times New Roman" panose="02020603050405020304" pitchFamily="18" charset="0"/>
              </a:rPr>
              <a:t>МУНИЦИПАЛЬНЫЙ УРОВЕНЬ - 1  </a:t>
            </a:r>
          </a:p>
          <a:p>
            <a:pPr lvl="0" algn="ctr">
              <a:buNone/>
            </a:pPr>
            <a:r>
              <a:rPr lang="ru-RU" sz="2000" dirty="0" smtClean="0">
                <a:solidFill>
                  <a:srgbClr val="006666"/>
                </a:solidFill>
                <a:latin typeface="Arial Black" pitchFamily="34" charset="0"/>
                <a:cs typeface="Times New Roman" panose="02020603050405020304" pitchFamily="18" charset="0"/>
              </a:rPr>
              <a:t>РЕСПУБЛИКАНСКИЙ УРОВЕНЬ - 3</a:t>
            </a:r>
            <a:endParaRPr lang="ru-RU" sz="2000" dirty="0">
              <a:solidFill>
                <a:srgbClr val="006666"/>
              </a:solidFill>
              <a:latin typeface="Arial Black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9318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23528" y="1094955"/>
            <a:ext cx="3994040" cy="56464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840660" y="1094955"/>
            <a:ext cx="3994040" cy="564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06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764704"/>
            <a:ext cx="88924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УРОВЕНЬ ОБРАЗОВАТЕЛЬНОЙ ОРГАНИЗАЦИИ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65671" y="1484784"/>
            <a:ext cx="3718645" cy="52570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076055" y="1484784"/>
            <a:ext cx="3699958" cy="523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621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C:\Users\Admin\Desktop\метод об1.jpg"/>
          <p:cNvPicPr>
            <a:picLocks noChangeAspect="1" noChangeArrowheads="1"/>
          </p:cNvPicPr>
          <p:nvPr/>
        </p:nvPicPr>
        <p:blipFill rotWithShape="1">
          <a:blip r:embed="rId2" cstate="print"/>
          <a:srcRect l="2444" t="5326" r="2070"/>
          <a:stretch/>
        </p:blipFill>
        <p:spPr bwMode="auto">
          <a:xfrm>
            <a:off x="3758799" y="2780928"/>
            <a:ext cx="5231831" cy="3925579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611560" y="611648"/>
            <a:ext cx="45207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МУНИЦИПАЛЬНЫЙ УРОВЕНЬ 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" t="3535" r="1312" b="1626"/>
          <a:stretch/>
        </p:blipFill>
        <p:spPr>
          <a:xfrm>
            <a:off x="107504" y="1203335"/>
            <a:ext cx="5900468" cy="4097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380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611648"/>
            <a:ext cx="48965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РЕСПУБЛИКАНСКИЙ УРОВЕНЬ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2" r="8336"/>
          <a:stretch/>
        </p:blipFill>
        <p:spPr bwMode="auto">
          <a:xfrm>
            <a:off x="-9778" y="2369208"/>
            <a:ext cx="2565554" cy="4245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"/>
          <a:stretch/>
        </p:blipFill>
        <p:spPr>
          <a:xfrm rot="10800000">
            <a:off x="6156176" y="2187164"/>
            <a:ext cx="2942059" cy="442751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628800"/>
            <a:ext cx="3600400" cy="515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980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99602" y="834390"/>
            <a:ext cx="64758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cs typeface="Times New Roman" pitchFamily="18" charset="0"/>
                <a:sym typeface="+mn-ea"/>
              </a:rPr>
              <a:t>ПЕДАГОГИЧЕСКИЙ ОПЫТ ПО ТЕМЕ: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11759" y="3685674"/>
            <a:ext cx="44230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cs typeface="Times New Roman" panose="02020603050405020304" pitchFamily="18" charset="0"/>
                <a:sym typeface="+mn-ea"/>
              </a:rPr>
              <a:t>ССЫЛКА РАЗМЕЩЕНИЯ ОПЫТА: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Arial Black" pitchFamily="34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90815" y="2132856"/>
            <a:ext cx="80648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006666"/>
                </a:solidFill>
                <a:latin typeface="Arial Black" pitchFamily="34" charset="0"/>
              </a:rPr>
              <a:t>«ХУДОЖЕСТВЕННО-ЭСТЕТИЧЕСКОЕ РАЗВИТИЕ ДЕТЕЙ ДОШКОЛЬНОГО ВОЗРАСТА ПОСРЕДСТВОМ ДЕКОРАТИВНО-ПРИКЛАДНОГО ИСКУССТВА»</a:t>
            </a:r>
            <a:endParaRPr lang="ru-RU" sz="2000" dirty="0">
              <a:solidFill>
                <a:srgbClr val="006666"/>
              </a:solidFill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2721" y="4365242"/>
            <a:ext cx="79928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https://nsportal.ru/detskii-sad/vospitatelnaya-rabota/2022/12/21/predstavlenie-pedagogicheskogo-opyta-hudozhestvenno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55577" y="5589240"/>
            <a:ext cx="79001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https://dsradugaruz.schoolrm.ru/sveden/employees/10720/210356/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9191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620688"/>
            <a:ext cx="4968552" cy="67710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РЕСПУБЛИКАНСКИЙ УРОВЕНЬ</a:t>
            </a:r>
            <a:r>
              <a:rPr lang="ru-RU" b="1" spc="50" dirty="0" smtClean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Times New Roman" panose="02020603050405020304" pitchFamily="18" charset="0"/>
              </a:rPr>
              <a:t/>
            </a:r>
            <a:br>
              <a:rPr lang="ru-RU" b="1" spc="50" dirty="0" smtClean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Times New Roman" panose="02020603050405020304" pitchFamily="18" charset="0"/>
              </a:rPr>
            </a:br>
            <a:endParaRPr lang="ru-RU" b="1" spc="50" dirty="0">
              <a:ln w="11430"/>
              <a:solidFill>
                <a:schemeClr val="accent1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124" y="1267018"/>
            <a:ext cx="4320305" cy="559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254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7524" y="836712"/>
            <a:ext cx="842493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cs typeface="Times New Roman" pitchFamily="18" charset="0"/>
              </a:rPr>
              <a:t>ОФЛАЙН-ВЫСТУПЛЕНИЕ НА ЭКСПЕРИМЕНТАЛЬНОЙ ПЛОЩАДКЕ ФЕДЕРАЛЬНОГО ИНСТИТУТА ОБРАЗОВАНИЯ ПО ТЕМЕ «АПРОБАЦИЯ МОДЕЛИ НАУЧНО-МЕТОДИЧЕСКОГО СОПРОВОЖДЕНИЯ НЕПРЕРЫВНОГО ПРОФЕССИОНАЛЬНОГО РАЗВИТИЯ ПЕДАГОГИЧЕСКИХ КАДРОВ ДОШКОЛЬНОГО И НАЧАЛЬНОГО ОБРАЗОВАНИЯ РЕСПУБЛИКИ МОРДОВИЯ» 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cs typeface="Times New Roman" pitchFamily="18" charset="0"/>
              </a:rPr>
            </a:br>
            <a:endParaRPr lang="ru-RU" sz="2000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97614" y="5013176"/>
            <a:ext cx="69127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u="sng" dirty="0">
                <a:hlinkClick r:id="rId2"/>
              </a:rPr>
              <a:t>https://www.youtube.com/watch?v=PcyiX0JGfjo&amp;list=PLnZ9t4Q3-vekpVipXbVCkaqNFOL43zjPo&amp;index=30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3284984"/>
            <a:ext cx="83169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006666"/>
                </a:solidFill>
                <a:latin typeface="Arial Black" pitchFamily="34" charset="0"/>
              </a:rPr>
              <a:t>ТЕМА: «ТВОРЧЕСКАЯ ДЕЯТЕЛЬНОСТЬ:</a:t>
            </a:r>
          </a:p>
          <a:p>
            <a:pPr algn="ctr"/>
            <a:r>
              <a:rPr lang="ru-RU" sz="2000" dirty="0" smtClean="0">
                <a:solidFill>
                  <a:srgbClr val="006666"/>
                </a:solidFill>
                <a:latin typeface="Arial Black" pitchFamily="34" charset="0"/>
              </a:rPr>
              <a:t> ТЕХНИКИ ДЕКОРАТИВНО-ПРИКЛАДНОГО ИСКУССТВА»</a:t>
            </a:r>
            <a:endParaRPr lang="ru-RU" sz="2000" dirty="0">
              <a:solidFill>
                <a:srgbClr val="006666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4674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836712"/>
            <a:ext cx="75963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ПРОВЕДЕНИЕ ОТКРЫТЫХ ЗАНЯТИЙ, МАСТЕР-КЛАССОВ, МЕРОПРИЯТИЙ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 </a:t>
            </a:r>
            <a:r>
              <a:rPr lang="ru-RU" sz="2400" i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/>
            </a:r>
            <a:br>
              <a:rPr lang="ru-RU" sz="2400" i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</a:br>
            <a:r>
              <a:rPr lang="ru-RU" sz="2400" i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65312" y="2996952"/>
            <a:ext cx="77768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000" dirty="0" smtClean="0">
                <a:solidFill>
                  <a:srgbClr val="006666"/>
                </a:solidFill>
                <a:latin typeface="Arial Black" pitchFamily="34" charset="0"/>
                <a:cs typeface="Times New Roman" panose="02020603050405020304" pitchFamily="18" charset="0"/>
              </a:rPr>
              <a:t>УРОВЕНЬ ОБРАЗОВАТЕЛЬНОЙ ОРГАНИЗАЦИИ - 1 </a:t>
            </a:r>
          </a:p>
          <a:p>
            <a:pPr lvl="0" algn="ctr">
              <a:buNone/>
            </a:pPr>
            <a:r>
              <a:rPr lang="ru-RU" sz="2000" dirty="0" smtClean="0">
                <a:solidFill>
                  <a:srgbClr val="006666"/>
                </a:solidFill>
                <a:latin typeface="Arial Black" pitchFamily="34" charset="0"/>
                <a:cs typeface="Times New Roman" panose="02020603050405020304" pitchFamily="18" charset="0"/>
              </a:rPr>
              <a:t>     РЕСПУБЛИКАНСКИЙ УРОВЕНЬ - 2</a:t>
            </a:r>
            <a:endParaRPr lang="ru-RU" sz="2800" dirty="0">
              <a:solidFill>
                <a:srgbClr val="006666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7224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555775" y="980727"/>
            <a:ext cx="4039442" cy="571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145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836712"/>
            <a:ext cx="69847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УРОВЕНЬ ОБРАЗОВАТЕЛЬНОЙ ОРГАНИЗАЦИИ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699791" y="1628800"/>
            <a:ext cx="3616419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08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620688"/>
            <a:ext cx="4626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РЕСПУБЛИКАНСКИЙ УРОВЕНЬ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480" y="1196752"/>
            <a:ext cx="3861272" cy="5460543"/>
          </a:xfrm>
          <a:prstGeom prst="rect">
            <a:avLst/>
          </a:prstGeom>
        </p:spPr>
      </p:pic>
      <p:pic>
        <p:nvPicPr>
          <p:cNvPr id="4" name="Picture 3" descr="C:\Users\Admin\Pictures\2022-10-20 1\1 002.jpg"/>
          <p:cNvPicPr>
            <a:picLocks noChangeAspect="1" noChangeArrowheads="1"/>
          </p:cNvPicPr>
          <p:nvPr/>
        </p:nvPicPr>
        <p:blipFill>
          <a:blip r:embed="rId3" cstate="print"/>
          <a:srcRect l="8621" t="1322"/>
          <a:stretch>
            <a:fillRect/>
          </a:stretch>
        </p:blipFill>
        <p:spPr bwMode="auto">
          <a:xfrm>
            <a:off x="107504" y="1196752"/>
            <a:ext cx="4241495" cy="55385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00931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747528"/>
            <a:ext cx="8568952" cy="258532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ОТКРЫТОЕ ЗАНЯТИЕ  ПО РИСОВАНИЮ С ИСПОЛЬЗОВАНИЕМ НЕТРАДИЦИОННОЙ ТЕХНИКИ НА ЭКСПЕРИМЕНТАЛЬНОЙ ПЛОЩАДКЕ ФЕДЕРАЛЬНОГО ИНСТИТУТА ОБРАЗОВАНИЯ ПО ТЕМЕ «АПРОБАЦИЯ МОДЕЛИ НАУЧНО-МЕТОДИЧЕСКОГО СОПРОВОЖДЕНИЯ НЕПРЕРЫВНОГО ПРОФЕССИОНАЛЬНОГО РАЗВИТИЯ ПЕДАГОГИЧЕСКИХ КАДРОВ ДОШКОЛЬНОГО И НАЧАЛЬНОГО ОБРАЗОВАНИЯ РЕСПУБЛИКИ МОРДОВИЯ» </a:t>
            </a:r>
            <a:r>
              <a:rPr lang="ru-RU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6651" y="3501008"/>
            <a:ext cx="85689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006666"/>
                </a:solidFill>
                <a:latin typeface="Arial Black" pitchFamily="34" charset="0"/>
              </a:rPr>
              <a:t>«РАСПИСНАЯ СКАЗКА В МАСТЕРСКОЙ ДЫМКОВСКОЙ ИГРУШКИ»</a:t>
            </a:r>
            <a:endParaRPr lang="ru-RU" sz="2000" dirty="0">
              <a:solidFill>
                <a:srgbClr val="006666"/>
              </a:solidFill>
              <a:latin typeface="Arial Black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47564" y="5288444"/>
            <a:ext cx="79928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u="sng" dirty="0">
                <a:hlinkClick r:id="rId2"/>
              </a:rPr>
              <a:t>https://www.youtube.com/watch?v=PaYMy8vB13I&amp;list=PLnZ9t4Q3-vekpVipXbVCkaqNFOL43zjPo&amp;index=9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3361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908720"/>
            <a:ext cx="86409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ОБЩЕСТВЕННО-ПЕДАГОГИЧЕСКАЯ АКТИВНОСТЬ ПЕДЕГОГА: УЧСТИЕ В КОМИССИЯХ, ПЕДАГОГИЧЕСКИХ СООБЩЕСТВАХ, В ЖЮРИ КОНКУРСОВ</a:t>
            </a:r>
            <a:endParaRPr lang="ru-RU" sz="2200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3501008"/>
            <a:ext cx="79208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ru-RU" sz="2000" dirty="0" smtClean="0">
                <a:solidFill>
                  <a:srgbClr val="006666"/>
                </a:solidFill>
                <a:latin typeface="Arial Black" pitchFamily="34" charset="0"/>
                <a:cs typeface="Times New Roman" pitchFamily="18" charset="0"/>
              </a:rPr>
              <a:t>ВСЕРОССИЙСКИЙ УРОВЕНЬ - </a:t>
            </a:r>
            <a:r>
              <a:rPr lang="en-US" sz="2000" dirty="0" smtClean="0">
                <a:solidFill>
                  <a:srgbClr val="006666"/>
                </a:solidFill>
                <a:latin typeface="Arial Black" pitchFamily="34" charset="0"/>
                <a:cs typeface="Times New Roman" pitchFamily="18" charset="0"/>
              </a:rPr>
              <a:t>1</a:t>
            </a:r>
            <a:endParaRPr lang="ru-RU" sz="2000" dirty="0" smtClean="0">
              <a:solidFill>
                <a:srgbClr val="006666"/>
              </a:solidFill>
              <a:latin typeface="Arial Black" pitchFamily="34" charset="0"/>
              <a:cs typeface="Times New Roman" pitchFamily="18" charset="0"/>
            </a:endParaRPr>
          </a:p>
          <a:p>
            <a:pPr lvl="0" algn="ctr">
              <a:buNone/>
            </a:pPr>
            <a:r>
              <a:rPr lang="ru-RU" sz="2000" dirty="0" smtClean="0">
                <a:solidFill>
                  <a:srgbClr val="006666"/>
                </a:solidFill>
                <a:latin typeface="Arial Black" pitchFamily="34" charset="0"/>
                <a:cs typeface="Times New Roman" pitchFamily="18" charset="0"/>
              </a:rPr>
              <a:t>МЕЖДУНАРОДНЫЙ УРОВЕНЬ - 1</a:t>
            </a:r>
            <a:endParaRPr lang="ru-RU" sz="2000" dirty="0">
              <a:solidFill>
                <a:srgbClr val="006666"/>
              </a:solidFill>
              <a:latin typeface="Arial Black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118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603021"/>
            <a:ext cx="42578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ВСЕРОССИЙСКИЙ УРОВЕНЬ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186972"/>
            <a:ext cx="3905589" cy="552006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11221"/>
            <a:ext cx="3888432" cy="549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612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620688"/>
            <a:ext cx="44630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МЕЖДУНАРОДНЫЙ УРОВЕНЬ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124744"/>
            <a:ext cx="4201498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347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5" r="13173" b="44833"/>
          <a:stretch/>
        </p:blipFill>
        <p:spPr>
          <a:xfrm>
            <a:off x="107505" y="1595042"/>
            <a:ext cx="8964318" cy="4426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228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51225" y="675404"/>
            <a:ext cx="8352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ПОЗИТИВНЫЕ РЕЗУЛЬТАТЫ РАБОТЫ С ВОСПИТАННИКАМИ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 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67544" y="1563671"/>
            <a:ext cx="3672408" cy="519171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023741" y="1500821"/>
            <a:ext cx="3689314" cy="5215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307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9" r="7532"/>
          <a:stretch/>
        </p:blipFill>
        <p:spPr>
          <a:xfrm rot="10800000">
            <a:off x="10255" y="1772567"/>
            <a:ext cx="2994889" cy="47476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8" r="6209"/>
          <a:stretch/>
        </p:blipFill>
        <p:spPr>
          <a:xfrm rot="10800000">
            <a:off x="6124754" y="1797917"/>
            <a:ext cx="3019246" cy="47329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0" r="5700"/>
          <a:stretch/>
        </p:blipFill>
        <p:spPr>
          <a:xfrm rot="10800000">
            <a:off x="3104489" y="1797917"/>
            <a:ext cx="2998837" cy="4736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75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819409"/>
            <a:ext cx="66064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КАЧЕСТВО ВЗАИМОДЕЙСТВИЯ С РОДИТЕЛЯМИ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 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30451" y="1700807"/>
            <a:ext cx="3565485" cy="50405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148064" y="1696042"/>
            <a:ext cx="3565484" cy="504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065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1" y="729570"/>
            <a:ext cx="87129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РАБОТА С ДЕТЬМИ ИЗ СОЦИАЛЬНО-НЕБЛАГОПОЛУЧНЫХ СЕМЕЙ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699792" y="1556791"/>
            <a:ext cx="3672408" cy="5191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304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836712"/>
            <a:ext cx="82089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УЧАСТИЕ ПЕДАГОГА В ПРОФЕССИОНАЛЬНЫХ КОНКУРСАХ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3068960"/>
            <a:ext cx="79208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000" dirty="0" smtClean="0">
                <a:solidFill>
                  <a:srgbClr val="006666"/>
                </a:solidFill>
                <a:latin typeface="Arial Black" pitchFamily="34" charset="0"/>
                <a:cs typeface="Times New Roman" panose="02020603050405020304" pitchFamily="18" charset="0"/>
              </a:rPr>
              <a:t>МУНИЦИПАЛЬНЫЙ УРОВЕНЬ - 1</a:t>
            </a:r>
          </a:p>
          <a:p>
            <a:pPr algn="ctr">
              <a:buNone/>
            </a:pPr>
            <a:r>
              <a:rPr lang="ru-RU" sz="2000" dirty="0" smtClean="0">
                <a:solidFill>
                  <a:srgbClr val="006666"/>
                </a:solidFill>
                <a:latin typeface="Arial Black" pitchFamily="34" charset="0"/>
                <a:cs typeface="Times New Roman" panose="02020603050405020304" pitchFamily="18" charset="0"/>
              </a:rPr>
              <a:t>РЕСПУБЛИКАНСКИЙ УРОВЕНЬ - 2</a:t>
            </a:r>
          </a:p>
          <a:p>
            <a:pPr algn="ctr">
              <a:buNone/>
            </a:pPr>
            <a:r>
              <a:rPr lang="ru-RU" sz="2000" dirty="0" smtClean="0">
                <a:solidFill>
                  <a:srgbClr val="006666"/>
                </a:solidFill>
                <a:latin typeface="Arial Black" pitchFamily="34" charset="0"/>
                <a:cs typeface="Times New Roman" panose="02020603050405020304" pitchFamily="18" charset="0"/>
              </a:rPr>
              <a:t>ВСЕРОССИЙСКИЙ УРОВЕНЬ - 7</a:t>
            </a:r>
          </a:p>
          <a:p>
            <a:pPr algn="ctr">
              <a:buNone/>
            </a:pPr>
            <a:r>
              <a:rPr lang="ru-RU" sz="2000" dirty="0" smtClean="0">
                <a:solidFill>
                  <a:srgbClr val="006666"/>
                </a:solidFill>
                <a:latin typeface="Arial Black" pitchFamily="34" charset="0"/>
                <a:cs typeface="Times New Roman" panose="02020603050405020304" pitchFamily="18" charset="0"/>
              </a:rPr>
              <a:t>МЕЖДУНАРОДНЫЙ УРОВЕНЬ - 4</a:t>
            </a:r>
            <a:endParaRPr lang="ru-RU" sz="2000" dirty="0">
              <a:solidFill>
                <a:srgbClr val="006666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030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95535" y="1025089"/>
            <a:ext cx="4009709" cy="56685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838959" y="1124744"/>
            <a:ext cx="3958774" cy="5596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245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611648"/>
            <a:ext cx="44358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МУНИЦИПАЛЬНЫЙ УРОВЕНЬ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204" y="1268760"/>
            <a:ext cx="3759004" cy="538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420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611648"/>
            <a:ext cx="4626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РЕСПУБЛИКАНСКИЙ УРОВЕНЬ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167148"/>
            <a:ext cx="3868910" cy="54713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79655"/>
            <a:ext cx="4248472" cy="554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703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30287" y="620688"/>
            <a:ext cx="42578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ВСЕРОССИЙСКИЙ УРОВЕНЬ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184" y="1160080"/>
            <a:ext cx="3840741" cy="54552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87772"/>
            <a:ext cx="4085827" cy="5445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953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620688"/>
            <a:ext cx="42578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ВСЕРОССИЙСКИЙ УРОВЕНЬ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155520"/>
            <a:ext cx="3859267" cy="54552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22641"/>
            <a:ext cx="3572409" cy="5520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475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0097" y="764704"/>
            <a:ext cx="87443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УЧАСТИЕ В ИННОВАЦИОННОЙ   (ЭКСПЕРИМЕНТАЛЬНОЙ) ДЕЯТЕЛЬНОСТИ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82968" y="2982724"/>
            <a:ext cx="50529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ru-RU" sz="2000" dirty="0" smtClean="0">
                <a:solidFill>
                  <a:srgbClr val="006666"/>
                </a:solidFill>
                <a:latin typeface="Arial Black" pitchFamily="34" charset="0"/>
                <a:cs typeface="Times New Roman" panose="02020603050405020304" pitchFamily="18" charset="0"/>
              </a:rPr>
              <a:t>РЕСПУБЛИКАНСКИЙ УРОВЕНЬ - 2</a:t>
            </a:r>
            <a:endParaRPr lang="ru-RU" sz="2000" dirty="0">
              <a:solidFill>
                <a:srgbClr val="006666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2280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2851" y="611648"/>
            <a:ext cx="42578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ВСЕРОССИЙСКИЙ УРОВЕНЬ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659044"/>
            <a:ext cx="2915815" cy="45062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8800"/>
            <a:ext cx="2981132" cy="46085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556792"/>
            <a:ext cx="3655986" cy="5167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385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611648"/>
            <a:ext cx="4680520" cy="67710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МЕЖДУНАРОДНЫЙ УРОВЕНЬ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221539"/>
            <a:ext cx="3888432" cy="54980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221539"/>
            <a:ext cx="3863687" cy="546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983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620688"/>
            <a:ext cx="4536504" cy="67710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МЕЖДУНАРОДНЫЙ УРОВЕНЬ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1297796"/>
            <a:ext cx="3783605" cy="53489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247599"/>
            <a:ext cx="3820012" cy="539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454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23728" y="995536"/>
            <a:ext cx="47195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24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НАГРАДЫ И ПООЩРЕНИЯ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99592" y="2841902"/>
            <a:ext cx="73448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000" dirty="0" smtClean="0">
                <a:solidFill>
                  <a:srgbClr val="006666"/>
                </a:solidFill>
                <a:latin typeface="Arial Black" pitchFamily="34" charset="0"/>
                <a:cs typeface="Times New Roman" panose="02020603050405020304" pitchFamily="18" charset="0"/>
              </a:rPr>
              <a:t>МУНИЦИПАЛЬНЫЙ УРОВЕНЬ - 1</a:t>
            </a:r>
          </a:p>
          <a:p>
            <a:pPr algn="ctr">
              <a:buNone/>
            </a:pPr>
            <a:r>
              <a:rPr lang="ru-RU" sz="2000" dirty="0" smtClean="0">
                <a:solidFill>
                  <a:srgbClr val="006666"/>
                </a:solidFill>
                <a:latin typeface="Arial Black" pitchFamily="34" charset="0"/>
                <a:cs typeface="Times New Roman" panose="02020603050405020304" pitchFamily="18" charset="0"/>
              </a:rPr>
              <a:t>ВСЕРОССИЙСКИЙ УРОВЕНЬ - 1</a:t>
            </a:r>
          </a:p>
          <a:p>
            <a:pPr algn="ctr">
              <a:buNone/>
            </a:pPr>
            <a:r>
              <a:rPr lang="ru-RU" sz="2000" dirty="0" smtClean="0">
                <a:solidFill>
                  <a:srgbClr val="006666"/>
                </a:solidFill>
                <a:latin typeface="Arial Black" pitchFamily="34" charset="0"/>
                <a:cs typeface="Times New Roman" panose="02020603050405020304" pitchFamily="18" charset="0"/>
              </a:rPr>
              <a:t>МЕЖДУНАРОДНЫЙ УРОВЕНЬ - 2</a:t>
            </a:r>
            <a:endParaRPr lang="ru-RU" sz="2000" dirty="0">
              <a:solidFill>
                <a:srgbClr val="006666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793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620688"/>
            <a:ext cx="44358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МУНИЦИПАЛЬНЫЙ УРОВЕНЬ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124744"/>
            <a:ext cx="4032448" cy="558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792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620274"/>
            <a:ext cx="42578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ВСЕРОССИЙСКИЙ УРОВЕНЬ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373" y="1198369"/>
            <a:ext cx="3905589" cy="552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106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233722"/>
            <a:ext cx="3865288" cy="54653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233721"/>
            <a:ext cx="3865288" cy="546530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68959" y="652046"/>
            <a:ext cx="44630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МЕЖДУНАРОДНЫЙ УРОВЕНЬ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800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08557" y="553896"/>
            <a:ext cx="4626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РЕСПУБЛИКАНСКИЙ 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УРОВЕНЬ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61" y="1052736"/>
            <a:ext cx="4025086" cy="563825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91" y="1042910"/>
            <a:ext cx="4032101" cy="5648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029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Приказ 1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3528" y="880341"/>
            <a:ext cx="4089297" cy="5822301"/>
          </a:xfrm>
          <a:prstGeom prst="rect">
            <a:avLst/>
          </a:prstGeom>
        </p:spPr>
      </p:pic>
      <p:pic>
        <p:nvPicPr>
          <p:cNvPr id="3" name="Picture 1" descr="C:\Users\Admin\Pictures\2022-10-31 1\1 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8139" t="2808" r="5927" b="4848"/>
          <a:stretch>
            <a:fillRect/>
          </a:stretch>
        </p:blipFill>
        <p:spPr bwMode="auto">
          <a:xfrm rot="10800000">
            <a:off x="4932040" y="846766"/>
            <a:ext cx="3940753" cy="58894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87847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I:\наталья\документы для работы\работа 2022-23\Аттестация 2022-23 уч.г\Мои документы для аттестации\справки к атестации\справка ос таж.пл.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880236"/>
            <a:ext cx="3851920" cy="5852190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21988"/>
            <a:ext cx="4104456" cy="580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376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1786</TotalTime>
  <Words>552</Words>
  <Application>Microsoft Office PowerPoint</Application>
  <PresentationFormat>Экран (4:3)</PresentationFormat>
  <Paragraphs>109</Paragraphs>
  <Slides>66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66</vt:i4>
      </vt:variant>
    </vt:vector>
  </HeadingPairs>
  <TitlesOfParts>
    <vt:vector size="67" baseType="lpstr">
      <vt:lpstr>Городская</vt:lpstr>
      <vt:lpstr>Портфолио Сулеевой Галины Николаевны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Home</dc:creator>
  <cp:lastModifiedBy>Home</cp:lastModifiedBy>
  <cp:revision>138</cp:revision>
  <dcterms:created xsi:type="dcterms:W3CDTF">2022-11-26T15:20:43Z</dcterms:created>
  <dcterms:modified xsi:type="dcterms:W3CDTF">2022-12-21T19:47:14Z</dcterms:modified>
</cp:coreProperties>
</file>