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</p:sldMasterIdLst>
  <p:notesMasterIdLst>
    <p:notesMasterId r:id="rId53"/>
  </p:notesMasterIdLst>
  <p:sldIdLst>
    <p:sldId id="256" r:id="rId2"/>
    <p:sldId id="481" r:id="rId3"/>
    <p:sldId id="513" r:id="rId4"/>
    <p:sldId id="458" r:id="rId5"/>
    <p:sldId id="482" r:id="rId6"/>
    <p:sldId id="463" r:id="rId7"/>
    <p:sldId id="540" r:id="rId8"/>
    <p:sldId id="524" r:id="rId9"/>
    <p:sldId id="544" r:id="rId10"/>
    <p:sldId id="558" r:id="rId11"/>
    <p:sldId id="512" r:id="rId12"/>
    <p:sldId id="362" r:id="rId13"/>
    <p:sldId id="437" r:id="rId14"/>
    <p:sldId id="364" r:id="rId15"/>
    <p:sldId id="366" r:id="rId16"/>
    <p:sldId id="483" r:id="rId17"/>
    <p:sldId id="551" r:id="rId18"/>
    <p:sldId id="547" r:id="rId19"/>
    <p:sldId id="548" r:id="rId20"/>
    <p:sldId id="479" r:id="rId21"/>
    <p:sldId id="484" r:id="rId22"/>
    <p:sldId id="539" r:id="rId23"/>
    <p:sldId id="528" r:id="rId24"/>
    <p:sldId id="552" r:id="rId25"/>
    <p:sldId id="554" r:id="rId26"/>
    <p:sldId id="553" r:id="rId27"/>
    <p:sldId id="537" r:id="rId28"/>
    <p:sldId id="538" r:id="rId29"/>
    <p:sldId id="555" r:id="rId30"/>
    <p:sldId id="549" r:id="rId31"/>
    <p:sldId id="530" r:id="rId32"/>
    <p:sldId id="489" r:id="rId33"/>
    <p:sldId id="543" r:id="rId34"/>
    <p:sldId id="531" r:id="rId35"/>
    <p:sldId id="455" r:id="rId36"/>
    <p:sldId id="517" r:id="rId37"/>
    <p:sldId id="392" r:id="rId38"/>
    <p:sldId id="395" r:id="rId39"/>
    <p:sldId id="429" r:id="rId40"/>
    <p:sldId id="559" r:id="rId41"/>
    <p:sldId id="560" r:id="rId42"/>
    <p:sldId id="535" r:id="rId43"/>
    <p:sldId id="404" r:id="rId44"/>
    <p:sldId id="505" r:id="rId45"/>
    <p:sldId id="409" r:id="rId46"/>
    <p:sldId id="550" r:id="rId47"/>
    <p:sldId id="557" r:id="rId48"/>
    <p:sldId id="556" r:id="rId49"/>
    <p:sldId id="450" r:id="rId50"/>
    <p:sldId id="509" r:id="rId51"/>
    <p:sldId id="448" r:id="rId52"/>
  </p:sldIdLst>
  <p:sldSz cx="9144000" cy="6858000" type="screen4x3"/>
  <p:notesSz cx="6858000" cy="9144000"/>
  <p:defaultTextStyle>
    <a:defPPr>
      <a:defRPr lang="en-GB"/>
    </a:defPPr>
    <a:lvl1pPr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1pPr>
    <a:lvl2pPr marL="742950" indent="-28575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2pPr>
    <a:lvl3pPr marL="11430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3pPr>
    <a:lvl4pPr marL="16002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4pPr>
    <a:lvl5pPr marL="2057400" indent="-228600" algn="l" defTabSz="449263" rtl="0" fontAlgn="base"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8" charset="0"/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charset="0"/>
        <a:ea typeface="MS Gothic" pitchFamily="49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22593" autoAdjust="0"/>
    <p:restoredTop sz="94683" autoAdjust="0"/>
  </p:normalViewPr>
  <p:slideViewPr>
    <p:cSldViewPr>
      <p:cViewPr varScale="1">
        <p:scale>
          <a:sx n="84" d="100"/>
          <a:sy n="84" d="100"/>
        </p:scale>
        <p:origin x="66" y="4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image" Target="../media/image1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AutoShape 1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360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1" name="AutoShape 2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2" name="AutoShape 3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3" name="AutoShape 4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4" name="AutoShape 5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5" name="AutoShape 6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8376" name="AutoShape 7"/>
          <p:cNvSpPr>
            <a:spLocks noChangeArrowheads="1"/>
          </p:cNvSpPr>
          <p:nvPr/>
        </p:nvSpPr>
        <p:spPr bwMode="auto">
          <a:xfrm>
            <a:off x="0" y="0"/>
            <a:ext cx="6858000" cy="9144000"/>
          </a:xfrm>
          <a:prstGeom prst="roundRect">
            <a:avLst>
              <a:gd name="adj" fmla="val 23"/>
            </a:avLst>
          </a:pr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689" name="Rectangle 8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5700" y="933450"/>
            <a:ext cx="4341813" cy="335121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sp>
      <p:sp>
        <p:nvSpPr>
          <p:cNvPr id="6153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5813" cy="3722687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ru-RU" noProof="0" smtClean="0"/>
          </a:p>
        </p:txBody>
      </p:sp>
    </p:spTree>
    <p:extLst>
      <p:ext uri="{BB962C8B-B14F-4D97-AF65-F5344CB8AC3E}">
        <p14:creationId xmlns:p14="http://schemas.microsoft.com/office/powerpoint/2010/main" val="37493658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270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dirty="0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9104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79875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592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2947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289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ru-RU"/>
          </a:p>
        </p:txBody>
      </p:sp>
      <p:sp>
        <p:nvSpPr>
          <p:cNvPr id="86019" name="Rectangle 2"/>
          <p:cNvSpPr>
            <a:spLocks noGrp="1" noChangeArrowheads="1"/>
          </p:cNvSpPr>
          <p:nvPr>
            <p:ph type="body"/>
          </p:nvPr>
        </p:nvSpPr>
        <p:spPr>
          <a:xfrm>
            <a:off x="1031875" y="4624388"/>
            <a:ext cx="4597400" cy="3724275"/>
          </a:xfrm>
          <a:noFill/>
          <a:ln/>
        </p:spPr>
        <p:txBody>
          <a:bodyPr wrap="none" anchor="ctr"/>
          <a:lstStyle/>
          <a:p>
            <a:endParaRPr lang="ru-RU" smtClean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29268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139700"/>
            <a:ext cx="1946275" cy="62738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1513" y="139700"/>
            <a:ext cx="5691187" cy="62738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71513" y="1906588"/>
            <a:ext cx="3817937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1850" y="1906588"/>
            <a:ext cx="3819525" cy="45069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>
            <a:spLocks noChangeArrowheads="1"/>
          </p:cNvSpPr>
          <p:nvPr/>
        </p:nvSpPr>
        <p:spPr bwMode="auto">
          <a:xfrm>
            <a:off x="366713" y="1717675"/>
            <a:ext cx="8775700" cy="5140325"/>
          </a:xfrm>
          <a:prstGeom prst="roundRect">
            <a:avLst>
              <a:gd name="adj" fmla="val 28"/>
            </a:avLst>
          </a:prstGeom>
          <a:solidFill>
            <a:srgbClr val="DDDDDD"/>
          </a:solidFill>
          <a:ln w="9360">
            <a:solidFill>
              <a:srgbClr val="C0C0C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71513" y="139700"/>
            <a:ext cx="7789862" cy="186848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текста заголовка щелкните мышью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1513" y="1906588"/>
            <a:ext cx="7789862" cy="45069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Для правки структуры щелкните мышью</a:t>
            </a:r>
          </a:p>
          <a:p>
            <a:pPr lvl="1"/>
            <a:r>
              <a:rPr lang="en-GB" smtClean="0"/>
              <a:t>Второй уровень структуры</a:t>
            </a:r>
          </a:p>
          <a:p>
            <a:pPr lvl="2"/>
            <a:r>
              <a:rPr lang="en-GB" smtClean="0"/>
              <a:t>Третий уровень структуры</a:t>
            </a:r>
          </a:p>
          <a:p>
            <a:pPr lvl="3"/>
            <a:r>
              <a:rPr lang="en-GB" smtClean="0"/>
              <a:t>Четвертый уровень структуры</a:t>
            </a:r>
          </a:p>
          <a:p>
            <a:pPr lvl="4"/>
            <a:r>
              <a:rPr lang="en-GB" smtClean="0"/>
              <a:t>Пятый уровень структуры</a:t>
            </a:r>
          </a:p>
          <a:p>
            <a:pPr lvl="4"/>
            <a:r>
              <a:rPr lang="en-GB" smtClean="0"/>
              <a:t>Шестой уровень структуры</a:t>
            </a:r>
          </a:p>
          <a:p>
            <a:pPr lvl="4"/>
            <a:r>
              <a:rPr lang="en-GB" smtClean="0"/>
              <a:t>Седьмой уровень структуры</a:t>
            </a:r>
          </a:p>
          <a:p>
            <a:pPr lvl="4"/>
            <a:r>
              <a:rPr lang="en-GB" smtClean="0"/>
              <a:t>Восьмой уровень структуры</a:t>
            </a:r>
          </a:p>
          <a:p>
            <a:pPr lvl="4"/>
            <a:r>
              <a:rPr lang="en-GB" smtClean="0"/>
              <a:t>Девятый уровень структуры</a:t>
            </a:r>
          </a:p>
        </p:txBody>
      </p:sp>
      <p:sp>
        <p:nvSpPr>
          <p:cNvPr id="2053" name="AutoShape 4"/>
          <p:cNvSpPr>
            <a:spLocks noChangeArrowheads="1"/>
          </p:cNvSpPr>
          <p:nvPr/>
        </p:nvSpPr>
        <p:spPr bwMode="auto">
          <a:xfrm>
            <a:off x="0" y="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4" name="AutoShape 5"/>
          <p:cNvSpPr>
            <a:spLocks noChangeArrowheads="1"/>
          </p:cNvSpPr>
          <p:nvPr/>
        </p:nvSpPr>
        <p:spPr bwMode="auto">
          <a:xfrm>
            <a:off x="0" y="2160588"/>
            <a:ext cx="165100" cy="833437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2055" name="AutoShape 6"/>
          <p:cNvSpPr>
            <a:spLocks noChangeArrowheads="1"/>
          </p:cNvSpPr>
          <p:nvPr/>
        </p:nvSpPr>
        <p:spPr bwMode="auto">
          <a:xfrm>
            <a:off x="0" y="1060450"/>
            <a:ext cx="165100" cy="833438"/>
          </a:xfrm>
          <a:prstGeom prst="roundRect">
            <a:avLst>
              <a:gd name="adj" fmla="val 958"/>
            </a:avLst>
          </a:prstGeom>
          <a:solidFill>
            <a:srgbClr val="125C8D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</p:sldLayoutIdLst>
  <p:txStyles>
    <p:titleStyle>
      <a:lvl1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+mj-lt"/>
          <a:ea typeface="Lucida Sans Unicode" pitchFamily="32" charset="0"/>
          <a:cs typeface="+mj-cs"/>
        </a:defRPr>
      </a:lvl1pPr>
      <a:lvl2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2pPr>
      <a:lvl3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3pPr>
      <a:lvl4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4pPr>
      <a:lvl5pPr algn="ctr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 b="1">
          <a:solidFill>
            <a:srgbClr val="333333"/>
          </a:solidFill>
          <a:latin typeface="Arial" charset="0"/>
          <a:ea typeface="Lucida Sans Unicode" pitchFamily="32" charset="0"/>
          <a:cs typeface="Lucida Sans Unicode" pitchFamily="32" charset="0"/>
        </a:defRPr>
      </a:lvl5pPr>
      <a:lvl6pPr marL="25146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6pPr>
      <a:lvl7pPr marL="29718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7pPr>
      <a:lvl8pPr marL="34290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8pPr>
      <a:lvl9pPr marL="3886200" indent="-228600" algn="ctr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 b="1">
          <a:solidFill>
            <a:srgbClr val="333333"/>
          </a:solidFill>
          <a:latin typeface="Arial" charset="0"/>
          <a:cs typeface="Lucida Sans Unicode" pitchFamily="32" charset="0"/>
        </a:defRPr>
      </a:lvl9pPr>
    </p:titleStyle>
    <p:bodyStyle>
      <a:lvl1pPr marL="342900" indent="-3429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3200">
          <a:solidFill>
            <a:srgbClr val="000000"/>
          </a:solidFill>
          <a:latin typeface="+mn-lt"/>
          <a:ea typeface="Lucida Sans Unicode" pitchFamily="32" charset="0"/>
          <a:cs typeface="+mn-cs"/>
        </a:defRPr>
      </a:lvl1pPr>
      <a:lvl2pPr marL="742950" indent="-28575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800">
          <a:solidFill>
            <a:srgbClr val="000000"/>
          </a:solidFill>
          <a:latin typeface="+mn-lt"/>
          <a:ea typeface="Lucida Sans Unicode" pitchFamily="32" charset="0"/>
          <a:cs typeface="+mn-cs"/>
        </a:defRPr>
      </a:lvl2pPr>
      <a:lvl3pPr marL="11430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•"/>
        <a:defRPr sz="2400">
          <a:solidFill>
            <a:srgbClr val="000000"/>
          </a:solidFill>
          <a:latin typeface="+mn-lt"/>
          <a:ea typeface="Lucida Sans Unicode" pitchFamily="32" charset="0"/>
          <a:cs typeface="+mn-cs"/>
        </a:defRPr>
      </a:lvl3pPr>
      <a:lvl4pPr marL="16002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–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4pPr>
      <a:lvl5pPr marL="2057400" indent="-228600" algn="l" defTabSz="449263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buChar char="»"/>
        <a:defRPr sz="2000">
          <a:solidFill>
            <a:srgbClr val="000000"/>
          </a:solidFill>
          <a:latin typeface="+mn-lt"/>
          <a:ea typeface="Lucida Sans Unicode" pitchFamily="32" charset="0"/>
          <a:cs typeface="+mn-cs"/>
        </a:defRPr>
      </a:lvl5pPr>
      <a:lvl6pPr marL="25146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6pPr>
      <a:lvl7pPr marL="29718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7pPr>
      <a:lvl8pPr marL="34290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8pPr>
      <a:lvl9pPr marL="3886200" indent="-228600" algn="l" defTabSz="449263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8.jpeg"/><Relationship Id="rId4" Type="http://schemas.openxmlformats.org/officeDocument/2006/relationships/image" Target="../media/image16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ds82sar.schoolrm.ru/sveden/employees/11216/182821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tif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tiff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3.jpeg"/><Relationship Id="rId5" Type="http://schemas.openxmlformats.org/officeDocument/2006/relationships/image" Target="../media/image102.png"/><Relationship Id="rId4" Type="http://schemas.openxmlformats.org/officeDocument/2006/relationships/image" Target="../media/image10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tiff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0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/>
          <p:cNvSpPr>
            <a:spLocks noGrp="1" noChangeArrowheads="1"/>
          </p:cNvSpPr>
          <p:nvPr>
            <p:ph type="title"/>
          </p:nvPr>
        </p:nvSpPr>
        <p:spPr>
          <a:xfrm>
            <a:off x="539750" y="360363"/>
            <a:ext cx="8208963" cy="3779837"/>
          </a:xfrm>
          <a:ln>
            <a:solidFill>
              <a:schemeClr val="accent1"/>
            </a:solidFill>
          </a:ln>
        </p:spPr>
        <p:txBody>
          <a:bodyPr lIns="90000" tIns="46800" rIns="90000" bIns="46800"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Министерство образования</a:t>
            </a:r>
            <a:r>
              <a:rPr lang="ru-RU" sz="36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РМ</a:t>
            </a:r>
            <a:r>
              <a:rPr lang="ru-RU" sz="40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40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4000" i="1" dirty="0" smtClean="0">
                <a:solidFill>
                  <a:srgbClr val="CC0000"/>
                </a:solidFill>
                <a:ea typeface="Lucida Sans Unicode" pitchFamily="34" charset="0"/>
              </a:rPr>
              <a:t>                 </a:t>
            </a:r>
            <a:r>
              <a:rPr lang="ru-RU" sz="320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Портфолио</a:t>
            </a:r>
            <a:r>
              <a:rPr lang="ru-RU" sz="2800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</a:t>
            </a: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         </a:t>
            </a:r>
            <a:b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Степаневской  Ларисы  Васильевны, </a:t>
            </a:r>
            <a:br>
              <a:rPr lang="ru-RU" sz="24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     воспитателя МАДОУ «Детский сад                                </a:t>
            </a:r>
            <a:br>
              <a:rPr lang="ru-RU" sz="18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r>
              <a:rPr lang="ru-RU" sz="1800" i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                     №82 комбинированного вида», г.о. Саранск</a:t>
            </a: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  <a:t/>
            </a:r>
            <a:br>
              <a:rPr lang="ru-RU" sz="2800" i="1" dirty="0" smtClean="0">
                <a:solidFill>
                  <a:srgbClr val="000099"/>
                </a:solidFill>
                <a:ea typeface="Lucida Sans Unicode" pitchFamily="34" charset="0"/>
              </a:rPr>
            </a:br>
            <a:endParaRPr lang="ru-RU" sz="2800" i="1" dirty="0" smtClean="0">
              <a:solidFill>
                <a:srgbClr val="000099"/>
              </a:solidFill>
              <a:ea typeface="Lucida Sans Unicode" pitchFamily="34" charset="0"/>
            </a:endParaRPr>
          </a:p>
        </p:txBody>
      </p:sp>
      <p:sp>
        <p:nvSpPr>
          <p:cNvPr id="2051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2411760" y="3284984"/>
            <a:ext cx="6624736" cy="3384104"/>
          </a:xfrm>
        </p:spPr>
        <p:txBody>
          <a:bodyPr lIns="90000" tIns="46800" rIns="90000" bIns="46800"/>
          <a:lstStyle/>
          <a:p>
            <a:pPr marL="0" indent="0" algn="just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smtClean="0">
                <a:solidFill>
                  <a:srgbClr val="7030A0"/>
                </a:solidFill>
                <a:latin typeface="Times New Roman" pitchFamily="18" charset="0"/>
                <a:ea typeface="Lucida Sans Unicode" pitchFamily="34" charset="0"/>
              </a:rPr>
              <a:t>        </a:t>
            </a: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Дата рождения: 28.08.1973 г.</a:t>
            </a:r>
          </a:p>
          <a:p>
            <a:pPr algn="just">
              <a:buNone/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 Профессиональное образование: высшее, </a:t>
            </a: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высшее,  1994г,  МГПИ им.М.    Е. Евсевьева    по специальности  «Педагогика и психология (дошкольное)», квалификация «Методист по дошкольному воспитанию. </a:t>
            </a:r>
          </a:p>
          <a:p>
            <a:pPr algn="just">
              <a:buNone/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Воспитатель в детском саду</a:t>
            </a:r>
          </a:p>
          <a:p>
            <a:pPr algn="just">
              <a:buNone/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Стаж педагогической работы (по специальности): 27 лет</a:t>
            </a:r>
          </a:p>
          <a:p>
            <a:pPr marL="0" indent="0" algn="just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Общий трудовой стаж</a:t>
            </a:r>
            <a:r>
              <a:rPr lang="ru-RU" sz="1800" b="1" i="1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: 31 </a:t>
            </a: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лет</a:t>
            </a:r>
          </a:p>
          <a:p>
            <a:pPr marL="0" indent="0" algn="just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Квалификационная категория: высшая кв.категория</a:t>
            </a:r>
          </a:p>
          <a:p>
            <a:pPr marL="0" indent="0" algn="just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Дата последней аттестации: 25.11.2016г.</a:t>
            </a:r>
          </a:p>
          <a:p>
            <a:pPr marL="0" indent="0" algn="just" eaLnBrk="1">
              <a:lnSpc>
                <a:spcPct val="100000"/>
              </a:lnSpc>
              <a:buFont typeface="Times New Roman" pitchFamily="18" charset="0"/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800" b="1" i="1" dirty="0" smtClean="0">
                <a:ln w="1905"/>
                <a:solidFill>
                  <a:schemeClr val="tx2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      Занимаемая должность: воспитатель </a:t>
            </a:r>
          </a:p>
        </p:txBody>
      </p:sp>
      <p:pic>
        <p:nvPicPr>
          <p:cNvPr id="1026" name="Picture 2" descr="C:\Users\Андрей\Desktop\нина работа\Нина\dsc_6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700808"/>
            <a:ext cx="2484276" cy="3312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87624" y="188641"/>
            <a:ext cx="78488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Наличие публикаций, включая</a:t>
            </a:r>
          </a:p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интернет - публикации</a:t>
            </a:r>
            <a:endParaRPr lang="ru-RU" sz="2800" b="1" dirty="0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1169224"/>
            <a:ext cx="3960440" cy="5600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7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9954142"/>
              </p:ext>
            </p:extLst>
          </p:nvPr>
        </p:nvGraphicFramePr>
        <p:xfrm>
          <a:off x="467544" y="111421"/>
          <a:ext cx="2880320" cy="4074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8" name="Acrobat Document" r:id="rId3" imgW="7557840" imgH="10695960" progId="">
                  <p:embed/>
                </p:oleObj>
              </mc:Choice>
              <mc:Fallback>
                <p:oleObj name="Acrobat Document" r:id="rId3" imgW="7557840" imgH="10695960" progId="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544" y="111421"/>
                        <a:ext cx="2880320" cy="40741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2" descr="E:\Степаневская, Мотина, Пиксайкина\27615500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54763" y="260648"/>
            <a:ext cx="4153633" cy="3096344"/>
          </a:xfrm>
          <a:prstGeom prst="rect">
            <a:avLst/>
          </a:prstGeom>
          <a:noFill/>
        </p:spPr>
      </p:pic>
      <p:graphicFrame>
        <p:nvGraphicFramePr>
          <p:cNvPr id="717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4837979"/>
              </p:ext>
            </p:extLst>
          </p:nvPr>
        </p:nvGraphicFramePr>
        <p:xfrm>
          <a:off x="3059832" y="2852936"/>
          <a:ext cx="2780103" cy="393305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9" name="Acrobat Document" r:id="rId6" imgW="7557840" imgH="10695960" progId="AcroExch.Document.DC">
                  <p:embed/>
                </p:oleObj>
              </mc:Choice>
              <mc:Fallback>
                <p:oleObj name="Acrobat Document" r:id="rId6" imgW="7557840" imgH="10695960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59832" y="2852936"/>
                        <a:ext cx="2780103" cy="39330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Андрей\Desktop\нина работа\атестация Инна\ои чт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332656"/>
            <a:ext cx="3826583" cy="5472608"/>
          </a:xfrm>
          <a:prstGeom prst="rect">
            <a:avLst/>
          </a:prstGeom>
          <a:noFill/>
        </p:spPr>
      </p:pic>
      <p:pic>
        <p:nvPicPr>
          <p:cNvPr id="36866" name="Picture 2" descr="C:\Users\Андрей\Desktop\нгшщ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3792979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Андрей\Desktop\нина работа\АТТЕСТАЦИЯ Лариса\2021-11-03_21-39-0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476672"/>
            <a:ext cx="3888432" cy="5685203"/>
          </a:xfrm>
          <a:prstGeom prst="rect">
            <a:avLst/>
          </a:prstGeom>
          <a:noFill/>
        </p:spPr>
      </p:pic>
      <p:pic>
        <p:nvPicPr>
          <p:cNvPr id="8195" name="Picture 3" descr="C:\Users\Андрей\Desktop\нина работа\АТТЕСТАЦИЯ Лариса\2021-11-03_21-44-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58384" y="476672"/>
            <a:ext cx="401509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Андрей\Downloads\2021-11-03_21-45-4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1772816"/>
            <a:ext cx="2766112" cy="3865044"/>
          </a:xfrm>
          <a:prstGeom prst="rect">
            <a:avLst/>
          </a:prstGeom>
          <a:noFill/>
        </p:spPr>
      </p:pic>
      <p:pic>
        <p:nvPicPr>
          <p:cNvPr id="9219" name="Picture 3" descr="C:\Users\Андрей\Downloads\2021-11-03_21-48-4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63680" y="1700808"/>
            <a:ext cx="2880320" cy="4135714"/>
          </a:xfrm>
          <a:prstGeom prst="rect">
            <a:avLst/>
          </a:prstGeom>
          <a:noFill/>
        </p:spPr>
      </p:pic>
      <p:pic>
        <p:nvPicPr>
          <p:cNvPr id="34818" name="Picture 2" descr="C:\Users\Андрей\Downloads\2021-11-05_17-02-1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772816"/>
            <a:ext cx="2808312" cy="40293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683568" y="139700"/>
            <a:ext cx="7920880" cy="1273076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участия воспитанников в конкурсах, выставках, турнирах, соревнованиях, акциях, фестивалях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484784"/>
            <a:ext cx="3615299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556792"/>
            <a:ext cx="3528392" cy="4989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Андрей\Downloads\2021-11-05_16-53-0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764704"/>
            <a:ext cx="3888432" cy="5502499"/>
          </a:xfrm>
          <a:prstGeom prst="rect">
            <a:avLst/>
          </a:prstGeom>
          <a:noFill/>
        </p:spPr>
      </p:pic>
      <p:pic>
        <p:nvPicPr>
          <p:cNvPr id="3" name="Picture 3" descr="C:\Users\Андрей\Downloads\2021-11-05_16-55-4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764704"/>
            <a:ext cx="3902270" cy="55446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ндрей\Desktop\нина работа\АТТЕСТАЦИЯ Лариса\Диплом Ликунов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276350"/>
            <a:ext cx="2880320" cy="3911602"/>
          </a:xfrm>
          <a:prstGeom prst="rect">
            <a:avLst/>
          </a:prstGeom>
          <a:noFill/>
        </p:spPr>
      </p:pic>
      <p:pic>
        <p:nvPicPr>
          <p:cNvPr id="3" name="Picture 2" descr="C:\Users\Андрей\Desktop\прто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2416" y="2212561"/>
            <a:ext cx="3024336" cy="4371740"/>
          </a:xfrm>
          <a:prstGeom prst="rect">
            <a:avLst/>
          </a:prstGeom>
          <a:noFill/>
        </p:spPr>
      </p:pic>
      <p:pic>
        <p:nvPicPr>
          <p:cNvPr id="34819" name="Picture 3" descr="C:\Users\Андрей\Desktop\75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96752" y="210479"/>
            <a:ext cx="2962656" cy="4187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Андрей\Desktop\нина работа\АТТЕСТАЦИЯ Лариса\Стимулирующие 20-21год\ФЕВРАЛЬ\zHC4840zi9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2852583" cy="4032448"/>
          </a:xfrm>
          <a:prstGeom prst="rect">
            <a:avLst/>
          </a:prstGeom>
          <a:noFill/>
        </p:spPr>
      </p:pic>
      <p:pic>
        <p:nvPicPr>
          <p:cNvPr id="5" name="Picture 4" descr="C:\Users\Андрей\Desktop\нина работа\АТТЕСТАЦИЯ Лариса\Стимулирующие 20-21год\ноябрь\773129ВО1.Б.2020.4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00191" y="116632"/>
            <a:ext cx="2699449" cy="3816424"/>
          </a:xfrm>
          <a:prstGeom prst="rect">
            <a:avLst/>
          </a:prstGeom>
          <a:noFill/>
        </p:spPr>
      </p:pic>
      <p:pic>
        <p:nvPicPr>
          <p:cNvPr id="38914" name="Picture 2" descr="C:\Users\Андрей\Desktop\нина работа\Нина\атестация девочки\дипл\Дипломы\749112К1.1.2020.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31840" y="2492896"/>
            <a:ext cx="2943337" cy="41617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4" name="Picture 4" descr="C:\Users\Андрей\Desktop\л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50889" y="866414"/>
            <a:ext cx="3653559" cy="5586922"/>
          </a:xfrm>
          <a:prstGeom prst="rect">
            <a:avLst/>
          </a:prstGeom>
          <a:noFill/>
        </p:spPr>
      </p:pic>
      <p:pic>
        <p:nvPicPr>
          <p:cNvPr id="10" name="Picture 3" descr="F:\Атестация\дипломы детей новое\21го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836712"/>
            <a:ext cx="3962150" cy="5664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собственного инновационного педагогического опыта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251520" y="1628800"/>
            <a:ext cx="8568952" cy="4506912"/>
          </a:xfrm>
        </p:spPr>
        <p:txBody>
          <a:bodyPr/>
          <a:lstStyle/>
          <a:p>
            <a:pPr algn="ctr">
              <a:buNone/>
            </a:pP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Степаневской Ларисы Васильевны</a:t>
            </a:r>
          </a:p>
          <a:p>
            <a:pPr algn="ctr">
              <a:buNone/>
            </a:pPr>
            <a:r>
              <a:rPr lang="en-US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0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Воспитателя МАДОУ «Детский сад №82 комбинированного вида»</a:t>
            </a:r>
          </a:p>
          <a:p>
            <a:pPr algn="ctr">
              <a:buNone/>
            </a:pPr>
            <a:endParaRPr lang="ru-RU" sz="2200" b="1" dirty="0" smtClean="0">
              <a:solidFill>
                <a:schemeClr val="accent3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en-US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dirty="0" smtClean="0">
                <a:solidFill>
                  <a:schemeClr val="accent3">
                    <a:lumMod val="25000"/>
                  </a:schemeClr>
                </a:solidFill>
              </a:rPr>
              <a:t>Использование мнемотехники при обучении детей дошкольного возраста пересказу</a:t>
            </a:r>
            <a:r>
              <a:rPr lang="ru-RU" sz="2400" b="1" dirty="0" smtClean="0">
                <a:solidFill>
                  <a:schemeClr val="accent3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>
              <a:buNone/>
            </a:pP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>
              <a:buNone/>
            </a:pP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en-US" sz="22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https://ds82sar.schoolrm.ru/sveden/employees/11216/182821</a:t>
            </a:r>
            <a:r>
              <a:rPr lang="en-US" sz="22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  <a:hlinkClick r:id="rId2"/>
              </a:rPr>
              <a:t>/</a:t>
            </a:r>
            <a:endParaRPr lang="ru-RU" sz="22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ru-RU" sz="22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20688"/>
            <a:ext cx="3960440" cy="5725418"/>
          </a:xfrm>
          <a:prstGeom prst="rect">
            <a:avLst/>
          </a:prstGeom>
        </p:spPr>
      </p:pic>
      <p:pic>
        <p:nvPicPr>
          <p:cNvPr id="4" name="Picture 3" descr="C:\Users\Андрей\Desktop\апро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548680"/>
            <a:ext cx="4027792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259632" y="139700"/>
            <a:ext cx="6530231" cy="186848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Наличие авторских программ, методических пособий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7" name="Picture 3" descr="C:\Users\Андрей\Desktop\Рисунок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772816"/>
            <a:ext cx="2736304" cy="3905694"/>
          </a:xfrm>
          <a:prstGeom prst="rect">
            <a:avLst/>
          </a:prstGeom>
          <a:noFill/>
        </p:spPr>
      </p:pic>
      <p:pic>
        <p:nvPicPr>
          <p:cNvPr id="33794" name="Picture 2" descr="C:\Users\Андрей\Desktop\2021-11-09_19-24-2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72816"/>
            <a:ext cx="2808312" cy="3825889"/>
          </a:xfrm>
          <a:prstGeom prst="rect">
            <a:avLst/>
          </a:prstGeom>
          <a:noFill/>
        </p:spPr>
      </p:pic>
      <p:pic>
        <p:nvPicPr>
          <p:cNvPr id="33795" name="Picture 3" descr="C:\Users\Андрей\Desktop\2021-11-09_19-24-4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72816"/>
            <a:ext cx="2808312" cy="39000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Андрей\Desktop\сборник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27784" y="548680"/>
            <a:ext cx="4257893" cy="6021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139700"/>
            <a:ext cx="8388424" cy="112906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Выступления на научно – практических конференциях, семинарах; проведение открытых занятий, мастер-классов, мероприятий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0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556792"/>
            <a:ext cx="3595936" cy="5085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 descr="C:\Users\Андрей\Desktop\Рисунок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1556792"/>
            <a:ext cx="3528392" cy="49861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Андрей\Desktop\нина работа\Нина\атестация девочки\приказы\img761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8076546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Андрей\Desktop\нина работа\Нина\атестация девочки\приказы\Рисунок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764704"/>
            <a:ext cx="3623442" cy="5328592"/>
          </a:xfrm>
          <a:prstGeom prst="rect">
            <a:avLst/>
          </a:prstGeom>
          <a:noFill/>
        </p:spPr>
      </p:pic>
      <p:pic>
        <p:nvPicPr>
          <p:cNvPr id="5" name="Picture 2" descr="C:\Users\Андрей\Desktop\олд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908720"/>
            <a:ext cx="3529208" cy="52565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ндрей\Desktop\нина работа\Нина\атестация девочки\приказы\гал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548680"/>
            <a:ext cx="4176464" cy="5726905"/>
          </a:xfrm>
          <a:prstGeom prst="rect">
            <a:avLst/>
          </a:prstGeom>
          <a:noFill/>
        </p:spPr>
      </p:pic>
      <p:pic>
        <p:nvPicPr>
          <p:cNvPr id="45058" name="Picture 2" descr="C:\Users\Андрей\Desktop\нина работа\Нина\атестация девочки\приказы\Рисунок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620688"/>
            <a:ext cx="4152874" cy="56886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C:\Users\Татьяна\Desktop\скан2021год\IMG_0011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692696"/>
            <a:ext cx="3919554" cy="5544616"/>
          </a:xfrm>
          <a:prstGeom prst="rect">
            <a:avLst/>
          </a:prstGeom>
          <a:noFill/>
        </p:spPr>
      </p:pic>
      <p:pic>
        <p:nvPicPr>
          <p:cNvPr id="46082" name="Picture 2" descr="C:\Users\Андрей\Desktop\рплшлд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764704"/>
            <a:ext cx="3830170" cy="54006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Татьяна\Desktop\скан2021год\IMG_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9671" y="476672"/>
            <a:ext cx="4204815" cy="594928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691" y="476672"/>
            <a:ext cx="4234309" cy="594928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5" descr="C:\Users\Андрей\Desktop\кено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5597" y="404664"/>
            <a:ext cx="3700859" cy="51845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2" descr="C:\Users\Андрей\Desktop\2021-11-09_19-27-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2708920"/>
            <a:ext cx="2723373" cy="3861048"/>
          </a:xfrm>
          <a:prstGeom prst="rect">
            <a:avLst/>
          </a:prstGeom>
          <a:noFill/>
        </p:spPr>
      </p:pic>
      <p:pic>
        <p:nvPicPr>
          <p:cNvPr id="36866" name="Picture 2" descr="C:\Users\Андрей\Desktop\Рисунок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16632"/>
            <a:ext cx="3449560" cy="24375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t="8657" r="978" b="15300"/>
          <a:stretch/>
        </p:blipFill>
        <p:spPr>
          <a:xfrm>
            <a:off x="611561" y="836712"/>
            <a:ext cx="8208912" cy="5328592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C:\Users\Андрей\Downloads\2021-11-05_17-10-4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88640"/>
            <a:ext cx="2699792" cy="3820461"/>
          </a:xfrm>
          <a:prstGeom prst="rect">
            <a:avLst/>
          </a:prstGeom>
          <a:noFill/>
        </p:spPr>
      </p:pic>
      <p:pic>
        <p:nvPicPr>
          <p:cNvPr id="35843" name="Picture 3" descr="C:\Users\Андрей\Downloads\2021-11-03_21-55-1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2492896"/>
            <a:ext cx="2856791" cy="3960440"/>
          </a:xfrm>
          <a:prstGeom prst="rect">
            <a:avLst/>
          </a:prstGeom>
          <a:noFill/>
        </p:spPr>
      </p:pic>
      <p:pic>
        <p:nvPicPr>
          <p:cNvPr id="6" name="Picture 3" descr="C:\Users\Андрей\Downloads\2021-11-03_21-40-55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188640"/>
            <a:ext cx="2808312" cy="39740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Андрей\Downloads\2021-11-03_21-47-34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88640"/>
            <a:ext cx="4045078" cy="2880320"/>
          </a:xfrm>
          <a:prstGeom prst="rect">
            <a:avLst/>
          </a:prstGeom>
          <a:noFill/>
        </p:spPr>
      </p:pic>
      <p:pic>
        <p:nvPicPr>
          <p:cNvPr id="37890" name="Picture 2" descr="C:\Users\Андрей\Desktop\2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501008"/>
            <a:ext cx="4187952" cy="2968752"/>
          </a:xfrm>
          <a:prstGeom prst="rect">
            <a:avLst/>
          </a:prstGeom>
          <a:noFill/>
        </p:spPr>
      </p:pic>
      <p:pic>
        <p:nvPicPr>
          <p:cNvPr id="8" name="Picture 3" descr="C:\Users\Андрей\Desktop\1111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1556792"/>
            <a:ext cx="3845761" cy="25922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Татьяна\Desktop\Новая папка (7)\img3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260648"/>
            <a:ext cx="2264529" cy="3116040"/>
          </a:xfrm>
          <a:prstGeom prst="rect">
            <a:avLst/>
          </a:prstGeom>
          <a:noFill/>
        </p:spPr>
      </p:pic>
      <p:pic>
        <p:nvPicPr>
          <p:cNvPr id="2051" name="Picture 3" descr="C:\Users\Татьяна\Desktop\Новая папка (7)\img37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188640"/>
            <a:ext cx="2232248" cy="3071620"/>
          </a:xfrm>
          <a:prstGeom prst="rect">
            <a:avLst/>
          </a:prstGeom>
          <a:noFill/>
        </p:spPr>
      </p:pic>
      <p:pic>
        <p:nvPicPr>
          <p:cNvPr id="2052" name="Picture 4" descr="C:\Users\Татьяна\Desktop\Новая папка (7)\img369.jpg"/>
          <p:cNvPicPr>
            <a:picLocks noChangeAspect="1" noChangeArrowheads="1"/>
          </p:cNvPicPr>
          <p:nvPr/>
        </p:nvPicPr>
        <p:blipFill>
          <a:blip r:embed="rId4" cstate="print"/>
          <a:srcRect r="2384"/>
          <a:stretch>
            <a:fillRect/>
          </a:stretch>
        </p:blipFill>
        <p:spPr bwMode="auto">
          <a:xfrm>
            <a:off x="4932040" y="3573016"/>
            <a:ext cx="2160240" cy="3045132"/>
          </a:xfrm>
          <a:prstGeom prst="rect">
            <a:avLst/>
          </a:prstGeom>
          <a:noFill/>
        </p:spPr>
      </p:pic>
      <p:pic>
        <p:nvPicPr>
          <p:cNvPr id="38915" name="Picture 3" descr="C:\Users\Андрей\Desktop\ролд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16632"/>
            <a:ext cx="2808312" cy="396628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Татьяна\Desktop\IMG-61b475c57626e300ab7df8e772ccc3ff-V.jpg"/>
          <p:cNvPicPr>
            <a:picLocks noChangeAspect="1" noChangeArrowheads="1"/>
          </p:cNvPicPr>
          <p:nvPr/>
        </p:nvPicPr>
        <p:blipFill>
          <a:blip r:embed="rId2" cstate="print"/>
          <a:srcRect t="6442" r="1754" b="11105"/>
          <a:stretch>
            <a:fillRect/>
          </a:stretch>
        </p:blipFill>
        <p:spPr bwMode="auto">
          <a:xfrm>
            <a:off x="539552" y="620688"/>
            <a:ext cx="4032448" cy="5832648"/>
          </a:xfrm>
          <a:prstGeom prst="rect">
            <a:avLst/>
          </a:prstGeom>
          <a:noFill/>
        </p:spPr>
      </p:pic>
      <p:pic>
        <p:nvPicPr>
          <p:cNvPr id="3075" name="Picture 3" descr="C:\Users\Татьяна\Desktop\IMG-51e5fef57bb65d37e0bc7643d2f34963-V.jpg"/>
          <p:cNvPicPr>
            <a:picLocks noChangeAspect="1" noChangeArrowheads="1"/>
          </p:cNvPicPr>
          <p:nvPr/>
        </p:nvPicPr>
        <p:blipFill>
          <a:blip r:embed="rId3" cstate="print"/>
          <a:srcRect t="3821" r="4263" b="15935"/>
          <a:stretch>
            <a:fillRect/>
          </a:stretch>
        </p:blipFill>
        <p:spPr bwMode="auto">
          <a:xfrm>
            <a:off x="4860032" y="692696"/>
            <a:ext cx="4007530" cy="57405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Андрей\Desktop\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60032" y="404664"/>
            <a:ext cx="3994087" cy="5544616"/>
          </a:xfrm>
          <a:prstGeom prst="rect">
            <a:avLst/>
          </a:prstGeom>
          <a:noFill/>
        </p:spPr>
      </p:pic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332656"/>
            <a:ext cx="4022658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1907704" y="139701"/>
            <a:ext cx="5882159" cy="112906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Проведение открытых занятий, мастер – классов, мероприятий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Андрей\Desktop\Рисунок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15816" y="1196752"/>
            <a:ext cx="3614928" cy="51023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20688"/>
            <a:ext cx="3788215" cy="5357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818" name="Picture 2" descr="C:\Users\Андрей\Desktop\2021-11-09_19-27-5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3714774" cy="52666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1259632" y="332656"/>
            <a:ext cx="6530231" cy="864096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28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Экспертная деятельность</a:t>
            </a:r>
          </a:p>
        </p:txBody>
      </p:sp>
      <p:pic>
        <p:nvPicPr>
          <p:cNvPr id="47106" name="Picture 2" descr="C:\Users\Андрей\Desktop\нина работа\Нина\атестация девочки\надия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08104" y="1772816"/>
            <a:ext cx="3419872" cy="4829514"/>
          </a:xfrm>
          <a:prstGeom prst="rect">
            <a:avLst/>
          </a:prstGeom>
          <a:noFill/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1700808"/>
            <a:ext cx="3456384" cy="48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91680" y="139700"/>
            <a:ext cx="6098183" cy="186848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Общественная активность педагога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628800"/>
            <a:ext cx="3312368" cy="4684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6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1628800"/>
            <a:ext cx="3341338" cy="4725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ндрей\Desktop\оашрпшапт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332656"/>
            <a:ext cx="4139184" cy="5846064"/>
          </a:xfrm>
          <a:prstGeom prst="rect">
            <a:avLst/>
          </a:prstGeom>
          <a:noFill/>
        </p:spPr>
      </p:pic>
      <p:pic>
        <p:nvPicPr>
          <p:cNvPr id="5" name="Picture 3" descr="C:\Users\Андрей\Desktop\789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04664"/>
            <a:ext cx="3980688" cy="5675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в инновационной деятельности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Андрей\Desktop\Рисунок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1" y="1412776"/>
            <a:ext cx="3978165" cy="5157192"/>
          </a:xfrm>
          <a:prstGeom prst="rect">
            <a:avLst/>
          </a:prstGeom>
          <a:noFill/>
        </p:spPr>
      </p:pic>
      <p:pic>
        <p:nvPicPr>
          <p:cNvPr id="7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1412776"/>
            <a:ext cx="3842352" cy="51571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548680"/>
            <a:ext cx="4198850" cy="583046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620688"/>
            <a:ext cx="4352696" cy="5775349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3728" y="1124744"/>
            <a:ext cx="3972805" cy="5271293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31640" y="139700"/>
            <a:ext cx="6458223" cy="105705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Позитивные результаты с воспитанниками</a:t>
            </a:r>
            <a:endParaRPr lang="ru-RU" sz="2800" dirty="0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196752"/>
            <a:ext cx="3888432" cy="5498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993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1196752"/>
            <a:ext cx="3873501" cy="5477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267744" y="139700"/>
            <a:ext cx="5522119" cy="1201068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Качество взаимодействия с родителями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340768"/>
            <a:ext cx="3686376" cy="52130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332017"/>
            <a:ext cx="3672408" cy="5193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619672" y="139700"/>
            <a:ext cx="6170191" cy="1489100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детьми из социально -неблагополучных семей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4034" name="Picture 2" descr="C:\Users\Андрей\Desktop\ап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556792"/>
            <a:ext cx="3444240" cy="4974336"/>
          </a:xfrm>
          <a:prstGeom prst="rect">
            <a:avLst/>
          </a:prstGeom>
          <a:noFill/>
        </p:spPr>
      </p:pic>
      <p:pic>
        <p:nvPicPr>
          <p:cNvPr id="44035" name="Picture 3" descr="C:\Users\Андрей\Desktop\Рисунок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1556792"/>
            <a:ext cx="3493008" cy="5041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Участие педагога в профессиональных конкурсах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Андрей\Downloads\2021-11-05_16-59-51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1" y="1700808"/>
            <a:ext cx="2633287" cy="3744416"/>
          </a:xfrm>
          <a:prstGeom prst="rect">
            <a:avLst/>
          </a:prstGeom>
          <a:noFill/>
        </p:spPr>
      </p:pic>
      <p:pic>
        <p:nvPicPr>
          <p:cNvPr id="33795" name="Picture 3" descr="C:\Users\Андрей\Downloads\2021-11-03_21-51-2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772816"/>
            <a:ext cx="2592728" cy="3735907"/>
          </a:xfrm>
          <a:prstGeom prst="rect">
            <a:avLst/>
          </a:prstGeom>
          <a:noFill/>
        </p:spPr>
      </p:pic>
      <p:pic>
        <p:nvPicPr>
          <p:cNvPr id="5" name="Picture 5" descr="C:\Users\Андрей\Desktop\4589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1700808"/>
            <a:ext cx="2502315" cy="3816424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8" name="Picture 4" descr="C:\Users\Андрей\Desktop\нина работа\Нина\атестация девочки\порт\613e5ffca471216d816c6648fa81e3c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9102" y="3090518"/>
            <a:ext cx="2664296" cy="3767482"/>
          </a:xfrm>
          <a:prstGeom prst="rect">
            <a:avLst/>
          </a:prstGeom>
          <a:noFill/>
        </p:spPr>
      </p:pic>
      <p:pic>
        <p:nvPicPr>
          <p:cNvPr id="37890" name="Picture 2" descr="C:\Users\Андрей\Desktop\32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5976" y="0"/>
            <a:ext cx="2470439" cy="3583094"/>
          </a:xfrm>
          <a:prstGeom prst="rect">
            <a:avLst/>
          </a:prstGeom>
          <a:noFill/>
        </p:spPr>
      </p:pic>
      <p:pic>
        <p:nvPicPr>
          <p:cNvPr id="2" name="Picture 2" descr="C:\Users\Андрей\Desktop\Рисунок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61930"/>
            <a:ext cx="2455004" cy="3464503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9542" y="3079038"/>
            <a:ext cx="2671558" cy="3778962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C:\Users\Андрей\Desktop\нина работа\Нина\атестация девочки2\22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6632"/>
            <a:ext cx="2905342" cy="4104456"/>
          </a:xfrm>
          <a:prstGeom prst="rect">
            <a:avLst/>
          </a:prstGeom>
          <a:noFill/>
        </p:spPr>
      </p:pic>
      <p:pic>
        <p:nvPicPr>
          <p:cNvPr id="33795" name="Picture 3" descr="C:\Users\Андрей\Desktop\нина работа\Нина\атестация девочки2\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20772" y="0"/>
            <a:ext cx="2299699" cy="3645024"/>
          </a:xfrm>
          <a:prstGeom prst="rect">
            <a:avLst/>
          </a:prstGeom>
          <a:noFill/>
        </p:spPr>
      </p:pic>
      <p:pic>
        <p:nvPicPr>
          <p:cNvPr id="33796" name="Picture 4" descr="C:\Users\Андрей\Desktop\нина работа\Нина\атестация девочки2\приказы\надия\i 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4048" y="3933056"/>
            <a:ext cx="3972402" cy="2808312"/>
          </a:xfrm>
          <a:prstGeom prst="rect">
            <a:avLst/>
          </a:prstGeom>
          <a:noFill/>
        </p:spPr>
      </p:pic>
      <p:pic>
        <p:nvPicPr>
          <p:cNvPr id="33797" name="Picture 5" descr="C:\Users\Андрей\Desktop\прл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63888" y="188640"/>
            <a:ext cx="2498574" cy="35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Users\Андрей\Desktop\атестация девочки\приказы\IMG_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-1"/>
            <a:ext cx="2241923" cy="317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5" descr="C:\Users\Андрей\Desktop\атестация девочки\приказы\Изображ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0"/>
            <a:ext cx="2448272" cy="32875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C:\Users\Татьяна\Desktop\IMG-eede985f40fb6ebf9bfe4fb442a7ff04-V.jpg"/>
          <p:cNvPicPr>
            <a:picLocks noChangeAspect="1" noChangeArrowheads="1"/>
          </p:cNvPicPr>
          <p:nvPr/>
        </p:nvPicPr>
        <p:blipFill>
          <a:blip r:embed="rId4" cstate="print"/>
          <a:srcRect l="4762" t="1190" r="4762"/>
          <a:stretch>
            <a:fillRect/>
          </a:stretch>
        </p:blipFill>
        <p:spPr bwMode="auto">
          <a:xfrm>
            <a:off x="6444208" y="0"/>
            <a:ext cx="2175856" cy="3168352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00192" y="3356992"/>
            <a:ext cx="2384885" cy="33227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Татьяна\Desktop\IMG_0001.jpg"/>
          <p:cNvPicPr>
            <a:picLocks noChangeAspect="1" noChangeArrowheads="1"/>
          </p:cNvPicPr>
          <p:nvPr/>
        </p:nvPicPr>
        <p:blipFill>
          <a:blip r:embed="rId6" cstate="print"/>
          <a:srcRect l="3509"/>
          <a:stretch>
            <a:fillRect/>
          </a:stretch>
        </p:blipFill>
        <p:spPr bwMode="auto">
          <a:xfrm>
            <a:off x="323528" y="3356992"/>
            <a:ext cx="2232248" cy="3271921"/>
          </a:xfrm>
          <a:prstGeom prst="rect">
            <a:avLst/>
          </a:prstGeom>
          <a:noFill/>
        </p:spPr>
      </p:pic>
      <p:pic>
        <p:nvPicPr>
          <p:cNvPr id="7" name="Picture 3" descr="C:\Users\Татьяна\Desktop\IMG_0002.jpg"/>
          <p:cNvPicPr>
            <a:picLocks noChangeAspect="1" noChangeArrowheads="1"/>
          </p:cNvPicPr>
          <p:nvPr/>
        </p:nvPicPr>
        <p:blipFill>
          <a:blip r:embed="rId7" cstate="print"/>
          <a:srcRect l="4380"/>
          <a:stretch>
            <a:fillRect/>
          </a:stretch>
        </p:blipFill>
        <p:spPr bwMode="auto">
          <a:xfrm>
            <a:off x="3131840" y="3284984"/>
            <a:ext cx="2304256" cy="340824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339752" y="139700"/>
            <a:ext cx="5450111" cy="141709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Награды и поощрения педагога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842" name="Picture 2" descr="C:\Users\Андрей\Desktop\Рисунок1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2886942" cy="4032448"/>
          </a:xfrm>
          <a:prstGeom prst="rect">
            <a:avLst/>
          </a:prstGeom>
          <a:noFill/>
        </p:spPr>
      </p:pic>
      <p:pic>
        <p:nvPicPr>
          <p:cNvPr id="35843" name="Picture 3" descr="C:\Users\Андрей\Desktop\енг4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31840" y="1772816"/>
            <a:ext cx="2793090" cy="4032448"/>
          </a:xfrm>
          <a:prstGeom prst="rect">
            <a:avLst/>
          </a:prstGeom>
          <a:noFill/>
        </p:spPr>
      </p:pic>
      <p:pic>
        <p:nvPicPr>
          <p:cNvPr id="35844" name="Picture 4" descr="C:\Users\Андрей\Desktop\789654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1772816"/>
            <a:ext cx="2804312" cy="3960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Андрей\Desktop\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80488" y="243422"/>
            <a:ext cx="4495768" cy="62152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C:\Users\Андрей\Desktop\456р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700808"/>
            <a:ext cx="2937589" cy="4248472"/>
          </a:xfrm>
          <a:prstGeom prst="rect">
            <a:avLst/>
          </a:prstGeom>
          <a:noFill/>
        </p:spPr>
      </p:pic>
      <p:pic>
        <p:nvPicPr>
          <p:cNvPr id="32771" name="Picture 3" descr="C:\Users\Андрей\Desktop\ыцу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00808"/>
            <a:ext cx="2840271" cy="4248472"/>
          </a:xfrm>
          <a:prstGeom prst="rect">
            <a:avLst/>
          </a:prstGeom>
          <a:noFill/>
        </p:spPr>
      </p:pic>
      <p:pic>
        <p:nvPicPr>
          <p:cNvPr id="32772" name="Picture 4" descr="C:\Users\Андрей\Desktop\кеншщ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1700808"/>
            <a:ext cx="2995060" cy="42484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1"/>
          <p:cNvSpPr>
            <a:spLocks noGrp="1" noChangeArrowheads="1"/>
          </p:cNvSpPr>
          <p:nvPr>
            <p:ph type="title"/>
          </p:nvPr>
        </p:nvSpPr>
        <p:spPr>
          <a:xfrm>
            <a:off x="395288" y="84138"/>
            <a:ext cx="8424862" cy="5792787"/>
          </a:xfrm>
          <a:noFill/>
        </p:spPr>
        <p:txBody>
          <a:bodyPr lIns="90000" tIns="46800" rIns="90000" bIns="46800"/>
          <a:lstStyle/>
          <a:p>
            <a:pPr eaLnBrk="1">
              <a:spcBef>
                <a:spcPts val="8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3200" dirty="0" smtClean="0">
                <a:solidFill>
                  <a:srgbClr val="C00000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>Спасибо за внимание! </a:t>
            </a:r>
            <a:r>
              <a:rPr lang="ru-RU" sz="32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  <a:t/>
            </a:r>
            <a:br>
              <a:rPr lang="ru-RU" sz="3200" dirty="0" smtClean="0">
                <a:solidFill>
                  <a:srgbClr val="A50021"/>
                </a:solidFill>
                <a:latin typeface="Times New Roman" pitchFamily="18" charset="0"/>
                <a:ea typeface="Lucida Sans Unicode" pitchFamily="34" charset="0"/>
                <a:cs typeface="Times New Roman" pitchFamily="18" charset="0"/>
              </a:rPr>
            </a:br>
            <a:endParaRPr lang="ru-RU" sz="3200" dirty="0" smtClean="0">
              <a:solidFill>
                <a:srgbClr val="A50021"/>
              </a:solidFill>
              <a:latin typeface="Times New Roman" pitchFamily="18" charset="0"/>
              <a:ea typeface="Lucida Sans Unicode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sz="3200" i="1" dirty="0" smtClean="0">
                <a:solidFill>
                  <a:srgbClr val="A50021"/>
                </a:solidFill>
                <a:ea typeface="Lucida Sans Unicode" pitchFamily="34" charset="0"/>
              </a:rPr>
            </a:br>
            <a: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  <a:t/>
            </a:r>
            <a:br>
              <a:rPr lang="ru-RU" i="1" dirty="0" smtClean="0">
                <a:solidFill>
                  <a:srgbClr val="A50021"/>
                </a:solidFill>
                <a:ea typeface="Lucida Sans Unicode" pitchFamily="34" charset="0"/>
              </a:rPr>
            </a:br>
            <a:endParaRPr lang="ru-RU" dirty="0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404664"/>
            <a:ext cx="4257892" cy="602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476672"/>
            <a:ext cx="4176464" cy="5906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692696"/>
            <a:ext cx="3818979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620688"/>
            <a:ext cx="3888432" cy="54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899592" y="188640"/>
            <a:ext cx="6890271" cy="1008112"/>
          </a:xfrm>
        </p:spPr>
        <p:txBody>
          <a:bodyPr/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               Наставничество</a:t>
            </a:r>
            <a:endParaRPr lang="ru-RU" sz="2800" dirty="0"/>
          </a:p>
        </p:txBody>
      </p:sp>
      <p:pic>
        <p:nvPicPr>
          <p:cNvPr id="6" name="Picture 4" descr="C:\Users\Татьяна\Desktop\2021_05_26\IMG_00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1840" y="1772816"/>
            <a:ext cx="2926074" cy="4198387"/>
          </a:xfrm>
          <a:prstGeom prst="rect">
            <a:avLst/>
          </a:prstGeom>
          <a:noFill/>
        </p:spPr>
      </p:pic>
      <p:pic>
        <p:nvPicPr>
          <p:cNvPr id="4098" name="Picture 2" descr="C:\Users\Андрей\Desktop\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1772816"/>
            <a:ext cx="2854050" cy="4248472"/>
          </a:xfrm>
          <a:prstGeom prst="rect">
            <a:avLst/>
          </a:prstGeom>
          <a:noFill/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700808"/>
            <a:ext cx="3033508" cy="425525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Андрей\Pictures\img843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258" y="548680"/>
            <a:ext cx="4162165" cy="5688632"/>
          </a:xfrm>
          <a:prstGeom prst="rect">
            <a:avLst/>
          </a:prstGeom>
          <a:noFill/>
        </p:spPr>
      </p:pic>
      <p:pic>
        <p:nvPicPr>
          <p:cNvPr id="8193" name="Picture 1" descr="C:\Users\Андрей\Desktop\нина работа\Нина\атестация девочки\надия\img768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548680"/>
            <a:ext cx="3744416" cy="56363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Тема Office">
  <a:themeElements>
    <a:clrScheme name="Другая 1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Тема Office">
      <a:majorFont>
        <a:latin typeface="Arial"/>
        <a:ea typeface=""/>
        <a:cs typeface="Lucida Sans Unicode"/>
      </a:majorFont>
      <a:minorFont>
        <a:latin typeface="Arial"/>
        <a:ea typeface=""/>
        <a:cs typeface="Lucida Sans Unicode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3217</TotalTime>
  <Words>209</Words>
  <Application>Microsoft Office PowerPoint</Application>
  <PresentationFormat>Экран (4:3)</PresentationFormat>
  <Paragraphs>35</Paragraphs>
  <Slides>51</Slides>
  <Notes>4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MS Gothic</vt:lpstr>
      <vt:lpstr>Arial</vt:lpstr>
      <vt:lpstr>Lucida Sans Unicode</vt:lpstr>
      <vt:lpstr>Times New Roman</vt:lpstr>
      <vt:lpstr>1_Тема Office</vt:lpstr>
      <vt:lpstr>Acrobat Document</vt:lpstr>
      <vt:lpstr>Adobe Acrobat Document</vt:lpstr>
      <vt:lpstr>                Министерство образования РМ                  Портфолио                                                                        Степаневской  Ларисы  Васильевны,                                   воспитателя МАДОУ «Детский сад                                                             №82 комбинированного вида», г.о. Саранск  </vt:lpstr>
      <vt:lpstr>Наличие собственного инновационного педагогического опыта</vt:lpstr>
      <vt:lpstr>Презентация PowerPoint</vt:lpstr>
      <vt:lpstr>Участие в инновационной деятельности</vt:lpstr>
      <vt:lpstr>Презентация PowerPoint</vt:lpstr>
      <vt:lpstr>          </vt:lpstr>
      <vt:lpstr>Презентация PowerPoint</vt:lpstr>
      <vt:lpstr>                Наставничество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Выступления на научно – практических конференциях, семинарах; проведение открытых занятий, мастер-классов, мероприятий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занятий, мастер – классов, мероприятий</vt:lpstr>
      <vt:lpstr>Презентация PowerPoint</vt:lpstr>
      <vt:lpstr> Экспертная деятельность</vt:lpstr>
      <vt:lpstr>Общественная активность педагога</vt:lpstr>
      <vt:lpstr>Презентация PowerPoint</vt:lpstr>
      <vt:lpstr>Презентация PowerPoint</vt:lpstr>
      <vt:lpstr>Презентация PowerPoint</vt:lpstr>
      <vt:lpstr>Позитивные результаты с воспитанниками</vt:lpstr>
      <vt:lpstr>Качество взаимодействия с родителями</vt:lpstr>
      <vt:lpstr>Работа с детьми из социально -неблагополучных семей</vt:lpstr>
      <vt:lpstr>Участие педагога в профессиональных конкурсах</vt:lpstr>
      <vt:lpstr>Презентация PowerPoint</vt:lpstr>
      <vt:lpstr>Презентация PowerPoint</vt:lpstr>
      <vt:lpstr>Презентация PowerPoint</vt:lpstr>
      <vt:lpstr>Награды и поощрения педагога</vt:lpstr>
      <vt:lpstr>Презентация PowerPoint</vt:lpstr>
      <vt:lpstr>Спасибо за внимание!  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Федаевой Натальи Константиновны,  воспитателя МБДОУ «Атемарский детский сад №1 «Теремок»,  Лямбирский муниципальный район РМ</dc:title>
  <dc:creator>Пользователь</dc:creator>
  <cp:lastModifiedBy>1</cp:lastModifiedBy>
  <cp:revision>404</cp:revision>
  <cp:lastPrinted>1601-01-01T00:00:00Z</cp:lastPrinted>
  <dcterms:created xsi:type="dcterms:W3CDTF">2013-01-28T11:22:51Z</dcterms:created>
  <dcterms:modified xsi:type="dcterms:W3CDTF">2021-11-10T10:36:03Z</dcterms:modified>
</cp:coreProperties>
</file>