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notesMasterIdLst>
    <p:notesMasterId r:id="rId13"/>
  </p:notesMasterIdLst>
  <p:sldIdLst>
    <p:sldId id="256" r:id="rId2"/>
    <p:sldId id="257" r:id="rId3"/>
    <p:sldId id="259" r:id="rId4"/>
    <p:sldId id="269" r:id="rId5"/>
    <p:sldId id="270" r:id="rId6"/>
    <p:sldId id="272" r:id="rId7"/>
    <p:sldId id="273" r:id="rId8"/>
    <p:sldId id="274" r:id="rId9"/>
    <p:sldId id="275" r:id="rId10"/>
    <p:sldId id="276" r:id="rId11"/>
    <p:sldId id="27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2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FCBE5B-E0DA-4CE2-9892-DAEE47EEDB61}" type="datetimeFigureOut">
              <a:rPr lang="ru-RU" smtClean="0"/>
              <a:t>06.12.2020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886CBA-AF8E-4697-9870-327C674F74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2983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10D62A-0EDC-4DC8-9C32-FB765812F04D}" type="slidenum">
              <a:rPr lang="zh-CN" altLang="en-US" smtClean="0"/>
              <a:pPr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878956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1880E-4201-49A6-AB6D-353F492037B6}" type="datetimeFigureOut">
              <a:rPr lang="ru-RU" smtClean="0"/>
              <a:t>06.12.2020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0DD1E-D71D-4B13-B4DE-4E66EE849D2F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1880E-4201-49A6-AB6D-353F492037B6}" type="datetimeFigureOut">
              <a:rPr lang="ru-RU" smtClean="0"/>
              <a:t>06.12.2020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0DD1E-D71D-4B13-B4DE-4E66EE849D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1880E-4201-49A6-AB6D-353F492037B6}" type="datetimeFigureOut">
              <a:rPr lang="ru-RU" smtClean="0"/>
              <a:t>06.12.2020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0DD1E-D71D-4B13-B4DE-4E66EE849D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表占位符 2"/>
          <p:cNvSpPr>
            <a:spLocks noGrp="1"/>
          </p:cNvSpPr>
          <p:nvPr>
            <p:ph type="chart" sz="quarter" idx="10"/>
          </p:nvPr>
        </p:nvSpPr>
        <p:spPr>
          <a:xfrm>
            <a:off x="1785918" y="714356"/>
            <a:ext cx="5572125" cy="4143375"/>
          </a:xfrm>
          <a:prstGeom prst="rect">
            <a:avLst/>
          </a:prstGeom>
        </p:spPr>
        <p:txBody>
          <a:bodyPr/>
          <a:lstStyle/>
          <a:p>
            <a:r>
              <a:rPr lang="ru-RU" altLang="zh-CN" smtClean="0"/>
              <a:t>Вставка диаграммы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11"/>
          </p:nvPr>
        </p:nvSpPr>
        <p:spPr>
          <a:xfrm>
            <a:off x="4500563" y="5000625"/>
            <a:ext cx="2857500" cy="8572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altLang="zh-CN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04527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1880E-4201-49A6-AB6D-353F492037B6}" type="datetimeFigureOut">
              <a:rPr lang="ru-RU" smtClean="0"/>
              <a:t>06.12.2020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0DD1E-D71D-4B13-B4DE-4E66EE849D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1880E-4201-49A6-AB6D-353F492037B6}" type="datetimeFigureOut">
              <a:rPr lang="ru-RU" smtClean="0"/>
              <a:t>06.12.2020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0DD1E-D71D-4B13-B4DE-4E66EE849D2F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1880E-4201-49A6-AB6D-353F492037B6}" type="datetimeFigureOut">
              <a:rPr lang="ru-RU" smtClean="0"/>
              <a:t>06.12.2020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0DD1E-D71D-4B13-B4DE-4E66EE849D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1880E-4201-49A6-AB6D-353F492037B6}" type="datetimeFigureOut">
              <a:rPr lang="ru-RU" smtClean="0"/>
              <a:t>06.12.2020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0DD1E-D71D-4B13-B4DE-4E66EE849D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1880E-4201-49A6-AB6D-353F492037B6}" type="datetimeFigureOut">
              <a:rPr lang="ru-RU" smtClean="0"/>
              <a:t>06.12.2020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0DD1E-D71D-4B13-B4DE-4E66EE849D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1880E-4201-49A6-AB6D-353F492037B6}" type="datetimeFigureOut">
              <a:rPr lang="ru-RU" smtClean="0"/>
              <a:t>06.12.2020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0DD1E-D71D-4B13-B4DE-4E66EE849D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1880E-4201-49A6-AB6D-353F492037B6}" type="datetimeFigureOut">
              <a:rPr lang="ru-RU" smtClean="0"/>
              <a:t>06.12.2020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0DD1E-D71D-4B13-B4DE-4E66EE849D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1880E-4201-49A6-AB6D-353F492037B6}" type="datetimeFigureOut">
              <a:rPr lang="ru-RU" smtClean="0"/>
              <a:t>06.12.2020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0C0DD1E-D71D-4B13-B4DE-4E66EE849D2F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CB1880E-4201-49A6-AB6D-353F492037B6}" type="datetimeFigureOut">
              <a:rPr lang="ru-RU" smtClean="0"/>
              <a:t>06.12.2020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0C0DD1E-D71D-4B13-B4DE-4E66EE849D2F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332656"/>
            <a:ext cx="7920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Структурное подразделение «Детский сад №13 комбинированного вида» МБДОУ «Детский сад «Радуга» комбинированного вида»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827584" y="1412776"/>
            <a:ext cx="748883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4000" b="1" i="1" dirty="0" smtClean="0">
              <a:solidFill>
                <a:srgbClr val="FFFF00"/>
              </a:solidFill>
            </a:endParaRPr>
          </a:p>
          <a:p>
            <a:pPr algn="ctr"/>
            <a:r>
              <a:rPr lang="ru-RU" sz="4000" b="1" i="1" dirty="0" smtClean="0">
                <a:solidFill>
                  <a:srgbClr val="FFFF00"/>
                </a:solidFill>
              </a:rPr>
              <a:t>«Деятельность педагога в системе дистанционного обучения»</a:t>
            </a:r>
            <a:endParaRPr lang="ru-RU" sz="4000" b="1" i="1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148064" y="4365104"/>
            <a:ext cx="33123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000" dirty="0" smtClean="0"/>
          </a:p>
          <a:p>
            <a:endParaRPr lang="ru-RU" sz="2000" dirty="0"/>
          </a:p>
          <a:p>
            <a:r>
              <a:rPr lang="ru-RU" sz="2000" dirty="0" smtClean="0"/>
              <a:t>Подготовила: воспитатель</a:t>
            </a:r>
          </a:p>
          <a:p>
            <a:r>
              <a:rPr lang="ru-RU" sz="2000" dirty="0" smtClean="0"/>
              <a:t>Овакимян Т.Г.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056917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2" y="260648"/>
            <a:ext cx="80648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4. Проведение занятия. Анализ занятия.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9552" y="908720"/>
            <a:ext cx="7776864" cy="26776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После проведения дистанционного занятия педагог анализирует удалось ли достичь поставленных целей, какие при этом возникли трудности со стороны обучающихся, родителей (законных представителей), так и самого педагога.</a:t>
            </a:r>
            <a:endParaRPr lang="ru-RU" sz="2800" dirty="0"/>
          </a:p>
        </p:txBody>
      </p:sp>
      <p:pic>
        <p:nvPicPr>
          <p:cNvPr id="2050" name="Picture 2" descr="http://sormgimn.narod.ru/2019-2020/kartinki/0B154FD7-6069-46B0-A987-203D7C2AECA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4400" y="3717032"/>
            <a:ext cx="5087879" cy="2872190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2856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544" y="332656"/>
            <a:ext cx="828092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accent1"/>
                </a:solidFill>
              </a:rPr>
              <a:t>Психологические аспекты организации обучения с использованием дистанционных технологий.</a:t>
            </a:r>
          </a:p>
          <a:p>
            <a:endParaRPr lang="ru-RU" sz="2800" b="1" dirty="0">
              <a:solidFill>
                <a:schemeClr val="accent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7544" y="1484784"/>
            <a:ext cx="828092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400" dirty="0" smtClean="0">
              <a:solidFill>
                <a:srgbClr val="FF0000"/>
              </a:solidFill>
            </a:endParaRPr>
          </a:p>
          <a:p>
            <a:r>
              <a:rPr lang="ru-RU" sz="2400" dirty="0" smtClean="0">
                <a:solidFill>
                  <a:srgbClr val="FF0000"/>
                </a:solidFill>
              </a:rPr>
              <a:t>Трудности педагога психологического порядка:</a:t>
            </a:r>
          </a:p>
          <a:p>
            <a:pPr marL="285750" indent="-285750">
              <a:buFontTx/>
              <a:buChar char="-"/>
            </a:pPr>
            <a:r>
              <a:rPr lang="ru-RU" sz="2000" dirty="0"/>
              <a:t>н</a:t>
            </a:r>
            <a:r>
              <a:rPr lang="ru-RU" sz="2000" dirty="0" smtClean="0"/>
              <a:t>еумение вести себя в ходе педагогического мероприятия перед камерой, сложности в личном общении;</a:t>
            </a:r>
          </a:p>
          <a:p>
            <a:pPr marL="285750" indent="-285750">
              <a:buFontTx/>
              <a:buChar char="-"/>
            </a:pPr>
            <a:r>
              <a:rPr lang="ru-RU" sz="2000" dirty="0"/>
              <a:t>у</a:t>
            </a:r>
            <a:r>
              <a:rPr lang="ru-RU" sz="2000" dirty="0" smtClean="0"/>
              <a:t>становление межличностных контактов между участниками образовательного процесса;</a:t>
            </a:r>
          </a:p>
          <a:p>
            <a:pPr marL="285750" indent="-285750">
              <a:buFontTx/>
              <a:buChar char="-"/>
            </a:pPr>
            <a:r>
              <a:rPr lang="ru-RU" sz="2000" dirty="0"/>
              <a:t>с</a:t>
            </a:r>
            <a:r>
              <a:rPr lang="ru-RU" sz="2000" dirty="0" smtClean="0"/>
              <a:t>оздание благоприятного психологического климата при реализации образовательных программ дошкольного образования с использованием дистанционных образовательных технологий;</a:t>
            </a:r>
          </a:p>
          <a:p>
            <a:pPr marL="285750" indent="-285750">
              <a:buFontTx/>
              <a:buChar char="-"/>
            </a:pPr>
            <a:r>
              <a:rPr lang="ru-RU" sz="2000" dirty="0"/>
              <a:t>с</a:t>
            </a:r>
            <a:r>
              <a:rPr lang="ru-RU" sz="2000" dirty="0" smtClean="0"/>
              <a:t>облюдение норм и правил телекоммуникационного этикета.</a:t>
            </a:r>
          </a:p>
          <a:p>
            <a:r>
              <a:rPr lang="ru-RU" sz="2400" dirty="0" smtClean="0">
                <a:solidFill>
                  <a:srgbClr val="FF0000"/>
                </a:solidFill>
              </a:rPr>
              <a:t>Трудности обучающегося:</a:t>
            </a:r>
          </a:p>
          <a:p>
            <a:pPr marL="285750" indent="-285750">
              <a:buFontTx/>
              <a:buChar char="-"/>
            </a:pPr>
            <a:r>
              <a:rPr lang="ru-RU" sz="2000" dirty="0"/>
              <a:t>п</a:t>
            </a:r>
            <a:r>
              <a:rPr lang="ru-RU" sz="2000" dirty="0" smtClean="0"/>
              <a:t>сихологический дискомфорт от нахождения в непривычной среде;</a:t>
            </a:r>
          </a:p>
          <a:p>
            <a:pPr marL="285750" indent="-285750">
              <a:buFontTx/>
              <a:buChar char="-"/>
            </a:pPr>
            <a:r>
              <a:rPr lang="ru-RU" sz="2000" dirty="0"/>
              <a:t>и</a:t>
            </a:r>
            <a:r>
              <a:rPr lang="ru-RU" sz="2000" dirty="0" smtClean="0"/>
              <a:t>золированность от сверстников;</a:t>
            </a:r>
          </a:p>
          <a:p>
            <a:pPr marL="285750" indent="-285750">
              <a:buFontTx/>
              <a:buChar char="-"/>
            </a:pPr>
            <a:r>
              <a:rPr lang="ru-RU" sz="2000" dirty="0"/>
              <a:t>ж</a:t>
            </a:r>
            <a:r>
              <a:rPr lang="ru-RU" sz="2000" dirty="0" smtClean="0"/>
              <a:t>елание скрыть истинные чувства.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862125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37827" y="2996952"/>
            <a:ext cx="2389957" cy="19198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5148064" y="383200"/>
            <a:ext cx="3138873" cy="834524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sz="3600" b="1" u="sng" dirty="0" smtClean="0">
                <a:latin typeface="Times New Roman"/>
                <a:ea typeface="Calibri"/>
                <a:cs typeface="Times New Roman"/>
              </a:rPr>
              <a:t>Актуальность</a:t>
            </a:r>
            <a:endParaRPr lang="ru-RU" sz="36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27784" y="1484784"/>
            <a:ext cx="6336704" cy="466281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latin typeface="+mj-lt"/>
                <a:ea typeface="Times New Roman"/>
                <a:cs typeface="Times New Roman"/>
              </a:rPr>
              <a:t>     В </a:t>
            </a:r>
            <a:r>
              <a:rPr lang="ru-RU" dirty="0">
                <a:solidFill>
                  <a:srgbClr val="000000"/>
                </a:solidFill>
                <a:latin typeface="+mj-lt"/>
                <a:ea typeface="Times New Roman"/>
                <a:cs typeface="Times New Roman"/>
              </a:rPr>
              <a:t>условиях эпидемиологической ситуации и режима повышенной готовности изменилось многое: жить и работать на самоизоляции приходится по-новому. Сегодня не осталось ни одной сферы деятельности, которую бы ни коснулись изменения. Образование не осталось в стороне. Оно вышло на новый формат взаимодействия всех членов этого процесса.  Перестраиваться пришлось и  дошкольной системе образования. </a:t>
            </a:r>
            <a:endParaRPr lang="ru-RU" sz="1400" dirty="0">
              <a:latin typeface="+mj-lt"/>
              <a:ea typeface="Calibri"/>
              <a:cs typeface="Times New Roman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latin typeface="+mj-lt"/>
                <a:ea typeface="Times New Roman"/>
                <a:cs typeface="Times New Roman"/>
              </a:rPr>
              <a:t>      В </a:t>
            </a:r>
            <a:r>
              <a:rPr lang="ru-RU" dirty="0">
                <a:solidFill>
                  <a:srgbClr val="000000"/>
                </a:solidFill>
                <a:latin typeface="+mj-lt"/>
                <a:ea typeface="Times New Roman"/>
                <a:cs typeface="Times New Roman"/>
              </a:rPr>
              <a:t>сложившихся условиях деятельность педагога переформатировалась,  изменив основные формы работы с детьми и родителями на дистанционный режим.</a:t>
            </a:r>
            <a:endParaRPr lang="ru-RU" sz="1400" dirty="0">
              <a:effectLst/>
              <a:latin typeface="+mj-lt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2956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14282" y="285728"/>
            <a:ext cx="8643998" cy="442915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>
          <a:xfrm>
            <a:off x="285720" y="214290"/>
            <a:ext cx="8643998" cy="4214842"/>
          </a:xfrm>
        </p:spPr>
        <p:txBody>
          <a:bodyPr/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Дистанционное обучение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–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способ организации процесса обучения, основанный на использовании современных информационных и телекоммуникационных технологий, позволяющих осуществлять обучение на расстоянии без непосредственного контакта между преподавателем и учащимся.</a:t>
            </a:r>
            <a:endParaRPr lang="ru-RU" sz="2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6" y="3356992"/>
            <a:ext cx="3782224" cy="308786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3087448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ds04.infourok.ru/uploads/ex/1085/000085b4-ebfac09b/img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7" y="0"/>
            <a:ext cx="9141443" cy="6856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8077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528" y="332656"/>
            <a:ext cx="84249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</a:rPr>
              <a:t>Режимы взаимодействия педагога и обучающегося:</a:t>
            </a:r>
            <a:endParaRPr lang="ru-RU" sz="2800" b="1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3528" y="1412776"/>
            <a:ext cx="7848872" cy="353943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dirty="0" smtClean="0"/>
              <a:t>Offline</a:t>
            </a:r>
            <a:r>
              <a:rPr lang="en-US" sz="2800" dirty="0" smtClean="0"/>
              <a:t> – </a:t>
            </a:r>
            <a:r>
              <a:rPr lang="ru-RU" sz="2800" dirty="0" smtClean="0"/>
              <a:t>местонахождение и время не является существенным, так как все взаимодействие организовывается в отложенном режиме.</a:t>
            </a:r>
          </a:p>
          <a:p>
            <a:endParaRPr lang="ru-RU" sz="2800" dirty="0" smtClean="0"/>
          </a:p>
          <a:p>
            <a:r>
              <a:rPr lang="en-US" sz="2800" b="1" dirty="0" smtClean="0"/>
              <a:t>Online</a:t>
            </a:r>
            <a:r>
              <a:rPr lang="en-US" sz="2800" dirty="0" smtClean="0"/>
              <a:t> – </a:t>
            </a:r>
            <a:r>
              <a:rPr lang="ru-RU" sz="2800" dirty="0" smtClean="0"/>
              <a:t>обучающийся с родителем (законным представителем) и педагог находится у автоматизированного рабочего места.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353515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188640"/>
            <a:ext cx="80648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</a:rPr>
              <a:t>Для проведения педагогом дистанционного занятия необходимо: </a:t>
            </a:r>
            <a:endParaRPr lang="ru-RU" sz="2800" b="1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5536" y="1268760"/>
            <a:ext cx="8136904" cy="526297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ru-RU" sz="2400" dirty="0"/>
              <a:t>в</a:t>
            </a:r>
            <a:r>
              <a:rPr lang="ru-RU" sz="2400" dirty="0" smtClean="0"/>
              <a:t>ыстроить индивидуальный образовательный маршрут для каждого ребенка за счет возможности выбора уровня и вида представления материала и согласовать его с заказчиком;</a:t>
            </a:r>
          </a:p>
          <a:p>
            <a:pPr marL="285750" indent="-285750">
              <a:buFontTx/>
              <a:buChar char="-"/>
            </a:pPr>
            <a:r>
              <a:rPr lang="ru-RU" sz="2400" dirty="0"/>
              <a:t>р</a:t>
            </a:r>
            <a:r>
              <a:rPr lang="ru-RU" sz="2400" dirty="0" smtClean="0"/>
              <a:t>азработать конспекты занятий и подготовить демонстрационный и раздаточный материал к занятиям с элементами видео и аудио, с включением иллюстраций и анимации;</a:t>
            </a:r>
          </a:p>
          <a:p>
            <a:pPr marL="285750" indent="-285750">
              <a:buFontTx/>
              <a:buChar char="-"/>
            </a:pPr>
            <a:r>
              <a:rPr lang="ru-RU" sz="2400" dirty="0"/>
              <a:t>о</a:t>
            </a:r>
            <a:r>
              <a:rPr lang="ru-RU" sz="2400" dirty="0" smtClean="0"/>
              <a:t>рганизовать щадящий режим обучения, нормируя количество времени, проводимого за компьютером;</a:t>
            </a:r>
          </a:p>
          <a:p>
            <a:pPr marL="285750" indent="-285750">
              <a:buFontTx/>
              <a:buChar char="-"/>
            </a:pPr>
            <a:r>
              <a:rPr lang="ru-RU" sz="2400" dirty="0"/>
              <a:t>р</a:t>
            </a:r>
            <a:r>
              <a:rPr lang="ru-RU" sz="2400" dirty="0" smtClean="0"/>
              <a:t>азработать и осуществить социальную программу работы с семьей, обязательное включение родителей в процесс обучения ребенка, выработка совместной политики общения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5889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544" y="188640"/>
            <a:ext cx="82809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</a:rPr>
              <a:t>Организация педагогом дистанционного обучения.</a:t>
            </a:r>
            <a:endParaRPr lang="ru-RU" sz="2800" b="1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7903" y="1268759"/>
            <a:ext cx="7632848" cy="458587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C00000"/>
                </a:solidFill>
              </a:rPr>
              <a:t>1. Разработка конспекта.</a:t>
            </a:r>
          </a:p>
          <a:p>
            <a:r>
              <a:rPr lang="ru-RU" sz="2400" u="sng" dirty="0" smtClean="0"/>
              <a:t>Алгоритм разработки конспекта к дистанционному занятию:</a:t>
            </a:r>
          </a:p>
          <a:p>
            <a:pPr marL="285750" indent="-285750">
              <a:buFontTx/>
              <a:buChar char="-"/>
            </a:pPr>
            <a:r>
              <a:rPr lang="ru-RU" sz="2400" dirty="0"/>
              <a:t>о</a:t>
            </a:r>
            <a:r>
              <a:rPr lang="ru-RU" sz="2400" dirty="0" smtClean="0"/>
              <a:t>пределение темы дистанционного занятия;</a:t>
            </a:r>
          </a:p>
          <a:p>
            <a:pPr marL="285750" indent="-285750">
              <a:buFontTx/>
              <a:buChar char="-"/>
            </a:pPr>
            <a:r>
              <a:rPr lang="ru-RU" sz="2400" dirty="0"/>
              <a:t>о</a:t>
            </a:r>
            <a:r>
              <a:rPr lang="ru-RU" sz="2400" dirty="0" smtClean="0"/>
              <a:t>пределение типа дистанционного занятия;</a:t>
            </a:r>
          </a:p>
          <a:p>
            <a:pPr marL="285750" indent="-285750">
              <a:buFontTx/>
              <a:buChar char="-"/>
            </a:pPr>
            <a:r>
              <a:rPr lang="ru-RU" sz="2400" dirty="0"/>
              <a:t>п</a:t>
            </a:r>
            <a:r>
              <a:rPr lang="ru-RU" sz="2400" dirty="0" smtClean="0"/>
              <a:t>остановка цели занятия;</a:t>
            </a:r>
          </a:p>
          <a:p>
            <a:pPr marL="285750" indent="-285750">
              <a:buFontTx/>
              <a:buChar char="-"/>
            </a:pPr>
            <a:r>
              <a:rPr lang="ru-RU" sz="2400" dirty="0"/>
              <a:t>в</a:t>
            </a:r>
            <a:r>
              <a:rPr lang="ru-RU" sz="2400" dirty="0" smtClean="0"/>
              <a:t>ыбор наиболее оптимальной по техническим и технологическим особенностям модели и формы дистанционного занятия;</a:t>
            </a:r>
          </a:p>
          <a:p>
            <a:pPr marL="285750" indent="-285750">
              <a:buFontTx/>
              <a:buChar char="-"/>
            </a:pPr>
            <a:r>
              <a:rPr lang="ru-RU" sz="2400" dirty="0"/>
              <a:t>о</a:t>
            </a:r>
            <a:r>
              <a:rPr lang="ru-RU" sz="2400" dirty="0" smtClean="0"/>
              <a:t>пределение длительности дистанционного занятия, исходя из возрастной категории обучающихся.</a:t>
            </a:r>
          </a:p>
        </p:txBody>
      </p:sp>
    </p:spTree>
    <p:extLst>
      <p:ext uri="{BB962C8B-B14F-4D97-AF65-F5344CB8AC3E}">
        <p14:creationId xmlns:p14="http://schemas.microsoft.com/office/powerpoint/2010/main" val="595504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260648"/>
            <a:ext cx="79928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C00000"/>
                </a:solidFill>
              </a:rPr>
              <a:t>2. Выбор наиболее удобного способа доставки учебного материала.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9552" y="1412776"/>
            <a:ext cx="7848872" cy="26776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С родителями (законными представителями) обговаривается заранее каким образом им будет доставляться учебный материал к данному занятию. Это может быть скачивание с сайта ДОУ файла и распечатка или использование других мессенджеров.</a:t>
            </a:r>
            <a:endParaRPr lang="ru-RU" sz="2800" dirty="0"/>
          </a:p>
        </p:txBody>
      </p:sp>
      <p:pic>
        <p:nvPicPr>
          <p:cNvPr id="6" name="Picture 2" descr="https://avatars.mds.yandex.net/get-zen_doc/916951/pub_5e71c4788cd2837a65970444_5e77c55482e3fa337a442a7a/scale_1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4293096"/>
            <a:ext cx="3072341" cy="2304256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9519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332656"/>
            <a:ext cx="86409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C00000"/>
                </a:solidFill>
              </a:rPr>
              <a:t>3.Подготовка методических рекомендаций для родителей.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9552" y="1412776"/>
            <a:ext cx="7920880" cy="415498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solidFill>
                  <a:schemeClr val="accent1"/>
                </a:solidFill>
              </a:rPr>
              <a:t>Методические рекомендации  делятся на два типа:</a:t>
            </a:r>
          </a:p>
          <a:p>
            <a:pPr marL="285750" indent="-285750">
              <a:buFontTx/>
              <a:buChar char="-"/>
            </a:pPr>
            <a:r>
              <a:rPr lang="ru-RU" sz="2400" u="sng" dirty="0" smtClean="0"/>
              <a:t>Индивидуальные</a:t>
            </a:r>
            <a:r>
              <a:rPr lang="ru-RU" sz="2400" dirty="0" smtClean="0"/>
              <a:t> – в рекомендациях педагог прописывает в чем необходимо поупражнять или какие знания и навыки необходимо закрепить ребенку для проведения следующего занятия, и выкладывает их в личный кабинет заказчика.</a:t>
            </a:r>
          </a:p>
          <a:p>
            <a:pPr marL="285750" indent="-285750">
              <a:buFontTx/>
              <a:buChar char="-"/>
            </a:pPr>
            <a:r>
              <a:rPr lang="ru-RU" sz="2400" u="sng" dirty="0" smtClean="0"/>
              <a:t>Общие</a:t>
            </a:r>
            <a:r>
              <a:rPr lang="ru-RU" sz="2400" dirty="0" smtClean="0"/>
              <a:t> – рекомендации по предварительной работе к следующему занятию, размещаются в методической копилке Виртуального детского сада вместе с конспектом и дистанционным занятием в режиме </a:t>
            </a:r>
            <a:r>
              <a:rPr lang="en-US" sz="2400" dirty="0" smtClean="0"/>
              <a:t>offline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750746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2111</TotalTime>
  <Words>535</Words>
  <Application>Microsoft Office PowerPoint</Application>
  <PresentationFormat>Экран (4:3)</PresentationFormat>
  <Paragraphs>49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Верди</dc:creator>
  <cp:lastModifiedBy>Верди</cp:lastModifiedBy>
  <cp:revision>24</cp:revision>
  <dcterms:created xsi:type="dcterms:W3CDTF">2020-12-05T12:49:19Z</dcterms:created>
  <dcterms:modified xsi:type="dcterms:W3CDTF">2020-12-07T19:14:31Z</dcterms:modified>
</cp:coreProperties>
</file>