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3366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  <p:sndAc>
      <p:stSnd>
        <p:snd r:embed="rId1" name="push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0F86-2947-4515-AF2C-5F34DAB9C6E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7465-C93D-4AEE-A51E-466BE862C6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  <p:sndAc>
      <p:stSnd>
        <p:snd r:embed="rId13" name="push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 bright="-20000" contrast="59000"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8643966" cy="192882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6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Impact" pitchFamily="34" charset="0"/>
                <a:cs typeface="Arial" pitchFamily="34" charset="0"/>
              </a:rPr>
              <a:t>Основные </a:t>
            </a:r>
            <a:br>
              <a:rPr lang="ru-RU" sz="6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Impact" pitchFamily="34" charset="0"/>
                <a:cs typeface="Arial" pitchFamily="34" charset="0"/>
              </a:rPr>
            </a:br>
            <a:r>
              <a:rPr lang="ru-RU" sz="6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Impact" pitchFamily="34" charset="0"/>
                <a:cs typeface="Arial" pitchFamily="34" charset="0"/>
              </a:rPr>
              <a:t>направления </a:t>
            </a:r>
            <a:br>
              <a:rPr lang="ru-RU" sz="6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Impact" pitchFamily="34" charset="0"/>
                <a:cs typeface="Arial" pitchFamily="34" charset="0"/>
              </a:rPr>
            </a:br>
            <a:r>
              <a:rPr lang="ru-RU" sz="6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Impact" pitchFamily="34" charset="0"/>
                <a:cs typeface="Arial" pitchFamily="34" charset="0"/>
              </a:rPr>
              <a:t>эволюции</a:t>
            </a:r>
            <a:endParaRPr lang="ru-RU" sz="6000" b="1" spc="100" dirty="0">
              <a:ln w="1800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Impac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4857760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Презентацию подготовила: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Еналеева Регина,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Book Antiqua" pitchFamily="18" charset="0"/>
              </a:rPr>
              <a:t>у</a:t>
            </a:r>
            <a:r>
              <a:rPr lang="ru-RU" sz="2400" b="1" i="1" dirty="0" smtClean="0">
                <a:solidFill>
                  <a:schemeClr val="bg1"/>
                </a:solidFill>
                <a:latin typeface="Book Antiqua" pitchFamily="18" charset="0"/>
              </a:rPr>
              <a:t>ченица 9 «А» класса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Проверила: </a:t>
            </a:r>
            <a:r>
              <a:rPr lang="ru-RU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Чельманова</a:t>
            </a:r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 Е.В.,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ook Antiqua" pitchFamily="18" charset="0"/>
              </a:rPr>
              <a:t>учитель биологии МОУ «СОШ № 33»</a:t>
            </a:r>
            <a:endParaRPr lang="ru-RU" b="1" i="1" dirty="0">
              <a:solidFill>
                <a:schemeClr val="accent1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22000" contrast="22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4543428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 </a:t>
            </a:r>
            <a:endParaRPr lang="ru-RU" b="1" dirty="0" smtClean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– </a:t>
            </a:r>
            <a:r>
              <a:rPr lang="ru-RU" sz="3600" b="1" dirty="0" smtClean="0">
                <a:solidFill>
                  <a:srgbClr val="FFFF00"/>
                </a:solidFill>
              </a:rPr>
              <a:t>приспособление к специальным условиям среды, полезное в борьбе за существование, но не изменяющее уровня организации данной группы организмов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4" name="Рисунок 3" descr="79998205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857232"/>
            <a:ext cx="3538379" cy="335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435769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*возникают  новые виды, роды и семейства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2860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Идиоадаптация</a:t>
            </a:r>
            <a:endParaRPr lang="ru-RU" sz="3600" dirty="0"/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26000" contrast="4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Примеры </a:t>
            </a:r>
            <a:r>
              <a:rPr lang="ru-RU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</a:br>
            <a:r>
              <a:rPr lang="ru-RU" b="1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идиодаптации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857752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	Типичным </a:t>
            </a:r>
            <a:r>
              <a:rPr lang="ru-RU" sz="3600" b="1" dirty="0" smtClean="0">
                <a:solidFill>
                  <a:srgbClr val="FFFF00"/>
                </a:solidFill>
              </a:rPr>
              <a:t>примером идиоадаптации может служить строение ног, клюва у птиц;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	покровительственная </a:t>
            </a:r>
            <a:r>
              <a:rPr lang="ru-RU" sz="3600" b="1" dirty="0" smtClean="0">
                <a:solidFill>
                  <a:srgbClr val="FFFF00"/>
                </a:solidFill>
              </a:rPr>
              <a:t>окраска насекомых; 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	расчленяющая </a:t>
            </a:r>
            <a:r>
              <a:rPr lang="ru-RU" sz="3600" b="1" dirty="0" smtClean="0">
                <a:solidFill>
                  <a:srgbClr val="FFFF00"/>
                </a:solidFill>
              </a:rPr>
              <a:t>окраска шерсти у </a:t>
            </a:r>
            <a:r>
              <a:rPr lang="ru-RU" sz="3600" b="1" dirty="0" smtClean="0">
                <a:solidFill>
                  <a:srgbClr val="FFFF00"/>
                </a:solidFill>
              </a:rPr>
              <a:t>зебры.</a:t>
            </a:r>
          </a:p>
          <a:p>
            <a:pPr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a2e6fc89215240823ea8b14336d17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643446"/>
            <a:ext cx="2571768" cy="1930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343784828_002_12172_2.jpg"/>
          <p:cNvPicPr>
            <a:picLocks noChangeAspect="1"/>
          </p:cNvPicPr>
          <p:nvPr/>
        </p:nvPicPr>
        <p:blipFill>
          <a:blip r:embed="rId5">
            <a:lum contrast="40000"/>
          </a:blip>
          <a:srcRect l="21772"/>
          <a:stretch>
            <a:fillRect/>
          </a:stretch>
        </p:blipFill>
        <p:spPr>
          <a:xfrm>
            <a:off x="4786314" y="2714620"/>
            <a:ext cx="2053488" cy="1637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343784828_003_23706_3.jpg"/>
          <p:cNvPicPr>
            <a:picLocks noChangeAspect="1"/>
          </p:cNvPicPr>
          <p:nvPr/>
        </p:nvPicPr>
        <p:blipFill>
          <a:blip r:embed="rId6">
            <a:lum contrast="40000"/>
          </a:blip>
          <a:srcRect l="14062" r="14062"/>
          <a:stretch>
            <a:fillRect/>
          </a:stretch>
        </p:blipFill>
        <p:spPr>
          <a:xfrm>
            <a:off x="7000892" y="2714620"/>
            <a:ext cx="189333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0354_ea8b6231477f.jpg"/>
          <p:cNvPicPr>
            <a:picLocks noChangeAspect="1"/>
          </p:cNvPicPr>
          <p:nvPr/>
        </p:nvPicPr>
        <p:blipFill>
          <a:blip r:embed="rId7">
            <a:lum contrast="30000"/>
          </a:blip>
          <a:stretch>
            <a:fillRect/>
          </a:stretch>
        </p:blipFill>
        <p:spPr>
          <a:xfrm>
            <a:off x="5786446" y="285728"/>
            <a:ext cx="2357454" cy="221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215074" y="4000504"/>
            <a:ext cx="13573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Паук</a:t>
            </a:r>
            <a:endParaRPr lang="ru-RU" sz="2400" b="1" dirty="0"/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22000" contrast="27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35719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Общая </a:t>
            </a:r>
            <a:r>
              <a:rPr lang="ru-RU" sz="40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дегенерация</a:t>
            </a:r>
            <a:r>
              <a:rPr lang="ru-RU" sz="40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 </a:t>
            </a:r>
            <a:endParaRPr lang="ru-RU" sz="4000" b="1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–упрощение </a:t>
            </a:r>
            <a:r>
              <a:rPr lang="ru-RU" sz="4000" b="1" dirty="0" smtClean="0">
                <a:solidFill>
                  <a:srgbClr val="FFFF00"/>
                </a:solidFill>
              </a:rPr>
              <a:t>организации в ходе эволюции данной группы организмов, сопровождающееся утратой ряда функций и выполняющих их органов. 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59805468.gif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500034" y="4286256"/>
            <a:ext cx="2826347" cy="228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714884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*возникают виды, роды, отряды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25000" contrast="39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Примеры общей дегенерации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786346" cy="535785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</a:rPr>
              <a:t>У </a:t>
            </a:r>
            <a:r>
              <a:rPr lang="ru-RU" b="1" dirty="0" smtClean="0">
                <a:solidFill>
                  <a:srgbClr val="FFFF00"/>
                </a:solidFill>
              </a:rPr>
              <a:t>пещерных обитателей часто наблюдается редукция органов зрения, снижение активности, отсутствие пигментации;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C000"/>
                </a:solidFill>
              </a:rPr>
              <a:t>У паразитов – редукция кишечника, ротового и анального отверстий, упрощение строения нервной системы и т.д.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JB4a688b_profimedia_0103049787.jp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5143504" y="3714752"/>
            <a:ext cx="3500462" cy="2416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87658275_1386591.jpg"/>
          <p:cNvPicPr>
            <a:picLocks noChangeAspect="1"/>
          </p:cNvPicPr>
          <p:nvPr/>
        </p:nvPicPr>
        <p:blipFill>
          <a:blip r:embed="rId5" cstate="print"/>
          <a:srcRect t="14706"/>
          <a:stretch>
            <a:fillRect/>
          </a:stretch>
        </p:blipFill>
        <p:spPr>
          <a:xfrm>
            <a:off x="4786314" y="928670"/>
            <a:ext cx="162029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_63963792_01279894_2.jpg"/>
          <p:cNvPicPr>
            <a:picLocks noChangeAspect="1"/>
          </p:cNvPicPr>
          <p:nvPr/>
        </p:nvPicPr>
        <p:blipFill>
          <a:blip r:embed="rId6">
            <a:lum contrast="20000"/>
          </a:blip>
          <a:srcRect l="13281" r="17969" b="11111"/>
          <a:stretch>
            <a:fillRect/>
          </a:stretch>
        </p:blipFill>
        <p:spPr>
          <a:xfrm>
            <a:off x="6643702" y="1142984"/>
            <a:ext cx="2178866" cy="158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628" y="3143248"/>
            <a:ext cx="135732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Крот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768" y="2857496"/>
            <a:ext cx="135732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Протей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6286520"/>
            <a:ext cx="235745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Ленточные глисты</a:t>
            </a:r>
            <a:endParaRPr lang="ru-RU" sz="2000" b="1" dirty="0"/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45000" contrast="21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volution01_03.jpg"/>
          <p:cNvPicPr>
            <a:picLocks noGrp="1" noChangeAspect="1"/>
          </p:cNvPicPr>
          <p:nvPr>
            <p:ph idx="1"/>
          </p:nvPr>
        </p:nvPicPr>
        <p:blipFill>
          <a:blip r:embed="rId4">
            <a:lum bright="-10000" contrast="30000"/>
          </a:blip>
          <a:srcRect b="14791"/>
          <a:stretch>
            <a:fillRect/>
          </a:stretch>
        </p:blipFill>
        <p:spPr>
          <a:xfrm>
            <a:off x="1357290" y="214290"/>
            <a:ext cx="6500858" cy="3834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180344"/>
            <a:ext cx="9144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В природе три процесса эволюции идут непрерывно и параллельно, сочетаясь между собой или сменяя друг друга. </a:t>
            </a:r>
          </a:p>
          <a:p>
            <a:pPr algn="ctr">
              <a:buNone/>
            </a:pPr>
            <a:r>
              <a:rPr lang="ru-RU" sz="2400" b="1" i="1" dirty="0" smtClean="0"/>
              <a:t>Ароморфозы </a:t>
            </a:r>
            <a:r>
              <a:rPr lang="ru-RU" sz="2400" b="1" i="1" dirty="0" smtClean="0"/>
              <a:t>обычно задают и определяют новые направления и этапы развития живого мира. Затем эволюция идет по пути идиоадаптации или дегенерации, обеспечивая организмам групп существование в новой среде. </a:t>
            </a:r>
            <a:endParaRPr lang="ru-RU" sz="2400" b="1" i="1" dirty="0"/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19000" contrast="49000"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786058"/>
            <a:ext cx="6786610" cy="2643206"/>
          </a:xfrm>
        </p:spPr>
        <p:txBody>
          <a:bodyPr>
            <a:prstTxWarp prst="textWave2">
              <a:avLst>
                <a:gd name="adj1" fmla="val 6320"/>
                <a:gd name="adj2" fmla="val 0"/>
              </a:avLst>
            </a:prstTxWarp>
            <a:normAutofit fontScale="85000" lnSpcReduction="10000"/>
          </a:bodyPr>
          <a:lstStyle/>
          <a:p>
            <a:pPr algn="ctr">
              <a:buNone/>
            </a:pPr>
            <a:r>
              <a:rPr lang="ru-RU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за внимание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!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Рисунок 3" descr="092bf1798347f1ac3d6d286887e5aa3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-214338"/>
            <a:ext cx="6072230" cy="2506000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 bright="-16000" contrast="39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prstTxWarp prst="textInflateTop">
              <a:avLst>
                <a:gd name="adj" fmla="val 50000"/>
              </a:avLst>
            </a:prstTxWarp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Что такое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Franklin Gothic Demi" pitchFamily="34" charset="0"/>
                <a:ea typeface="Gungsuh" pitchFamily="18" charset="-127"/>
              </a:rPr>
              <a:t>эволюция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?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057747">
            <a:off x="410490" y="3012368"/>
            <a:ext cx="4572032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/>
              <a:t>Он сопровождается </a:t>
            </a:r>
            <a:r>
              <a:rPr lang="ru-RU" sz="2400" b="1" dirty="0" smtClean="0">
                <a:solidFill>
                  <a:srgbClr val="FF0000"/>
                </a:solidFill>
              </a:rPr>
              <a:t>изменением генетического состава популяций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0070C0"/>
                </a:solidFill>
              </a:rPr>
              <a:t>формированием адаптаций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видообразованием и вымиранием видов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0070C0"/>
                </a:solidFill>
              </a:rPr>
              <a:t>преобразованием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экосистем и биосферы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в целом</a:t>
            </a:r>
            <a:r>
              <a:rPr lang="ru-RU" sz="2400" b="1" dirty="0" smtClean="0"/>
              <a:t>.</a:t>
            </a:r>
            <a:endParaRPr lang="ru-RU" sz="2400" b="1" dirty="0">
              <a:ln w="18000">
                <a:solidFill>
                  <a:srgbClr val="FFFF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85720" y="1000108"/>
            <a:ext cx="7215238" cy="2000264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7643834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ru-RU" sz="3600" b="1" dirty="0" smtClean="0">
                <a:ln w="12700">
                  <a:solidFill>
                    <a:schemeClr val="tx1"/>
                  </a:solidFill>
                  <a:prstDash val="dash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Процесс исторического развития живой природы называется эволюцией. </a:t>
            </a:r>
            <a:endParaRPr lang="ru-RU" sz="3600" dirty="0" smtClean="0">
              <a:ln w="12700">
                <a:solidFill>
                  <a:schemeClr val="tx1"/>
                </a:solidFill>
                <a:prstDash val="dash"/>
                <a:miter lim="800000"/>
              </a:ln>
              <a:latin typeface="Segoe Script" pitchFamily="34" charset="0"/>
            </a:endParaRPr>
          </a:p>
        </p:txBody>
      </p:sp>
      <p:pic>
        <p:nvPicPr>
          <p:cNvPr id="4" name="Рисунок 3" descr="inner.png"/>
          <p:cNvPicPr>
            <a:picLocks noChangeAspect="1"/>
          </p:cNvPicPr>
          <p:nvPr/>
        </p:nvPicPr>
        <p:blipFill>
          <a:blip r:embed="rId5">
            <a:lum bright="10000" contrast="10000"/>
          </a:blip>
          <a:stretch>
            <a:fillRect/>
          </a:stretch>
        </p:blipFill>
        <p:spPr>
          <a:xfrm>
            <a:off x="3571868" y="2143116"/>
            <a:ext cx="5572132" cy="4714884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1" nodeType="after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animBg="1"/>
      <p:bldP spid="6" grpId="1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13000" contrast="37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85720" y="3643314"/>
            <a:ext cx="3643338" cy="2462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/>
              <a:t>достижение данной группой организмов успеха в борьбе за существование, каким бы путём этот успех ни был </a:t>
            </a:r>
            <a:r>
              <a:rPr lang="ru-RU" sz="2200" b="1" dirty="0" smtClean="0"/>
              <a:t>достигнут (с упрощением/усложнением </a:t>
            </a:r>
            <a:r>
              <a:rPr lang="ru-RU" sz="2200" b="1" dirty="0" smtClean="0"/>
              <a:t>организации).</a:t>
            </a:r>
            <a:endParaRPr lang="ru-RU" sz="2200" b="1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6380" y="3714752"/>
            <a:ext cx="3714776" cy="2462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200" b="1" dirty="0" smtClean="0"/>
              <a:t>упадок данной группы организмов, которая не смогла приспособиться к изменениям условий внешней среды или не выдержала конкуренции с другими группами.</a:t>
            </a:r>
            <a:endParaRPr lang="ru-RU" sz="2200" b="1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rgbClr val="FFFF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Bookman Old Style" pitchFamily="18" charset="0"/>
                <a:ea typeface="Gungsuh" pitchFamily="18" charset="-127"/>
              </a:rPr>
              <a:t>ЭВОЛЮЦИЯ</a:t>
            </a:r>
          </a:p>
          <a:p>
            <a:pPr algn="ctr">
              <a:buNone/>
            </a:pPr>
            <a:endParaRPr lang="ru-RU" sz="4400" b="1" dirty="0" smtClean="0">
              <a:ln>
                <a:solidFill>
                  <a:srgbClr val="FFFF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Bookman Old Style" pitchFamily="18" charset="0"/>
              <a:ea typeface="Gungsuh" pitchFamily="18" charset="-127"/>
            </a:endParaRPr>
          </a:p>
          <a:p>
            <a:pPr algn="ctr">
              <a:buNone/>
            </a:pPr>
            <a:endParaRPr lang="ru-RU" sz="4400" b="1" dirty="0" smtClean="0">
              <a:ln>
                <a:solidFill>
                  <a:srgbClr val="FFFF00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Bookman Old Style" pitchFamily="18" charset="0"/>
              <a:ea typeface="Gungsuh" pitchFamily="18" charset="-127"/>
            </a:endParaRPr>
          </a:p>
          <a:p>
            <a:pPr>
              <a:buNone/>
            </a:pPr>
            <a:endParaRPr lang="ru-RU" sz="4400" b="1" dirty="0">
              <a:latin typeface="Bookman Old Style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643174" y="1928802"/>
            <a:ext cx="1143008" cy="100013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5357818" y="2071678"/>
            <a:ext cx="1071570" cy="92869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7224" y="3000372"/>
            <a:ext cx="2786082" cy="584775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Arial Black" pitchFamily="34" charset="0"/>
              </a:rPr>
              <a:t>ПРОГРЕСС</a:t>
            </a:r>
            <a:endParaRPr lang="ru-RU" sz="3200" dirty="0">
              <a:ln>
                <a:solidFill>
                  <a:srgbClr val="FFFF00"/>
                </a:solidFill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446" y="3071810"/>
            <a:ext cx="2357454" cy="584775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Arial Black" pitchFamily="34" charset="0"/>
              </a:rPr>
              <a:t>РЕГРЕСС</a:t>
            </a:r>
            <a:endParaRPr lang="ru-RU" sz="3200" dirty="0">
              <a:ln>
                <a:solidFill>
                  <a:srgbClr val="FFFF00"/>
                </a:solidFill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720374">
            <a:off x="766952" y="1088099"/>
            <a:ext cx="227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rot="21326136">
            <a:off x="2737752" y="794358"/>
            <a:ext cx="317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642910" y="142852"/>
            <a:ext cx="8072494" cy="1143008"/>
          </a:xfrm>
          <a:prstGeom prst="horizontalScroll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42910" y="42860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Главные направления эволюции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36" name="Рисунок 35" descr="95450077-vosklitsatelnyiy-znak.png"/>
          <p:cNvPicPr>
            <a:picLocks noChangeAspect="1"/>
          </p:cNvPicPr>
          <p:nvPr/>
        </p:nvPicPr>
        <p:blipFill>
          <a:blip r:embed="rId4">
            <a:lum contrast="40000"/>
          </a:blip>
          <a:srcRect b="2433"/>
          <a:stretch>
            <a:fillRect/>
          </a:stretch>
        </p:blipFill>
        <p:spPr>
          <a:xfrm>
            <a:off x="3143240" y="1357298"/>
            <a:ext cx="2714644" cy="5357850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uiExpand="1" build="allAtOnce" animBg="1"/>
      <p:bldP spid="3" grpId="0" build="p"/>
      <p:bldP spid="19" grpId="0"/>
      <p:bldP spid="20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32000" contrast="41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20037256">
            <a:off x="6032463" y="2383688"/>
            <a:ext cx="300036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</a:rPr>
              <a:t>темпов внутривидовой дифференцировки</a:t>
            </a:r>
            <a:endParaRPr lang="ru-RU" sz="2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927288">
            <a:off x="5072083" y="2765449"/>
            <a:ext cx="1859751" cy="461665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</a:rPr>
              <a:t>генофонда</a:t>
            </a:r>
            <a:endParaRPr lang="ru-RU" sz="2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982324">
            <a:off x="2474242" y="2582792"/>
            <a:ext cx="2857520" cy="1200329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</a:rPr>
              <a:t>области распространения ареала</a:t>
            </a:r>
            <a:endParaRPr lang="ru-RU" sz="2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latin typeface="Arial Black" pitchFamily="34" charset="0"/>
              </a:rPr>
              <a:t>БИОЛОГИЧЕСКИЙ ПРОГРЕСС</a:t>
            </a:r>
            <a:endParaRPr lang="ru-RU" sz="3600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864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latin typeface="Arial Black" pitchFamily="34" charset="0"/>
              </a:rPr>
              <a:t>БИОЛОГИЧЕСКИЙ РЕГРЕСС</a:t>
            </a:r>
            <a:endParaRPr lang="ru-RU" sz="3600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8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Franklin Gothic Demi" pitchFamily="34" charset="0"/>
              </a:rPr>
              <a:t>УВЕЛИЧЕНИЕ И РАСШИРЕНИЕ</a:t>
            </a:r>
            <a:endParaRPr lang="ru-RU" sz="32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291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Franklin Gothic Demi" pitchFamily="34" charset="0"/>
              </a:rPr>
              <a:t>СОКРАЩЕНИЕ И УМЕНЬШЕНИЕ</a:t>
            </a:r>
            <a:endParaRPr lang="ru-RU" sz="32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05242">
            <a:off x="275328" y="2744780"/>
            <a:ext cx="2571768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</a:rPr>
              <a:t>численности особей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</a:rPr>
              <a:t>в популяциях</a:t>
            </a:r>
            <a:endParaRPr lang="ru-RU" sz="2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cxnSp>
        <p:nvCxnSpPr>
          <p:cNvPr id="13" name="Прямая со стрелкой 12"/>
          <p:cNvCxnSpPr>
            <a:endCxn id="8" idx="2"/>
          </p:cNvCxnSpPr>
          <p:nvPr/>
        </p:nvCxnSpPr>
        <p:spPr>
          <a:xfrm rot="16200000" flipV="1">
            <a:off x="1489910" y="4204562"/>
            <a:ext cx="1032811" cy="4164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2"/>
          </p:cNvCxnSpPr>
          <p:nvPr/>
        </p:nvCxnSpPr>
        <p:spPr>
          <a:xfrm rot="16200000" flipV="1">
            <a:off x="3625026" y="4267975"/>
            <a:ext cx="1211307" cy="11113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2"/>
          </p:cNvCxnSpPr>
          <p:nvPr/>
        </p:nvCxnSpPr>
        <p:spPr>
          <a:xfrm rot="5400000" flipH="1" flipV="1">
            <a:off x="5012296" y="3831598"/>
            <a:ext cx="1728874" cy="46632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2"/>
          </p:cNvCxnSpPr>
          <p:nvPr/>
        </p:nvCxnSpPr>
        <p:spPr>
          <a:xfrm rot="5400000" flipH="1" flipV="1">
            <a:off x="6838340" y="3971372"/>
            <a:ext cx="1406134" cy="5095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8" idx="0"/>
          </p:cNvCxnSpPr>
          <p:nvPr/>
        </p:nvCxnSpPr>
        <p:spPr>
          <a:xfrm rot="5400000">
            <a:off x="1122779" y="1630297"/>
            <a:ext cx="1364766" cy="96164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0"/>
          </p:cNvCxnSpPr>
          <p:nvPr/>
        </p:nvCxnSpPr>
        <p:spPr>
          <a:xfrm rot="16200000" flipH="1">
            <a:off x="2848864" y="1865991"/>
            <a:ext cx="1219284" cy="34477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0" idx="0"/>
          </p:cNvCxnSpPr>
          <p:nvPr/>
        </p:nvCxnSpPr>
        <p:spPr>
          <a:xfrm rot="16200000" flipH="1">
            <a:off x="5051326" y="1949542"/>
            <a:ext cx="1220627" cy="464766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1" idx="0"/>
          </p:cNvCxnSpPr>
          <p:nvPr/>
        </p:nvCxnSpPr>
        <p:spPr>
          <a:xfrm rot="16200000" flipH="1">
            <a:off x="6555617" y="1731135"/>
            <a:ext cx="873026" cy="5539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9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4" grpId="0"/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52000" contrast="24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428728" y="714356"/>
            <a:ext cx="5786478" cy="3929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1" algn="ctr">
              <a:buNone/>
            </a:pPr>
            <a:r>
              <a:rPr lang="ru-RU" sz="2600" b="1" u="sng" dirty="0" smtClean="0">
                <a:solidFill>
                  <a:schemeClr val="tx1"/>
                </a:solidFill>
              </a:rPr>
              <a:t>Причины </a:t>
            </a:r>
          </a:p>
          <a:p>
            <a:pPr lvl="1" algn="ctr">
              <a:buNone/>
            </a:pPr>
            <a:r>
              <a:rPr lang="ru-RU" sz="2600" b="1" u="sng" dirty="0" smtClean="0">
                <a:solidFill>
                  <a:schemeClr val="tx1"/>
                </a:solidFill>
              </a:rPr>
              <a:t>биологического регресса: </a:t>
            </a:r>
          </a:p>
          <a:p>
            <a:pPr lvl="1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окружающая </a:t>
            </a:r>
            <a:r>
              <a:rPr lang="ru-RU" sz="2400" b="1" dirty="0" smtClean="0">
                <a:solidFill>
                  <a:srgbClr val="FF0000"/>
                </a:solidFill>
              </a:rPr>
              <a:t>среда меняется быстрее, чем вид успевает к ней </a:t>
            </a:r>
            <a:r>
              <a:rPr lang="ru-RU" sz="2400" b="1" dirty="0" smtClean="0">
                <a:solidFill>
                  <a:srgbClr val="FF0000"/>
                </a:solidFill>
              </a:rPr>
              <a:t>приспосабливаться; </a:t>
            </a:r>
          </a:p>
          <a:p>
            <a:pPr lvl="1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прямое истребление человеком.</a:t>
            </a:r>
            <a:endParaRPr lang="ru-RU" sz="2600" b="1" u="sng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Конкретные примеры: </a:t>
            </a:r>
          </a:p>
          <a:p>
            <a:pPr lvl="1" algn="ctr">
              <a:buNone/>
            </a:pPr>
            <a:r>
              <a:rPr lang="ru-RU" sz="2400" dirty="0" smtClean="0"/>
              <a:t>зубры, киты, уссурийские тигры, </a:t>
            </a:r>
            <a:r>
              <a:rPr lang="ru-RU" sz="2400" dirty="0" smtClean="0"/>
              <a:t>слоны</a:t>
            </a:r>
            <a:r>
              <a:rPr lang="ru-RU" sz="2400" dirty="0" smtClean="0"/>
              <a:t>, </a:t>
            </a:r>
            <a:r>
              <a:rPr lang="ru-RU" sz="2400" dirty="0" smtClean="0"/>
              <a:t>гепарды, древовидные папоротники и так далее…</a:t>
            </a:r>
            <a:endParaRPr lang="ru-RU" sz="24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	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1322798657_tigre0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929066"/>
            <a:ext cx="2143140" cy="2231909"/>
          </a:xfrm>
          <a:prstGeom prst="round2DiagRect">
            <a:avLst>
              <a:gd name="adj1" fmla="val 32052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84.jpg"/>
          <p:cNvPicPr>
            <a:picLocks noChangeAspect="1"/>
          </p:cNvPicPr>
          <p:nvPr/>
        </p:nvPicPr>
        <p:blipFill>
          <a:blip r:embed="rId5">
            <a:lum contrast="30000"/>
          </a:blip>
          <a:srcRect l="9869" r="17927"/>
          <a:stretch>
            <a:fillRect/>
          </a:stretch>
        </p:blipFill>
        <p:spPr>
          <a:xfrm>
            <a:off x="3571868" y="4429132"/>
            <a:ext cx="2004834" cy="200026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260610052_1-29.jpg"/>
          <p:cNvPicPr>
            <a:picLocks noChangeAspect="1"/>
          </p:cNvPicPr>
          <p:nvPr/>
        </p:nvPicPr>
        <p:blipFill>
          <a:blip r:embed="rId6"/>
          <a:srcRect l="9615" r="16538"/>
          <a:stretch>
            <a:fillRect/>
          </a:stretch>
        </p:blipFill>
        <p:spPr>
          <a:xfrm>
            <a:off x="142844" y="1428736"/>
            <a:ext cx="1903168" cy="1930909"/>
          </a:xfrm>
          <a:prstGeom prst="round2DiagRect">
            <a:avLst>
              <a:gd name="adj1" fmla="val 0"/>
              <a:gd name="adj2" fmla="val 33226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7"/>
          <a:srcRect l="14998" r="17501"/>
          <a:stretch>
            <a:fillRect/>
          </a:stretch>
        </p:blipFill>
        <p:spPr>
          <a:xfrm>
            <a:off x="633929" y="3929066"/>
            <a:ext cx="2009245" cy="2143140"/>
          </a:xfrm>
          <a:prstGeom prst="round2DiagRect">
            <a:avLst>
              <a:gd name="adj1" fmla="val 0"/>
              <a:gd name="adj2" fmla="val 43733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f1305.jpg"/>
          <p:cNvPicPr>
            <a:picLocks noChangeAspect="1"/>
          </p:cNvPicPr>
          <p:nvPr/>
        </p:nvPicPr>
        <p:blipFill>
          <a:blip r:embed="rId8"/>
          <a:srcRect l="12038" r="4856"/>
          <a:stretch>
            <a:fillRect/>
          </a:stretch>
        </p:blipFill>
        <p:spPr>
          <a:xfrm>
            <a:off x="7000892" y="1428736"/>
            <a:ext cx="1880618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56000" contrast="26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6939.jpg"/>
          <p:cNvPicPr>
            <a:picLocks noChangeAspect="1"/>
          </p:cNvPicPr>
          <p:nvPr/>
        </p:nvPicPr>
        <p:blipFill>
          <a:blip r:embed="rId4"/>
          <a:srcRect l="13068" r="24432"/>
          <a:stretch>
            <a:fillRect/>
          </a:stretch>
        </p:blipFill>
        <p:spPr>
          <a:xfrm>
            <a:off x="4000496" y="5214950"/>
            <a:ext cx="1428760" cy="1444942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1"/>
            <a:ext cx="5357850" cy="38576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2600" b="1" u="sng" dirty="0" smtClean="0">
                <a:solidFill>
                  <a:schemeClr val="tx1"/>
                </a:solidFill>
              </a:rPr>
              <a:t>Причина </a:t>
            </a:r>
          </a:p>
          <a:p>
            <a:pPr lvl="1">
              <a:buNone/>
            </a:pPr>
            <a:r>
              <a:rPr lang="ru-RU" sz="2600" b="1" u="sng" dirty="0" smtClean="0">
                <a:solidFill>
                  <a:schemeClr val="tx1"/>
                </a:solidFill>
              </a:rPr>
              <a:t>биологического прогресса: </a:t>
            </a:r>
          </a:p>
          <a:p>
            <a:pPr lvl="1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хорошая </a:t>
            </a:r>
            <a:r>
              <a:rPr lang="ru-RU" sz="2600" b="1" dirty="0" smtClean="0">
                <a:solidFill>
                  <a:srgbClr val="FF0000"/>
                </a:solidFill>
              </a:rPr>
              <a:t>приспособленность </a:t>
            </a:r>
            <a:r>
              <a:rPr lang="ru-RU" sz="2600" b="1" dirty="0" smtClean="0">
                <a:solidFill>
                  <a:srgbClr val="FF0000"/>
                </a:solidFill>
              </a:rPr>
              <a:t>вида к условиям </a:t>
            </a:r>
          </a:p>
          <a:p>
            <a:pPr lvl="1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окружающей </a:t>
            </a:r>
            <a:r>
              <a:rPr lang="ru-RU" sz="2600" b="1" dirty="0" smtClean="0">
                <a:solidFill>
                  <a:srgbClr val="FF0000"/>
                </a:solidFill>
              </a:rPr>
              <a:t>среды</a:t>
            </a:r>
            <a:r>
              <a:rPr lang="ru-RU" sz="2600" b="1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Примеры: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	покрытосеменные растения, среди животных – насекомые, костные рыбы, птицы, млекопитающие.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хлопок.jpg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rcRect l="6607" r="18660"/>
          <a:stretch>
            <a:fillRect/>
          </a:stretch>
        </p:blipFill>
        <p:spPr>
          <a:xfrm>
            <a:off x="5786446" y="428604"/>
            <a:ext cx="1457419" cy="142876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konoplya.jpg"/>
          <p:cNvPicPr>
            <a:picLocks noChangeAspect="1"/>
          </p:cNvPicPr>
          <p:nvPr/>
        </p:nvPicPr>
        <p:blipFill>
          <a:blip r:embed="rId6" cstate="print">
            <a:lum bright="-10000" contrast="30000"/>
          </a:blip>
          <a:srcRect l="14063" r="15624" b="4687"/>
          <a:stretch>
            <a:fillRect/>
          </a:stretch>
        </p:blipFill>
        <p:spPr>
          <a:xfrm>
            <a:off x="7500958" y="428604"/>
            <a:ext cx="1428760" cy="142876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roach 2.jpg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rcRect l="12500" r="6640"/>
          <a:stretch>
            <a:fillRect/>
          </a:stretch>
        </p:blipFill>
        <p:spPr>
          <a:xfrm>
            <a:off x="5715008" y="2500306"/>
            <a:ext cx="1463373" cy="1357322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mosquito.jpg"/>
          <p:cNvPicPr>
            <a:picLocks noChangeAspect="1"/>
          </p:cNvPicPr>
          <p:nvPr/>
        </p:nvPicPr>
        <p:blipFill>
          <a:blip r:embed="rId8" cstate="print">
            <a:lum bright="10000" contrast="30000"/>
          </a:blip>
          <a:srcRect l="14726" r="17390" b="9943"/>
          <a:stretch>
            <a:fillRect/>
          </a:stretch>
        </p:blipFill>
        <p:spPr>
          <a:xfrm>
            <a:off x="7429520" y="2500306"/>
            <a:ext cx="1500198" cy="135732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57884" y="2000240"/>
            <a:ext cx="12858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Хлопок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43834" y="2000240"/>
            <a:ext cx="11430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Конопля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4000504"/>
            <a:ext cx="12858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Таракан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96" y="4000504"/>
            <a:ext cx="12858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Комар</a:t>
            </a:r>
            <a:endParaRPr lang="ru-RU" b="1" dirty="0"/>
          </a:p>
        </p:txBody>
      </p:sp>
      <p:pic>
        <p:nvPicPr>
          <p:cNvPr id="14" name="Рисунок 13" descr="kar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4357694"/>
            <a:ext cx="1419832" cy="142876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 descr="0a2aece94b9ac92214a3ac105687fe3a.jpg"/>
          <p:cNvPicPr>
            <a:picLocks noChangeAspect="1"/>
          </p:cNvPicPr>
          <p:nvPr/>
        </p:nvPicPr>
        <p:blipFill>
          <a:blip r:embed="rId10" cstate="print"/>
          <a:srcRect l="4327" r="6730"/>
          <a:stretch>
            <a:fillRect/>
          </a:stretch>
        </p:blipFill>
        <p:spPr>
          <a:xfrm>
            <a:off x="2928926" y="4286256"/>
            <a:ext cx="1428760" cy="1327116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 descr="13613761133326.jpg"/>
          <p:cNvPicPr>
            <a:picLocks noChangeAspect="1"/>
          </p:cNvPicPr>
          <p:nvPr/>
        </p:nvPicPr>
        <p:blipFill>
          <a:blip r:embed="rId11"/>
          <a:srcRect l="15086" t="7959" r="13793"/>
          <a:stretch>
            <a:fillRect/>
          </a:stretch>
        </p:blipFill>
        <p:spPr>
          <a:xfrm>
            <a:off x="1357290" y="5286388"/>
            <a:ext cx="1307109" cy="1357322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Рисунок 16" descr="d672069be9e5.jpg"/>
          <p:cNvPicPr>
            <a:picLocks noChangeAspect="1"/>
          </p:cNvPicPr>
          <p:nvPr/>
        </p:nvPicPr>
        <p:blipFill>
          <a:blip r:embed="rId12"/>
          <a:srcRect l="6640" r="18359"/>
          <a:stretch>
            <a:fillRect/>
          </a:stretch>
        </p:blipFill>
        <p:spPr>
          <a:xfrm>
            <a:off x="7500958" y="4572008"/>
            <a:ext cx="1428760" cy="1500198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Рисунок 17" descr="1467.jpg"/>
          <p:cNvPicPr>
            <a:picLocks noChangeAspect="1"/>
          </p:cNvPicPr>
          <p:nvPr/>
        </p:nvPicPr>
        <p:blipFill>
          <a:blip r:embed="rId13" cstate="print"/>
          <a:srcRect l="14822" r="10424"/>
          <a:stretch>
            <a:fillRect/>
          </a:stretch>
        </p:blipFill>
        <p:spPr>
          <a:xfrm>
            <a:off x="5715008" y="4572008"/>
            <a:ext cx="1500198" cy="150019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929322" y="6215082"/>
            <a:ext cx="107157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Собака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15272" y="6215082"/>
            <a:ext cx="107157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Кошка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6286520"/>
            <a:ext cx="85725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Окунь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71802" y="6357958"/>
            <a:ext cx="7858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Грач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00562" y="4214818"/>
            <a:ext cx="92869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Голубь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785918" y="4214818"/>
            <a:ext cx="7858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Карп</a:t>
            </a:r>
            <a:endParaRPr lang="ru-RU" b="1" dirty="0"/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-29000" contrast="33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5643602" cy="5000660"/>
          </a:xfrm>
          <a:solidFill>
            <a:srgbClr val="00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Биологический прогресс достигается </a:t>
            </a: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	</a:t>
            </a:r>
            <a:r>
              <a:rPr lang="ru-RU" b="1" i="1" dirty="0" smtClean="0">
                <a:solidFill>
                  <a:schemeClr val="bg1"/>
                </a:solidFill>
              </a:rPr>
              <a:t>различными </a:t>
            </a:r>
            <a:r>
              <a:rPr lang="ru-RU" b="1" i="1" dirty="0" smtClean="0">
                <a:solidFill>
                  <a:schemeClr val="bg1"/>
                </a:solidFill>
              </a:rPr>
              <a:t>путями. </a:t>
            </a: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 1925 г. А</a:t>
            </a:r>
            <a:r>
              <a:rPr lang="ru-RU" b="1" i="1" dirty="0" smtClean="0">
                <a:solidFill>
                  <a:schemeClr val="bg1"/>
                </a:solidFill>
              </a:rPr>
              <a:t>. Н. </a:t>
            </a:r>
            <a:r>
              <a:rPr lang="ru-RU" b="1" i="1" dirty="0" err="1" smtClean="0">
                <a:solidFill>
                  <a:schemeClr val="bg1"/>
                </a:solidFill>
              </a:rPr>
              <a:t>Северцов</a:t>
            </a:r>
            <a:r>
              <a:rPr lang="ru-RU" b="1" i="1" dirty="0" smtClean="0">
                <a:solidFill>
                  <a:schemeClr val="bg1"/>
                </a:solidFill>
              </a:rPr>
              <a:t> назвал их </a:t>
            </a:r>
            <a:r>
              <a:rPr lang="ru-RU" b="1" i="1" dirty="0" smtClean="0">
                <a:solidFill>
                  <a:srgbClr val="C00000"/>
                </a:solidFill>
              </a:rPr>
              <a:t>главными направлениями </a:t>
            </a:r>
            <a:r>
              <a:rPr lang="ru-RU" b="1" i="1" dirty="0" smtClean="0">
                <a:solidFill>
                  <a:schemeClr val="bg1"/>
                </a:solidFill>
              </a:rPr>
              <a:t>эволюционного </a:t>
            </a:r>
            <a:r>
              <a:rPr lang="ru-RU" b="1" i="1" dirty="0" smtClean="0">
                <a:solidFill>
                  <a:schemeClr val="bg1"/>
                </a:solidFill>
              </a:rPr>
              <a:t>процесса,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	</a:t>
            </a:r>
            <a:r>
              <a:rPr lang="ru-RU" b="1" i="1" dirty="0" smtClean="0">
                <a:solidFill>
                  <a:schemeClr val="bg1"/>
                </a:solidFill>
              </a:rPr>
              <a:t>они называются: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1. </a:t>
            </a:r>
            <a:r>
              <a:rPr lang="ru-RU" b="1" i="1" dirty="0" err="1" smtClean="0">
                <a:solidFill>
                  <a:srgbClr val="FFFF00"/>
                </a:solidFill>
              </a:rPr>
              <a:t>ароморформоз</a:t>
            </a:r>
            <a:r>
              <a:rPr lang="ru-RU" b="1" i="1" dirty="0" smtClean="0">
                <a:solidFill>
                  <a:srgbClr val="FFFF00"/>
                </a:solidFill>
              </a:rPr>
              <a:t> (арогенез)</a:t>
            </a:r>
            <a:r>
              <a:rPr lang="ru-RU" b="1" i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2. </a:t>
            </a:r>
            <a:r>
              <a:rPr lang="ru-RU" b="1" i="1" dirty="0" err="1" smtClean="0">
                <a:solidFill>
                  <a:srgbClr val="FFC000"/>
                </a:solidFill>
              </a:rPr>
              <a:t>и</a:t>
            </a:r>
            <a:r>
              <a:rPr lang="ru-RU" b="1" i="1" dirty="0" err="1" smtClean="0">
                <a:solidFill>
                  <a:srgbClr val="FFC000"/>
                </a:solidFill>
              </a:rPr>
              <a:t>диоаптация</a:t>
            </a:r>
            <a:r>
              <a:rPr lang="ru-RU" b="1" i="1" dirty="0" smtClean="0">
                <a:solidFill>
                  <a:srgbClr val="FFC000"/>
                </a:solidFill>
              </a:rPr>
              <a:t> (</a:t>
            </a:r>
            <a:r>
              <a:rPr lang="ru-RU" b="1" i="1" dirty="0" err="1" smtClean="0">
                <a:solidFill>
                  <a:srgbClr val="FFC000"/>
                </a:solidFill>
              </a:rPr>
              <a:t>аллогенез</a:t>
            </a:r>
            <a:r>
              <a:rPr lang="ru-RU" b="1" i="1" dirty="0" smtClean="0">
                <a:solidFill>
                  <a:srgbClr val="FFC000"/>
                </a:solidFill>
              </a:rPr>
              <a:t>)</a:t>
            </a:r>
            <a:r>
              <a:rPr lang="ru-RU" b="1" i="1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3. </a:t>
            </a:r>
            <a:r>
              <a:rPr lang="ru-RU" b="1" i="1" dirty="0" smtClean="0">
                <a:solidFill>
                  <a:srgbClr val="FF0000"/>
                </a:solidFill>
              </a:rPr>
              <a:t>общая дегенерация (</a:t>
            </a:r>
            <a:r>
              <a:rPr lang="ru-RU" b="1" i="1" dirty="0" err="1" smtClean="0">
                <a:solidFill>
                  <a:srgbClr val="FF0000"/>
                </a:solidFill>
              </a:rPr>
              <a:t>катагенез</a:t>
            </a:r>
            <a:r>
              <a:rPr lang="ru-RU" b="1" i="1" dirty="0" smtClean="0">
                <a:solidFill>
                  <a:srgbClr val="FF0000"/>
                </a:solidFill>
              </a:rPr>
              <a:t>)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45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rcRect b="7291"/>
          <a:stretch>
            <a:fillRect/>
          </a:stretch>
        </p:blipFill>
        <p:spPr>
          <a:xfrm>
            <a:off x="5715008" y="285728"/>
            <a:ext cx="3214710" cy="423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43570" y="4714884"/>
            <a:ext cx="335758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Алексей Николаевич </a:t>
            </a:r>
            <a:r>
              <a:rPr lang="ru-RU" sz="2400" b="1" dirty="0" err="1" smtClean="0"/>
              <a:t>Северцов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 smtClean="0"/>
              <a:t>1866-1936</a:t>
            </a:r>
            <a:r>
              <a:rPr lang="ru-RU" b="1" dirty="0" smtClean="0"/>
              <a:t>) </a:t>
            </a:r>
          </a:p>
          <a:p>
            <a:pPr algn="ctr"/>
            <a:r>
              <a:rPr lang="ru-RU" b="1" dirty="0" smtClean="0"/>
              <a:t>- крупнейший российский зоолог и теоретик - эволюционист</a:t>
            </a:r>
            <a:endParaRPr lang="ru-RU" b="1" dirty="0"/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24000" contrast="26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128978" y="357166"/>
            <a:ext cx="6015022" cy="52864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АРОМОРФОЗ 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– эволюционное </a:t>
            </a:r>
            <a:r>
              <a:rPr lang="ru-RU" sz="4000" b="1" dirty="0" smtClean="0">
                <a:solidFill>
                  <a:srgbClr val="FFFF00"/>
                </a:solidFill>
              </a:rPr>
              <a:t>преобразование строения и функций </a:t>
            </a:r>
            <a:r>
              <a:rPr lang="ru-RU" sz="4000" b="1" dirty="0" smtClean="0">
                <a:solidFill>
                  <a:srgbClr val="FFFF00"/>
                </a:solidFill>
              </a:rPr>
              <a:t>организмов, имеющее общее значение для организма в целом и повышающее уровень его организации.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425601998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357158" y="1643050"/>
            <a:ext cx="3102863" cy="3071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* Ароморфозы, по мнению </a:t>
            </a:r>
            <a:r>
              <a:rPr lang="ru-RU" sz="2400" b="1" dirty="0" err="1" smtClean="0">
                <a:solidFill>
                  <a:srgbClr val="FF0000"/>
                </a:solidFill>
              </a:rPr>
              <a:t>Северцова</a:t>
            </a:r>
            <a:r>
              <a:rPr lang="ru-RU" sz="2400" b="1" dirty="0" smtClean="0">
                <a:solidFill>
                  <a:srgbClr val="FF0000"/>
                </a:solidFill>
              </a:rPr>
              <a:t>, обеспечили возникновение новых классов, отделов и типов организмов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22000" contrast="41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Arial Black" pitchFamily="34" charset="0"/>
              </a:rPr>
              <a:t>Примеры ароморфоза</a:t>
            </a:r>
            <a:endParaRPr lang="ru-RU" b="1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715040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</a:rPr>
              <a:t>Эволюция кровеносной системы от трубчатого сердца у ланцетника к двух -, трёх-, четырёх- камерному сердцу у позвоночных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C000"/>
                </a:solidFill>
              </a:rPr>
              <a:t>Возникновение </a:t>
            </a:r>
            <a:r>
              <a:rPr lang="ru-RU" b="1" dirty="0" smtClean="0">
                <a:solidFill>
                  <a:srgbClr val="FFC000"/>
                </a:solidFill>
              </a:rPr>
              <a:t>жабр и легких;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FF00"/>
                </a:solidFill>
              </a:rPr>
              <a:t>О</a:t>
            </a:r>
            <a:r>
              <a:rPr lang="ru-RU" b="1" dirty="0" smtClean="0">
                <a:solidFill>
                  <a:srgbClr val="FFFF00"/>
                </a:solidFill>
              </a:rPr>
              <a:t>бразование </a:t>
            </a:r>
            <a:r>
              <a:rPr lang="ru-RU" b="1" dirty="0" smtClean="0">
                <a:solidFill>
                  <a:srgbClr val="FFFF00"/>
                </a:solidFill>
              </a:rPr>
              <a:t>цветков и плодов у цветковых </a:t>
            </a:r>
            <a:r>
              <a:rPr lang="ru-RU" b="1" dirty="0" smtClean="0">
                <a:solidFill>
                  <a:srgbClr val="FFFF00"/>
                </a:solidFill>
              </a:rPr>
              <a:t>растений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сердце.png"/>
          <p:cNvPicPr>
            <a:picLocks noChangeAspect="1"/>
          </p:cNvPicPr>
          <p:nvPr/>
        </p:nvPicPr>
        <p:blipFill>
          <a:blip r:embed="rId4">
            <a:lum bright="-30000" contrast="40000"/>
          </a:blip>
          <a:stretch>
            <a:fillRect/>
          </a:stretch>
        </p:blipFill>
        <p:spPr>
          <a:xfrm>
            <a:off x="5500694" y="1071546"/>
            <a:ext cx="3386639" cy="1500198"/>
          </a:xfrm>
          <a:prstGeom prst="roundRect">
            <a:avLst/>
          </a:prstGeom>
        </p:spPr>
      </p:pic>
      <p:pic>
        <p:nvPicPr>
          <p:cNvPr id="6" name="Рисунок 5" descr="carpenter frog 1 copy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5929322" y="2857496"/>
            <a:ext cx="2786082" cy="182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223_html_5061a2c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4857760"/>
            <a:ext cx="1603953" cy="1643074"/>
          </a:xfrm>
          <a:prstGeom prst="round2DiagRect">
            <a:avLst>
              <a:gd name="adj1" fmla="val 37459"/>
              <a:gd name="adj2" fmla="val 0"/>
            </a:avLst>
          </a:prstGeom>
        </p:spPr>
      </p:pic>
    </p:spTree>
  </p:cSld>
  <p:clrMapOvr>
    <a:masterClrMapping/>
  </p:clrMapOvr>
  <p:transition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372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Основные  направления  эволюции</vt:lpstr>
      <vt:lpstr>Что такое эволюция?</vt:lpstr>
      <vt:lpstr>Слайд 3</vt:lpstr>
      <vt:lpstr>Слайд 4</vt:lpstr>
      <vt:lpstr>Слайд 5</vt:lpstr>
      <vt:lpstr>Слайд 6</vt:lpstr>
      <vt:lpstr>Слайд 7</vt:lpstr>
      <vt:lpstr>Слайд 8</vt:lpstr>
      <vt:lpstr>Примеры ароморфоза</vt:lpstr>
      <vt:lpstr>Слайд 10</vt:lpstr>
      <vt:lpstr>Примеры  идиодаптации</vt:lpstr>
      <vt:lpstr>Слайд 12</vt:lpstr>
      <vt:lpstr>Примеры общей дегенерации 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 направления  эволюции</dc:title>
  <dc:creator>Регина</dc:creator>
  <cp:lastModifiedBy>Регина</cp:lastModifiedBy>
  <cp:revision>45</cp:revision>
  <dcterms:created xsi:type="dcterms:W3CDTF">2015-03-15T08:39:06Z</dcterms:created>
  <dcterms:modified xsi:type="dcterms:W3CDTF">2015-03-15T20:43:11Z</dcterms:modified>
</cp:coreProperties>
</file>