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939" r:id="rId1"/>
  </p:sldMasterIdLst>
  <p:sldIdLst>
    <p:sldId id="335" r:id="rId2"/>
    <p:sldId id="258" r:id="rId3"/>
    <p:sldId id="411" r:id="rId4"/>
    <p:sldId id="349" r:id="rId5"/>
    <p:sldId id="375" r:id="rId6"/>
    <p:sldId id="413" r:id="rId7"/>
    <p:sldId id="351" r:id="rId8"/>
    <p:sldId id="398" r:id="rId9"/>
    <p:sldId id="353" r:id="rId10"/>
    <p:sldId id="264" r:id="rId11"/>
    <p:sldId id="355" r:id="rId12"/>
    <p:sldId id="391" r:id="rId13"/>
    <p:sldId id="310" r:id="rId14"/>
    <p:sldId id="414" r:id="rId15"/>
    <p:sldId id="416" r:id="rId16"/>
    <p:sldId id="417" r:id="rId17"/>
    <p:sldId id="333" r:id="rId18"/>
    <p:sldId id="359" r:id="rId19"/>
    <p:sldId id="329" r:id="rId20"/>
    <p:sldId id="337" r:id="rId21"/>
    <p:sldId id="419" r:id="rId22"/>
    <p:sldId id="311" r:id="rId23"/>
    <p:sldId id="407" r:id="rId24"/>
    <p:sldId id="360" r:id="rId25"/>
    <p:sldId id="400" r:id="rId26"/>
    <p:sldId id="392" r:id="rId27"/>
    <p:sldId id="405" r:id="rId28"/>
    <p:sldId id="404" r:id="rId29"/>
    <p:sldId id="403" r:id="rId30"/>
    <p:sldId id="402" r:id="rId31"/>
    <p:sldId id="399" r:id="rId32"/>
    <p:sldId id="401" r:id="rId33"/>
    <p:sldId id="396" r:id="rId34"/>
    <p:sldId id="397" r:id="rId35"/>
    <p:sldId id="395" r:id="rId36"/>
    <p:sldId id="393" r:id="rId37"/>
    <p:sldId id="394" r:id="rId38"/>
    <p:sldId id="275" r:id="rId39"/>
    <p:sldId id="343" r:id="rId40"/>
    <p:sldId id="350" r:id="rId41"/>
    <p:sldId id="376" r:id="rId42"/>
    <p:sldId id="406" r:id="rId43"/>
    <p:sldId id="421" r:id="rId44"/>
    <p:sldId id="422" r:id="rId45"/>
    <p:sldId id="408" r:id="rId46"/>
    <p:sldId id="277" r:id="rId47"/>
    <p:sldId id="420" r:id="rId48"/>
    <p:sldId id="409" r:id="rId49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F6E9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9" autoAdjust="0"/>
    <p:restoredTop sz="93907" autoAdjust="0"/>
  </p:normalViewPr>
  <p:slideViewPr>
    <p:cSldViewPr>
      <p:cViewPr varScale="1">
        <p:scale>
          <a:sx n="101" d="100"/>
          <a:sy n="101" d="100"/>
        </p:scale>
        <p:origin x="288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72EC4F-ABE9-4F16-9D2F-435E781D7C37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729139-767A-453B-909C-601646DACFD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1752BBD-7725-4A0C-9EDE-D1D70F25F5BE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02E462-A4F9-483A-9718-D787060A70B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9E09A04-2ACF-4E2C-B633-EF6D25FCB7D6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F1ABE5-CA05-4641-B17E-2C07D89C128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816EFAA-3452-4FA6-9F96-F65082209A6F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60FF863-1DE3-4646-94F1-7823D49AA45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1684E2-4C74-4E10-AB46-75FD63CDFCFF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75C79E-967F-4902-A7C3-3542E02F887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375381C-A13E-4297-B3BD-04196C3C6842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763545E-C280-426D-9B65-E344AF5E6EE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3674563-E953-4224-9F73-5BA7E6C3B688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074A30E-4939-4E10-87D8-8CC561DD55F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EB21DE-F9DA-4D74-8A81-C0528D9D7985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4C3490-3D12-40F8-9D76-CAD98778251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9DC75A2-8E88-442B-925A-8353DFC21A05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F77105-E477-4CFC-812C-7A457C5D948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6E61148-62B3-4479-B66C-65130FA3018D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804C6A-82F4-40A4-9347-811051CF74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C4628CA-5E82-4806-B22A-8B3E340F821A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20FBFA-A435-4B07-A806-F48C61470AF0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2AD21AB5-D971-420F-BB5A-B8E026F13669}" type="datetimeFigureOut">
              <a:rPr lang="ru-RU" smtClean="0"/>
              <a:pPr>
                <a:defRPr/>
              </a:pPr>
              <a:t>24.02.2022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>
              <a:defRPr/>
            </a:pPr>
            <a:fld id="{87EBF407-131F-4D63-AE5E-EA416CE28CD8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0" r:id="rId1"/>
    <p:sldLayoutId id="2147484941" r:id="rId2"/>
    <p:sldLayoutId id="2147484942" r:id="rId3"/>
    <p:sldLayoutId id="2147484943" r:id="rId4"/>
    <p:sldLayoutId id="2147484944" r:id="rId5"/>
    <p:sldLayoutId id="2147484945" r:id="rId6"/>
    <p:sldLayoutId id="2147484946" r:id="rId7"/>
    <p:sldLayoutId id="2147484947" r:id="rId8"/>
    <p:sldLayoutId id="2147484948" r:id="rId9"/>
    <p:sldLayoutId id="2147484949" r:id="rId10"/>
    <p:sldLayoutId id="2147484950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telnova\Documents\Личная\Трошина\Портфолио_Трошина_2022\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153590"/>
            <a:ext cx="6156176" cy="270440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Содержимое 2"/>
          <p:cNvSpPr>
            <a:spLocks noGrp="1"/>
          </p:cNvSpPr>
          <p:nvPr>
            <p:ph sz="quarter" idx="13"/>
          </p:nvPr>
        </p:nvSpPr>
        <p:spPr>
          <a:xfrm>
            <a:off x="565944" y="980728"/>
            <a:ext cx="8229600" cy="4176713"/>
          </a:xfrm>
        </p:spPr>
        <p:txBody>
          <a:bodyPr>
            <a:normAutofit/>
          </a:bodyPr>
          <a:lstStyle/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altLang="ru-RU" sz="40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4000" b="1" i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ПОРТФОЛИО</a:t>
            </a:r>
            <a:endParaRPr lang="ru-RU" altLang="ru-RU" sz="2800" b="1" i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endParaRPr lang="ru-RU" altLang="ru-RU" sz="1200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ct val="0"/>
              </a:spcBef>
              <a:buFont typeface="Wingdings 2" pitchFamily="18" charset="2"/>
              <a:buNone/>
            </a:pPr>
            <a:r>
              <a:rPr lang="ru-RU" alt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Трошиной Марины </a:t>
            </a:r>
            <a:r>
              <a:rPr lang="ru-RU" altLang="ru-RU" sz="44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altLang="ru-RU" sz="44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вановны</a:t>
            </a:r>
          </a:p>
          <a:p>
            <a:pPr algn="ctr">
              <a:spcBef>
                <a:spcPct val="0"/>
              </a:spcBef>
              <a:buNone/>
            </a:pP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тренера – преподавателя по легкой атлетике</a:t>
            </a:r>
            <a:b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Муниципального учреждения </a:t>
            </a:r>
            <a:r>
              <a:rPr lang="ru-RU" alt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дополнительного </a:t>
            </a:r>
            <a:r>
              <a:rPr lang="ru-RU" alt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образования «Специализированная </a:t>
            </a:r>
            <a:r>
              <a:rPr lang="ru-RU" alt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детско-юношеская спортивная школа № 4»</a:t>
            </a:r>
            <a:endParaRPr lang="ru-RU" altLang="ru-RU" dirty="0" smtClean="0"/>
          </a:p>
        </p:txBody>
      </p:sp>
      <p:sp>
        <p:nvSpPr>
          <p:cNvPr id="5123" name="Прямоугольник 1"/>
          <p:cNvSpPr>
            <a:spLocks noChangeArrowheads="1"/>
          </p:cNvSpPr>
          <p:nvPr/>
        </p:nvSpPr>
        <p:spPr bwMode="auto">
          <a:xfrm>
            <a:off x="1044575" y="260350"/>
            <a:ext cx="72723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2000">
                <a:solidFill>
                  <a:srgbClr val="0F496F"/>
                </a:solidFill>
                <a:latin typeface="Century Gothic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>
                <a:solidFill>
                  <a:srgbClr val="0F496F"/>
                </a:solidFill>
                <a:latin typeface="Century Gothic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600">
                <a:solidFill>
                  <a:srgbClr val="0F496F"/>
                </a:solidFill>
                <a:latin typeface="Century Gothic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itchFamily="18" charset="2"/>
              <a:buChar char=""/>
              <a:defRPr sz="1400">
                <a:solidFill>
                  <a:srgbClr val="0F496F"/>
                </a:solidFill>
                <a:latin typeface="Century Gothic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ru-RU" altLang="ru-RU" sz="180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МИНИСТЕРСТВО ОБРАЗОВАНИЯ РЕСПУБЛИКИ МОРДОВИЯ</a:t>
            </a:r>
            <a:endParaRPr lang="ru-RU" altLang="ru-RU" sz="32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785813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РЕЗУЛЬТАТЫ АНАЛИЗА ТЕКУЩЕЙ ДОКУМЕНТАЦИИ</a:t>
            </a:r>
            <a:endParaRPr lang="ru-RU" altLang="ru-RU" sz="2400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533400" y="1214438"/>
            <a:ext cx="7783513" cy="459105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нормативных документов, имеется следующая учебная документация:</a:t>
            </a:r>
          </a:p>
          <a:p>
            <a:pPr marL="0" indent="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FFCC00"/>
              </a:buClr>
              <a:buFont typeface="Wingdings 2"/>
              <a:buNone/>
              <a:defRPr/>
            </a:pPr>
            <a:endParaRPr lang="ru-RU" sz="2200" kern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Журнал учета работы учебных групп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Личные дела на  обучающихся (заявление, личные карточки)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Протоколы контрольных переводных нормативов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Календарный план спортивно-массовых мероприятий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Протоколы, положения соревнований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Учебные планы и рабочий план конспект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воспитательной  и культурно-массовой работы с обучающимися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2200" kern="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Перспективный план</a:t>
            </a:r>
            <a:endParaRPr lang="ru-RU" sz="2200" kern="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7992888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.ВЫПОЛНЕНИЕ ВОСПИТАННИКАМИ ТРЕБОВАНИЙ ДЛЯ ПРИСВОЕНИЯ СПОРТИВНЫХ ЗВАНИЙ И РАЗРЯДОВ </a:t>
            </a:r>
            <a:endParaRPr lang="ru-RU" sz="2400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1916832"/>
            <a:ext cx="7200800" cy="4104456"/>
          </a:xfrm>
        </p:spPr>
        <p:txBody>
          <a:bodyPr/>
          <a:lstStyle/>
          <a:p>
            <a:pPr marL="0" indent="0">
              <a:buNone/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b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Спортсмены </a:t>
            </a:r>
            <a:r>
              <a:rPr lang="ru-RU" b="1" u="sng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выполнили: </a:t>
            </a:r>
          </a:p>
          <a:p>
            <a:pPr marL="0" indent="0">
              <a:buNone/>
              <a:defRPr/>
            </a:pP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разряд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человека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разряд:   3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человека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взрослый разряд:  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человек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36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8802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-594"/>
            <a:ext cx="4464495" cy="68585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9153"/>
            <a:ext cx="4464496" cy="685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0"/>
            <a:ext cx="47880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51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519" y="0"/>
            <a:ext cx="4464494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5" y="-3645"/>
            <a:ext cx="4789909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704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564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75"/>
          </a:xfrm>
        </p:spPr>
        <p:txBody>
          <a:bodyPr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.ПРОВЕДЕНИЕ ОТКРЫТЫХ МАСТЕР-КЛАССОВ, МЕРОПРИЯТИЙ</a:t>
            </a:r>
            <a:endParaRPr lang="ru-RU" altLang="ru-RU" sz="2400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99" name="Содержимое 2"/>
          <p:cNvSpPr>
            <a:spLocks noGrp="1"/>
          </p:cNvSpPr>
          <p:nvPr>
            <p:ph sz="quarter" idx="13"/>
          </p:nvPr>
        </p:nvSpPr>
        <p:spPr>
          <a:xfrm>
            <a:off x="323851" y="1700212"/>
            <a:ext cx="8568630" cy="3600995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уровне образовательной организации</a:t>
            </a:r>
            <a:endParaRPr lang="ru-RU" altLang="ru-RU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Провела мастер-класс для тренеров-преподавателей  по легкой атлетике ДЮСШ по теме:  «Методика развития скоростной выносливости у юных легкоатлетов», 13.10.2021 г.</a:t>
            </a:r>
            <a:r>
              <a:rPr lang="ru-RU" alt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стадионе «Старт» г. о. Саранск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457200" y="428625"/>
            <a:ext cx="8229600" cy="1416199"/>
          </a:xfrm>
        </p:spPr>
        <p:txBody>
          <a:bodyPr>
            <a:normAutofit fontScale="90000"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altLang="ru-RU" sz="24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ВЫСТУПЛЕНИЯ НА НАУЧНО-ПРАКТИЧЕСКИХ КОНФЕРЕНЦИЯХ,</a:t>
            </a:r>
            <a:br>
              <a:rPr lang="ru-RU" altLang="ru-RU" sz="2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2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СЕМИНАРАХ, СЕКЦИЯХ; ПРОВЕДЕНИЕ ОТКРЫТЫХ УРОКОВ, МАСТЕР-КЛАССОВ, МЕРОПРИЯТИЙ;  УЧАСТИЕ В КОНКУРСАХ</a:t>
            </a:r>
            <a:endParaRPr lang="ru-RU" altLang="ru-RU" sz="2200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747" name="Содержимое 2"/>
          <p:cNvSpPr>
            <a:spLocks noGrp="1"/>
          </p:cNvSpPr>
          <p:nvPr>
            <p:ph sz="quarter" idx="13"/>
          </p:nvPr>
        </p:nvSpPr>
        <p:spPr>
          <a:xfrm>
            <a:off x="457200" y="2276475"/>
            <a:ext cx="8401050" cy="3616325"/>
          </a:xfrm>
        </p:spPr>
        <p:txBody>
          <a:bodyPr/>
          <a:lstStyle/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alt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r>
              <a:rPr lang="ru-RU" alt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altLang="ru-RU" sz="20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республиканском уровне: </a:t>
            </a:r>
          </a:p>
          <a:p>
            <a:pPr marL="0" indent="447675" algn="just" eaLnBrk="1" hangingPunct="1">
              <a:lnSpc>
                <a:spcPct val="150000"/>
              </a:lnSpc>
              <a:buFont typeface="Wingdings 2" panose="05020102010507070707" pitchFamily="18" charset="2"/>
              <a:buNone/>
              <a:defRPr/>
            </a:pPr>
            <a:r>
              <a:rPr lang="ru-RU" alt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судьей республиканской категории, принимает активное участие в судействе республиканских и Всероссийских соревнований по легкой атлетике.</a:t>
            </a:r>
          </a:p>
          <a:p>
            <a:pPr eaLnBrk="1" hangingPunct="1">
              <a:buFont typeface="Wingdings 2" panose="05020102010507070707" pitchFamily="18" charset="2"/>
              <a:buNone/>
              <a:defRPr/>
            </a:pPr>
            <a:endParaRPr lang="ru-RU" alt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395288" y="476250"/>
            <a:ext cx="8229600" cy="5073650"/>
          </a:xfrm>
        </p:spPr>
        <p:txBody>
          <a:bodyPr rtlCol="0">
            <a:normAutofit/>
          </a:bodyPr>
          <a:lstStyle/>
          <a:p>
            <a:pPr marL="0" indent="0" algn="just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22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Образование: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Высшее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МГПИ им. М. Е. </a:t>
            </a:r>
            <a:r>
              <a:rPr lang="ru-RU" b="1" i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факультет «Физическая культура» дата выдачи  15.07.1989 года. 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Стаж педагогической работы: по специальности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33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лет. Общий стаж работы: </a:t>
            </a:r>
            <a:r>
              <a:rPr lang="ru-RU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40 лет</a:t>
            </a: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Font typeface="Arial" pitchFamily="34" charset="0"/>
              <a:buNone/>
              <a:defRPr/>
            </a:pPr>
            <a:r>
              <a:rPr lang="ru-RU" sz="22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Наличие квалификационной категории</a:t>
            </a:r>
            <a:r>
              <a:rPr lang="ru-RU" sz="22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высшая </a:t>
            </a:r>
            <a:endParaRPr lang="ru-RU" sz="2200" b="1" i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Дата последней аттестации: 01.06.2017 г.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Имею звание «Заслуженный работник физической культуры Республики Мордовия»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«Почетный работник общего образования Российской Федерации»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«Отличник физической культуры и спорта</a:t>
            </a: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None/>
              <a:defRPr/>
            </a:pPr>
            <a:r>
              <a:rPr lang="ru-RU" sz="20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Награждена грамотами </a:t>
            </a:r>
            <a:endParaRPr lang="ru-RU" sz="20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79" y="0"/>
            <a:ext cx="472819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4192"/>
            <a:ext cx="4624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11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928687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altLang="ru-RU" sz="26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altLang="ru-RU" sz="26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УЧАСТИЯ ВОСПИТАННИКОВ В ОФИЦИАЛЬНЫХ СОРЕВНОВАНИЯХ</a:t>
            </a:r>
            <a:endParaRPr lang="ru-RU" altLang="ru-RU" sz="2400" i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29699" name="Содержимое 2"/>
          <p:cNvSpPr>
            <a:spLocks noGrp="1"/>
          </p:cNvSpPr>
          <p:nvPr>
            <p:ph sz="quarter" idx="13"/>
          </p:nvPr>
        </p:nvSpPr>
        <p:spPr>
          <a:xfrm>
            <a:off x="428624" y="1143000"/>
            <a:ext cx="8463855" cy="5310336"/>
          </a:xfrm>
        </p:spPr>
        <p:txBody>
          <a:bodyPr rtlCol="0">
            <a:normAutofit fontScale="92500" lnSpcReduction="10000"/>
          </a:bodyPr>
          <a:lstStyle/>
          <a:p>
            <a:pPr marL="95250" indent="0" eaLnBrk="1" fontAlgn="auto" hangingPunct="1">
              <a:buFont typeface="Wingdings 2" panose="05020102010507070707" pitchFamily="18" charset="2"/>
              <a:buNone/>
              <a:defRPr/>
            </a:pPr>
            <a:r>
              <a:rPr lang="ru-RU" altLang="ru-RU" sz="24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уровень: </a:t>
            </a:r>
          </a:p>
          <a:p>
            <a:pPr marL="95250" indent="0" algn="just">
              <a:buNone/>
              <a:defRPr/>
            </a:pP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Инкова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- 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на первенстве Республики Мордовия по легкой атлетике г. о. Саранск                на дистанции 200 и 400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(2018-2020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95250" indent="0" algn="just"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Шалаев Алексей 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на первенстве Республики Мордовия по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атлетике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200 и 400 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(2018-2021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;</a:t>
            </a:r>
          </a:p>
          <a:p>
            <a:pPr marL="95250" indent="0" algn="just">
              <a:buNone/>
              <a:defRPr/>
            </a:pP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Хилова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  -  </a:t>
            </a:r>
            <a:r>
              <a:rPr lang="en-US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 на первенстве Республики Мордовия по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атлетике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200 и 400 м (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2021г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 I место  на первенстве Республики Мордовия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легкоатлетическому кроссу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г. Саранск (2019г.) </a:t>
            </a:r>
          </a:p>
          <a:p>
            <a:pPr marL="95250" indent="0" algn="just"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Кудрявцева Дарья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первенстве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Республики Мордовия по легкой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6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первенстве Республики Мордовия по легкой атлетике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60 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 г);</a:t>
            </a:r>
          </a:p>
          <a:p>
            <a:pPr marL="95250" indent="0" algn="just"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Скороходов Александр - </a:t>
            </a:r>
            <a:r>
              <a:rPr lang="en-US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Республики Мордовия по легкой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II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Республики Мордовия по легкой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6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(2019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95250" indent="0" algn="just">
              <a:buNone/>
              <a:defRPr/>
            </a:pP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Шулико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Анастасия -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первенстве Республики Мордовия по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легкоатлетическому кроссу (2019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  <a:endParaRPr lang="en-US" altLang="ru-RU" sz="17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indent="0" algn="just"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Гришенкова Юлия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первенстве Республики Мордовия по легкой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 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</a:t>
            </a:r>
            <a:r>
              <a:rPr lang="en-US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marL="95250" indent="0" algn="just">
              <a:buNone/>
              <a:defRPr/>
            </a:pP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Тягушева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Александра -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II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первенстве Республики Мордовия по легкой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атлетике  на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дистанции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(2021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endParaRPr lang="ru-RU" alt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 indent="0" algn="just">
              <a:buNone/>
              <a:defRPr/>
            </a:pPr>
            <a:endParaRPr lang="ru-RU" altLang="ru-RU" sz="17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Содержимое 2"/>
          <p:cNvSpPr>
            <a:spLocks noGrp="1"/>
          </p:cNvSpPr>
          <p:nvPr>
            <p:ph sz="quarter" idx="13"/>
          </p:nvPr>
        </p:nvSpPr>
        <p:spPr>
          <a:xfrm>
            <a:off x="428624" y="1143000"/>
            <a:ext cx="8463855" cy="5165725"/>
          </a:xfrm>
        </p:spPr>
        <p:txBody>
          <a:bodyPr rtlCol="0">
            <a:normAutofit/>
          </a:bodyPr>
          <a:lstStyle/>
          <a:p>
            <a:pPr marL="95250" indent="0" algn="just">
              <a:buNone/>
              <a:defRPr/>
            </a:pPr>
            <a:r>
              <a:rPr lang="ru-RU" altLang="ru-RU" sz="1700" b="1" i="1" u="sng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УРОВЕНЬ:  </a:t>
            </a:r>
          </a:p>
          <a:p>
            <a:pPr marL="95250" indent="0" algn="just">
              <a:buNone/>
              <a:defRPr/>
            </a:pP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Инкова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  -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на Всероссийских соревнованиях по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атлетике  на дистанции 200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Пенза (2018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место на Всероссийских соревнованиях по легкой атлетике  на дистанции 300 м в 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Пенза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</a:t>
            </a:r>
          </a:p>
          <a:p>
            <a:pPr marL="95250" indent="0" algn="just">
              <a:buNone/>
              <a:defRPr/>
            </a:pP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Шалаев Алексей -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Всероссийских соревнованиях по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легкой атлетике на дистанции 400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г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Пенза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(2018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.); I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Приволжского федерального округа по легкой атлетике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«Шиповка юных»  (юноши 2005-2006 г. р.) в г. Саранск 2020 г. (участие в команде Скороходов Александр, </a:t>
            </a: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Макшев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Никита); </a:t>
            </a:r>
            <a:r>
              <a:rPr lang="en-US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на первенстве Приволжского федерального округа по легкой атлетике «Шиповка юных»  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(девушки </a:t>
            </a:r>
            <a:r>
              <a:rPr lang="ru-RU" altLang="ru-RU" sz="17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2005-2006 г. р.) в г. Саранск 2020 г. (участие в команде </a:t>
            </a: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Инкова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Юлия, </a:t>
            </a:r>
            <a:r>
              <a:rPr lang="ru-RU" altLang="ru-RU" sz="17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Хилова</a:t>
            </a:r>
            <a:r>
              <a:rPr lang="ru-RU" altLang="ru-RU" sz="17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Александра, Кудрявцева Дарья);</a:t>
            </a:r>
          </a:p>
        </p:txBody>
      </p:sp>
    </p:spTree>
    <p:extLst>
      <p:ext uri="{BB962C8B-B14F-4D97-AF65-F5344CB8AC3E}">
        <p14:creationId xmlns:p14="http://schemas.microsoft.com/office/powerpoint/2010/main" val="1275072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telnova\Documents\Личная\Трошина\Портфолио_Трошина_2022\Грамоты\Инков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64619"/>
            <a:ext cx="3803230" cy="54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telnova\Documents\Личная\Трошина\Портфолио_Трошина_2022\Грамоты\Инкова\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4619"/>
            <a:ext cx="3817963" cy="5456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210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telnova\Documents\Личная\Трошина\Портфолио_Трошина_2022\Грамоты\Шалаев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585" y="620688"/>
            <a:ext cx="3822146" cy="53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telnova\Documents\Личная\Трошина\Портфолио_Трошина_2022\Грамоты\Инков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20688"/>
            <a:ext cx="3933090" cy="5387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45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telnova\Documents\Личная\Трошина\Портфолио_Трошина_2022\Грамоты\Инков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718994"/>
            <a:ext cx="3888432" cy="514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telnova\Documents\Личная\Трошина\Портфолио_Трошина_2022\Грамоты\Инкова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680144"/>
            <a:ext cx="3644900" cy="522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8941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telnova\Documents\Личная\Трошина\Портфолио_Трошина_2022\Грамоты\Кудрявцев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36353"/>
            <a:ext cx="3825262" cy="555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telnova\Documents\Личная\Трошина\Портфолио_Трошина_2022\Грамоты\Инков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533401"/>
            <a:ext cx="3786746" cy="5559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2660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telnova\Documents\Личная\Трошина\Портфолио_Трошина_2022\Грамоты\Скороходов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36" y="595188"/>
            <a:ext cx="3768654" cy="5396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lnova\Documents\Личная\Трошина\Портфолио_Трошина_2022\Грамоты\Инкова\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376" y="602580"/>
            <a:ext cx="4188704" cy="5282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0452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773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telnova\Documents\Личная\Трошина\Портфолио_Трошина_2022\Грамоты\Скороходов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65135"/>
            <a:ext cx="3917830" cy="5609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elnova\Documents\Личная\Трошина\Портфолио_Трошина_2022\Грамоты\Скороходов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07229"/>
            <a:ext cx="3967305" cy="556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88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elnova\Documents\Личная\Трошина\Портфолио_Трошина_2022\Грамоты\Хилова\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3691388" cy="531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lnova\Documents\Личная\Трошина\Портфолио_Трошина_2022\Грамоты\Хилова\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281" y="692695"/>
            <a:ext cx="3739175" cy="5315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43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elnova\Documents\Личная\Трошина\Портфолио_Трошина_2022\Грамоты\Хилова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54099"/>
            <a:ext cx="3664278" cy="500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telnova\Documents\Личная\Трошина\Портфолио_Трошина_2022\Грамоты\Хилова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131" y="1054100"/>
            <a:ext cx="3664277" cy="500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371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elnova\Documents\Личная\Трошина\Портфолио_Трошина_2022\Грамоты\Хилова\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02" y="667103"/>
            <a:ext cx="3689448" cy="51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lnova\Documents\Личная\Трошина\Портфолио_Трошина_2022\Грамоты\Хилова\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56758"/>
            <a:ext cx="3691162" cy="510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8588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lnova\Documents\Личная\Трошина\Портфолио_Трошина_2022\Грамоты\Хилова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69" y="374440"/>
            <a:ext cx="3744416" cy="54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lnova\Documents\Личная\Трошина\Портфолио_Трошина_2022\Грамоты\Хилова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991" y="404663"/>
            <a:ext cx="3868955" cy="5431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974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elnova\Documents\Личная\Трошина\Портфолио_Трошина_2022\Грамоты\Кудрявцева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92696"/>
            <a:ext cx="3559473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lnova\Documents\Личная\Трошина\Портфолио_Трошина_2022\Грамоты\Кудрявцева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92696"/>
            <a:ext cx="370940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175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telnova\Documents\Личная\Трошина\Портфолио_Трошина_2022\Грамоты\Шалаев\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19" y="924974"/>
            <a:ext cx="3621087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683" name="Picture 3" descr="C:\Users\telnova\Documents\Личная\Трошина\Портфолио_Трошина_2022\Грамоты\Шалаев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924974"/>
            <a:ext cx="3666979" cy="5078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631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telnova\Documents\Личная\Трошина\Портфолио_Трошина_2022\Грамоты\Шалаев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052540"/>
            <a:ext cx="3332101" cy="4683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7" name="Picture 3" descr="C:\Users\telnova\Documents\Личная\Трошина\Портфолио_Трошина_2022\Грамоты\Шалаев\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032748"/>
            <a:ext cx="3375679" cy="470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4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5613" y="333375"/>
            <a:ext cx="8229600" cy="1008063"/>
          </a:xfrm>
        </p:spPr>
        <p:txBody>
          <a:bodyPr>
            <a:noAutofit/>
          </a:bodyPr>
          <a:lstStyle/>
          <a:p>
            <a:pPr marL="0" indent="0" algn="ctr" eaLnBrk="1" fontAlgn="auto" hangingPunct="1">
              <a:spcAft>
                <a:spcPts val="0"/>
              </a:spcAft>
              <a:buNone/>
              <a:defRPr/>
            </a:pPr>
            <a:r>
              <a:rPr lang="ru-RU" sz="24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СИСТЕМА ВЗАИМОДЕЙСТВИЯ </a:t>
            </a:r>
            <a:b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 РОДИТЕЛЯМИ ВОСПИТАННИКОВ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3"/>
          </p:nvPr>
        </p:nvSpPr>
        <p:spPr>
          <a:xfrm>
            <a:off x="455613" y="1484313"/>
            <a:ext cx="8229600" cy="4536975"/>
          </a:xfrm>
        </p:spPr>
        <p:txBody>
          <a:bodyPr rtlCol="0">
            <a:noAutofit/>
          </a:bodyPr>
          <a:lstStyle/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Родительские собрания (сентябрь, декабрь, февраль, май).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бесед на различные темы: «Здоровый образ жизни», «Воспитание нравственности и формирование правильной самооценки ребенка в семье», «Психологическая подготовка спортсмена», «Специфика семейного воспитания: позитивное и негативное», «Физиологическое взросление и его влияние на формирование личностных качеств спортсмена» (в течение учебного года).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Посещение учебно-тренировочных занятий, спортивно-массовых мероприятий (в течение учебного года).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Контроль за прохождением медицинского осмотра обучающихся в республиканском врачебно-физкультурном диспансере (2 раза в год)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  <a:defRPr/>
            </a:pPr>
            <a:r>
              <a:rPr 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Совместные прогулки на лыжах, коньках, посещение бассейна.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226" y="0"/>
            <a:ext cx="49435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6250"/>
            <a:ext cx="8070850" cy="865188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.СТЕПЕНЬ ОБЕСПЕЧЕНИЯ ПОВЫШЕНИЯ УРОВНЯ ПОДГОТОВЛЕННОСТИ ВОСПИТАННИКОВ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35696" y="-566936"/>
            <a:ext cx="5472608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0113" y="333375"/>
            <a:ext cx="7920037" cy="791369"/>
          </a:xfrm>
        </p:spPr>
        <p:txBody>
          <a:bodyPr/>
          <a:lstStyle/>
          <a:p>
            <a:pPr marL="0" indent="0" algn="ctr" eaLnBrk="1" hangingPunct="1">
              <a:buNone/>
              <a:defRPr/>
            </a:pPr>
            <a:r>
              <a:rPr lang="ru-RU" altLang="ru-RU" sz="2400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НАЛИЧИЕ АВТОРСКИХ ПРОГРАММ, МЕТОДИЧЕСКИХ РАЗРАБОТОК</a:t>
            </a: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7107" name="Объект 2"/>
          <p:cNvSpPr>
            <a:spLocks noGrp="1"/>
          </p:cNvSpPr>
          <p:nvPr>
            <p:ph sz="quarter" idx="13"/>
          </p:nvPr>
        </p:nvSpPr>
        <p:spPr>
          <a:xfrm>
            <a:off x="467544" y="1124744"/>
            <a:ext cx="8136904" cy="4824535"/>
          </a:xfrm>
        </p:spPr>
        <p:txBody>
          <a:bodyPr>
            <a:noAutofit/>
          </a:bodyPr>
          <a:lstStyle/>
          <a:p>
            <a:pPr marL="0" indent="0" algn="just" eaLnBrk="1" hangingPunct="1">
              <a:buFont typeface="Wingdings 2" pitchFamily="18" charset="2"/>
              <a:buNone/>
            </a:pP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Разработано учебно-практическое пособие на тему: «Легкая атлетика. Бег на средние и длинные дистанции» для муниципальных образовательных учреждений дополнительного образования детей физкультурно-спортивной направленности.</a:t>
            </a:r>
          </a:p>
          <a:p>
            <a:pPr marL="0" indent="0" algn="just"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Учебно-практическое пособие рекомендовано к внедрению в тренировочный процесс на заседании кафедры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физического воспитания и спортивных дисциплин 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Мордовского государственного педагогического университета                 имени М. Е.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20.10.2021 г.</a:t>
            </a:r>
          </a:p>
          <a:p>
            <a:pPr marL="0" indent="0" algn="just">
              <a:buNone/>
            </a:pP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1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Рецензент: </a:t>
            </a:r>
          </a:p>
          <a:p>
            <a:pPr marL="0" indent="0" algn="just">
              <a:buNone/>
            </a:pPr>
            <a:r>
              <a:rPr lang="ru-RU" altLang="ru-RU" sz="1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Трескин М. Ю</a:t>
            </a:r>
            <a:r>
              <a:rPr lang="ru-RU" altLang="ru-RU" sz="1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altLang="ru-RU" sz="1800" b="1" dirty="0" smtClean="0">
                <a:solidFill>
                  <a:schemeClr val="tx1"/>
                </a:solidFill>
              </a:rPr>
              <a:t>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altLang="ru-RU" sz="1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зав. 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кафедрой, кандидат педагогических наук, доцент кафедры физического воспитания и спортивных дисциплин Мордовского государственного педагогического университета имени М. Е. </a:t>
            </a:r>
            <a:r>
              <a:rPr lang="ru-RU" altLang="ru-RU" sz="18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Евсевьева</a:t>
            </a:r>
            <a:r>
              <a:rPr lang="ru-RU" altLang="ru-RU" sz="1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elnova\Documents\Личная\Трошина\Портфолио_Трошина_2022\Рецензи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0"/>
            <a:ext cx="442798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56" y="0"/>
            <a:ext cx="47247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1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11560" y="2060849"/>
            <a:ext cx="7992888" cy="2232247"/>
          </a:xfrm>
        </p:spPr>
        <p:txBody>
          <a:bodyPr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altLang="ru-RU" sz="20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</a:t>
            </a:r>
            <a:r>
              <a:rPr lang="ru-RU" altLang="ru-RU" sz="2000" b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</a:t>
            </a:r>
          </a:p>
          <a:p>
            <a:pPr algn="just">
              <a:lnSpc>
                <a:spcPct val="150000"/>
              </a:lnSpc>
            </a:pPr>
            <a:r>
              <a:rPr lang="ru-RU" dirty="0" smtClean="0"/>
              <a:t>   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Победитель муниципального конкурса «Творческие и талантливые педагоги  муниципальных организаций дополнительного образования» за высокое педагогическое мастерство и значительный вклад в образование 2018г.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476672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400" b="1" i="1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10. УЧАСТИЕ ПЕДАГОГА В ПРОФЕССИОНАЛЬНЫХ КОНКУРСАХ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560142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5736" y="475232"/>
            <a:ext cx="4247898" cy="5907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08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899592" y="1412776"/>
            <a:ext cx="7560840" cy="4521889"/>
          </a:xfrm>
        </p:spPr>
        <p:txBody>
          <a:bodyPr/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ru-RU" altLang="ru-RU" sz="1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Российский уровень: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Награждена нагрудным знаком «Почетный работник общего образования Российской Федерации» за заслуги в области образования.</a:t>
            </a:r>
            <a:endParaRPr lang="ru-RU" altLang="ru-RU" sz="18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ru-RU" altLang="ru-RU" sz="1800" b="1" i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1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altLang="ru-RU" sz="1800" b="1" i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Республиканский </a:t>
            </a:r>
            <a:r>
              <a:rPr lang="ru-RU" altLang="ru-RU" sz="18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уровень: </a:t>
            </a:r>
            <a:endParaRPr lang="ru-RU" alt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Присвоено почетное звание: «Заслуженный  работник физической культуры Республики Мордовия» за заслуги в области физической культуры и спорта.</a:t>
            </a:r>
            <a:endParaRPr lang="ru-RU" altLang="ru-RU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altLang="ru-RU" sz="1800" b="1" u="sng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уровень:</a:t>
            </a:r>
            <a:endParaRPr lang="ru-RU" altLang="ru-RU" sz="1800" b="1" u="sng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 fontAlgn="base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Награждена </a:t>
            </a: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Почетной грамотой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Главы городского округа Саранск, </a:t>
            </a: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многолетний добросовестный труд и достигнутые успехи в профессиональной деятельности  </a:t>
            </a:r>
            <a:r>
              <a:rPr lang="ru-RU" altLang="ru-RU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15.02.2020 г</a:t>
            </a: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817581" y="548681"/>
            <a:ext cx="7175351" cy="576064"/>
          </a:xfrm>
        </p:spPr>
        <p:txBody>
          <a:bodyPr/>
          <a:lstStyle/>
          <a:p>
            <a:pPr marL="0" lvl="0" indent="0" algn="ctr" eaLnBrk="0" fontAlgn="base" hangingPunct="0">
              <a:spcAft>
                <a:spcPct val="0"/>
              </a:spcAft>
              <a:buNone/>
            </a:pPr>
            <a:r>
              <a:rPr lang="ru-RU" altLang="ru-RU" sz="24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</a:t>
            </a:r>
            <a:r>
              <a:rPr lang="ru-RU" altLang="ru-RU" sz="2400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НАГРАДЫ И ПООЩРЕНИЯ</a:t>
            </a:r>
            <a:r>
              <a:rPr lang="ru-RU" altLang="ru-RU" sz="23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ru-RU" altLang="ru-RU" sz="2300" b="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6023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telnova\Documents\Личная\Трошина\Портфолио_Трошина\1 - 0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888432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elnova\Documents\Личная\Трошина\Портфолио_Трошина_2022\Грамоты\Мои\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764704"/>
            <a:ext cx="3600400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116632"/>
            <a:ext cx="4680520" cy="29568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7904" y="3429000"/>
            <a:ext cx="4730101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408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telnova\Documents\Личная\Трошина\Портфолио_Трошина_2022\Грамоты\Мои\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6672"/>
            <a:ext cx="3816424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566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97160" y="-1143000"/>
            <a:ext cx="6549680" cy="914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276301" y="-1143000"/>
            <a:ext cx="659139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5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4213" y="476250"/>
            <a:ext cx="7775575" cy="1080542"/>
          </a:xfrm>
        </p:spPr>
        <p:txBody>
          <a:bodyPr>
            <a:noAutofit/>
          </a:bodyPr>
          <a:lstStyle/>
          <a:p>
            <a:pPr marL="0" indent="0" algn="ctr" eaLnBrk="1" hangingPunct="1">
              <a:buNone/>
              <a:defRPr/>
            </a:pP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СОХРАННОСТЬ КОНТИНГЕНТА ВОСПИТАННИКОВ </a:t>
            </a:r>
            <a:b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ЭТАПАХ СПОРТИВНОЙ ПОДГОТОВКИ</a:t>
            </a:r>
            <a:br>
              <a:rPr lang="ru-RU" altLang="ru-RU" sz="24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1604016316"/>
              </p:ext>
            </p:extLst>
          </p:nvPr>
        </p:nvGraphicFramePr>
        <p:xfrm>
          <a:off x="1043608" y="1916832"/>
          <a:ext cx="6912767" cy="331628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845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751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55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972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2924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2020– 2021 учебный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582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УТГ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- 4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ГНП – 3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917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ГНП - </a:t>
                      </a:r>
                      <a:r>
                        <a:rPr lang="ru-RU" sz="14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40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42888080"/>
              </p:ext>
            </p:extLst>
          </p:nvPr>
        </p:nvGraphicFramePr>
        <p:xfrm>
          <a:off x="539552" y="836713"/>
          <a:ext cx="8136904" cy="51655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37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249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6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9159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00257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Группа, год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2021– 2022 учебный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7518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начале года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конце года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400" b="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72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УУ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- 2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72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</a:t>
                      </a: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25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3 года обучения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7253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БУ – 1 года обучения</a:t>
                      </a:r>
                      <a:endParaRPr lang="ru-RU" sz="1400" dirty="0" smtClean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0660" marR="90660" marT="45347" marB="4534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9862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870" y="0"/>
            <a:ext cx="49122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655</TotalTime>
  <Words>1058</Words>
  <Application>Microsoft Office PowerPoint</Application>
  <PresentationFormat>Экран (4:3)</PresentationFormat>
  <Paragraphs>117</Paragraphs>
  <Slides>48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</vt:lpstr>
      <vt:lpstr>Georgia</vt:lpstr>
      <vt:lpstr>Times New Roman</vt:lpstr>
      <vt:lpstr>Trebuchet MS</vt:lpstr>
      <vt:lpstr>Wingdings</vt:lpstr>
      <vt:lpstr>Wingdings 2</vt:lpstr>
      <vt:lpstr>Воздушный поток</vt:lpstr>
      <vt:lpstr>Презентация PowerPoint</vt:lpstr>
      <vt:lpstr>Презентация PowerPoint</vt:lpstr>
      <vt:lpstr>Презентация PowerPoint</vt:lpstr>
      <vt:lpstr>1.СТЕПЕНЬ ОБЕСПЕЧЕНИЯ ПОВЫШЕНИЯ УРОВНЯ ПОДГОТОВЛЕННОСТИ ВОСПИТАННИКОВ</vt:lpstr>
      <vt:lpstr>Презентация PowerPoint</vt:lpstr>
      <vt:lpstr>Презентация PowerPoint</vt:lpstr>
      <vt:lpstr>2. СОХРАННОСТЬ КОНТИНГЕНТА ВОСПИТАННИКОВ  НА ЭТАПАХ СПОРТИВНОЙ ПОДГОТОВКИ </vt:lpstr>
      <vt:lpstr>Презентация PowerPoint</vt:lpstr>
      <vt:lpstr>Презентация PowerPoint</vt:lpstr>
      <vt:lpstr>3. РЕЗУЛЬТАТЫ АНАЛИЗА ТЕКУЩЕЙ ДОКУМЕНТАЦИИ</vt:lpstr>
      <vt:lpstr>Презентация PowerPoint</vt:lpstr>
      <vt:lpstr>4.ВЫПОЛНЕНИЕ ВОСПИТАННИКАМИ ТРЕБОВАНИЙ ДЛЯ ПРИСВОЕНИЯ СПОРТИВНЫХ ЗВАНИЙ И РАЗРЯДОВ </vt:lpstr>
      <vt:lpstr>Презентация PowerPoint</vt:lpstr>
      <vt:lpstr>Презентация PowerPoint</vt:lpstr>
      <vt:lpstr>Презентация PowerPoint</vt:lpstr>
      <vt:lpstr>Презентация PowerPoint</vt:lpstr>
      <vt:lpstr>5.ПРОВЕДЕНИЕ ОТКРЫТЫХ МАСТЕР-КЛАССОВ, МЕРОПРИЯТИЙ</vt:lpstr>
      <vt:lpstr>Презентация PowerPoint</vt:lpstr>
      <vt:lpstr>6. ВЫСТУПЛЕНИЯ НА НАУЧНО-ПРАКТИЧЕСКИХ КОНФЕРЕНЦИЯХ,  СЕМИНАРАХ, СЕКЦИЯХ; ПРОВЕДЕНИЕ ОТКРЫТЫХ УРОКОВ, МАСТЕР-КЛАССОВ, МЕРОПРИЯТИЙ;  УЧАСТИЕ В КОНКУРСАХ</vt:lpstr>
      <vt:lpstr>Презентация PowerPoint</vt:lpstr>
      <vt:lpstr>Презентация PowerPoint</vt:lpstr>
      <vt:lpstr>7. РЕЗУЛЬТАТЫ УЧАСТИЯ ВОСПИТАННИКОВ В ОФИЦИАЛЬНЫХ СОРЕВНОВАНИЯХ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8. СИСТЕМА ВЗАИМОДЕЙСТВИЯ  С РОДИТЕЛЯМИ ВОСПИТАННИКОВ </vt:lpstr>
      <vt:lpstr>Презентация PowerPoint</vt:lpstr>
      <vt:lpstr>9. НАЛИЧИЕ АВТОРСКИХ ПРОГРАММ, МЕТОДИЧЕСКИХ РАЗРАБОТОК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11. НАГРАДЫ И ПООЩРЕНИЯ 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Тельнова Ирина Николаевна</dc:creator>
  <cp:lastModifiedBy>user</cp:lastModifiedBy>
  <cp:revision>58</cp:revision>
  <dcterms:created xsi:type="dcterms:W3CDTF">2020-09-18T10:11:52Z</dcterms:created>
  <dcterms:modified xsi:type="dcterms:W3CDTF">2022-02-24T09:01:53Z</dcterms:modified>
</cp:coreProperties>
</file>