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sldIdLst>
    <p:sldId id="258" r:id="rId2"/>
    <p:sldId id="259" r:id="rId3"/>
    <p:sldId id="261" r:id="rId4"/>
    <p:sldId id="263" r:id="rId5"/>
    <p:sldId id="262" r:id="rId6"/>
    <p:sldId id="264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1" r:id="rId19"/>
    <p:sldId id="298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F00"/>
    <a:srgbClr val="0000FF"/>
    <a:srgbClr val="33CC33"/>
    <a:srgbClr val="CC3300"/>
    <a:srgbClr val="99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594" y="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BBE686-D7AC-49C7-91AA-53721C490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C94823-916C-4862-9BF5-4826ADA2C3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F408968-9E54-43E4-BD66-A54FE679A4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AA69-CDC5-4A84-AC21-52D4F6732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19BD27-5E58-4421-854B-71B21655A5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53EAD51A-7C02-4885-9C6A-59FE7A433C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CD72C7-3636-4E73-9145-E7E1EBBC92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4E9992-9E7E-4B56-998C-DE2CA5071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19E043-7B29-4C13-B01E-9427F9306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4053AC-19D7-4658-A901-EBEDB8A88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C281EA-9640-42B4-8652-6066225E1B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E88675-1A97-4297-BD40-4683D5E539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1CC048C-2CB0-4B0C-A3EE-85D0BE7848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dissolve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304800"/>
            <a:ext cx="8915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solidFill>
                  <a:srgbClr val="6600CC"/>
                </a:solidFill>
              </a:rPr>
              <a:t>Слушание музыки</a:t>
            </a:r>
          </a:p>
          <a:p>
            <a:pPr algn="ctr" eaLnBrk="1" hangingPunct="1">
              <a:defRPr/>
            </a:pPr>
            <a:r>
              <a:rPr lang="ru-RU" sz="4400" i="1" dirty="0">
                <a:solidFill>
                  <a:srgbClr val="6600CC"/>
                </a:solidFill>
              </a:rPr>
              <a:t>  </a:t>
            </a:r>
            <a:r>
              <a:rPr lang="ru-RU" sz="4400" i="1" dirty="0" smtClean="0">
                <a:solidFill>
                  <a:srgbClr val="6600CC"/>
                </a:solidFill>
              </a:rPr>
              <a:t>дома.</a:t>
            </a:r>
            <a:endParaRPr lang="ru-RU" sz="4400" i="1" dirty="0" smtClean="0">
              <a:solidFill>
                <a:srgbClr val="6600CC"/>
              </a:solidFill>
            </a:endParaRPr>
          </a:p>
          <a:p>
            <a:pPr algn="ctr" eaLnBrk="1" hangingPunct="1">
              <a:defRPr/>
            </a:pPr>
            <a:r>
              <a:rPr lang="ru-RU" sz="4400" i="1" dirty="0" smtClean="0">
                <a:solidFill>
                  <a:srgbClr val="6600CC"/>
                </a:solidFill>
              </a:rPr>
              <a:t>Средняя группа</a:t>
            </a:r>
            <a:endParaRPr lang="ru-RU" sz="4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5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М.Магиденко</a:t>
            </a:r>
            <a:r>
              <a:rPr lang="ru-RU" dirty="0" smtClean="0"/>
              <a:t> </a:t>
            </a:r>
            <a:r>
              <a:rPr lang="ru-RU" dirty="0"/>
              <a:t>«Самолет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300" dirty="0"/>
              <a:t>Текст песни: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1. Я хочу на самолёте</a:t>
            </a:r>
            <a:br>
              <a:rPr lang="ru-RU" sz="1300" dirty="0"/>
            </a:br>
            <a:r>
              <a:rPr lang="ru-RU" sz="1300" dirty="0"/>
              <a:t>Полететь, полететь</a:t>
            </a:r>
            <a:br>
              <a:rPr lang="ru-RU" sz="1300" dirty="0"/>
            </a:br>
            <a:r>
              <a:rPr lang="ru-RU" sz="1300" dirty="0"/>
              <a:t>И на город свой в полёте</a:t>
            </a:r>
            <a:br>
              <a:rPr lang="ru-RU" sz="1300" dirty="0"/>
            </a:br>
            <a:r>
              <a:rPr lang="ru-RU" sz="1300" dirty="0"/>
              <a:t>Посмотреть, посмотреть.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2. Полечу я выше тучи</a:t>
            </a:r>
            <a:br>
              <a:rPr lang="ru-RU" sz="1300" dirty="0"/>
            </a:br>
            <a:r>
              <a:rPr lang="ru-RU" sz="1300" dirty="0"/>
              <a:t>Над землёй, над землёй,</a:t>
            </a:r>
            <a:br>
              <a:rPr lang="ru-RU" sz="1300" dirty="0"/>
            </a:br>
            <a:r>
              <a:rPr lang="ru-RU" sz="1300" dirty="0"/>
              <a:t>Он, наверное, большущий,</a:t>
            </a:r>
            <a:br>
              <a:rPr lang="ru-RU" sz="1300" dirty="0"/>
            </a:br>
            <a:r>
              <a:rPr lang="ru-RU" sz="1300" dirty="0"/>
              <a:t>Город мой, город мой.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52600"/>
            <a:ext cx="5113867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11286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Е.Юцевич</a:t>
            </a:r>
            <a:r>
              <a:rPr lang="ru-RU" dirty="0"/>
              <a:t> «Марш </a:t>
            </a:r>
            <a:r>
              <a:rPr lang="ru-RU" dirty="0" smtClean="0"/>
              <a:t>солдатиков»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1799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4344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381000"/>
            <a:ext cx="4305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4938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4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40000" contrast="-40000"/>
          </a:blip>
          <a:stretch>
            <a:fillRect/>
          </a:stretch>
        </p:blipFill>
        <p:spPr>
          <a:xfrm>
            <a:off x="762000" y="457200"/>
            <a:ext cx="619759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1677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русская народная песня </a:t>
            </a:r>
            <a:r>
              <a:rPr lang="ru-RU" dirty="0"/>
              <a:t>«Три синички»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828800"/>
            <a:ext cx="6366933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974892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А.Филиппенко</a:t>
            </a:r>
            <a:r>
              <a:rPr lang="ru-RU" dirty="0" smtClean="0"/>
              <a:t> </a:t>
            </a:r>
            <a:r>
              <a:rPr lang="ru-RU" dirty="0"/>
              <a:t>«Наша Родина сильна»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286071" cy="464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90600"/>
            <a:ext cx="366316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87583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Е.Тиличеева</a:t>
            </a:r>
            <a:r>
              <a:rPr lang="ru-RU" dirty="0" smtClean="0"/>
              <a:t> </a:t>
            </a:r>
            <a:r>
              <a:rPr lang="ru-RU" dirty="0"/>
              <a:t>«Весенняя полька»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99" y="1457326"/>
            <a:ext cx="6079063" cy="34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74761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>
                <a:solidFill>
                  <a:srgbClr val="CC6600"/>
                </a:solidFill>
              </a:rPr>
              <a:t>Всё вокруг звучит, кроме тишины…</a:t>
            </a:r>
          </a:p>
          <a:p>
            <a:pPr eaLnBrk="1" hangingPunct="1">
              <a:defRPr/>
            </a:pPr>
            <a:endParaRPr lang="ru-RU" sz="3200" b="1" i="1"/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Музыка вокруг нас,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Надо только уметь её слышать!</a:t>
            </a: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наша задача -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научить её СЛУШАТЬ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наших воспитанников</a:t>
            </a:r>
            <a:r>
              <a:rPr lang="ru-RU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0019-019-Spasibo-za-vnimanie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5584_html_m344f404e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685800"/>
            <a:ext cx="84582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200" b="1"/>
              <a:t>  </a:t>
            </a:r>
            <a:r>
              <a:rPr lang="ru-RU" sz="3200" b="1">
                <a:solidFill>
                  <a:srgbClr val="CC00CC"/>
                </a:solidFill>
              </a:rPr>
              <a:t>Слушание музыки – вид</a:t>
            </a:r>
            <a:r>
              <a:rPr lang="en-US" sz="3200" b="1">
                <a:solidFill>
                  <a:srgbClr val="CC00CC"/>
                </a:solidFill>
              </a:rPr>
              <a:t> </a:t>
            </a:r>
            <a:r>
              <a:rPr lang="ru-RU" sz="3200" b="1">
                <a:solidFill>
                  <a:srgbClr val="CC00CC"/>
                </a:solidFill>
              </a:rPr>
              <a:t>деятельности</a:t>
            </a:r>
            <a:endParaRPr lang="ru-RU" sz="3200" b="1" i="1">
              <a:solidFill>
                <a:srgbClr val="CC00CC"/>
              </a:solidFill>
            </a:endParaRPr>
          </a:p>
          <a:p>
            <a:pPr algn="ctr" eaLnBrk="1" hangingPunct="1">
              <a:defRPr/>
            </a:pPr>
            <a:r>
              <a:rPr lang="ru-RU" sz="2800" b="1" i="1" u="sng">
                <a:solidFill>
                  <a:schemeClr val="hlink"/>
                </a:solidFill>
              </a:rPr>
              <a:t>Слушание музыки развивает:</a:t>
            </a:r>
          </a:p>
          <a:p>
            <a:pPr eaLnBrk="1" hangingPunct="1">
              <a:defRPr/>
            </a:pPr>
            <a:endParaRPr lang="ru-RU" sz="2800" b="1" i="1" u="sng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ru-RU" sz="2400"/>
              <a:t> </a:t>
            </a: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интерес, любовь к ней; </a:t>
            </a:r>
          </a:p>
          <a:p>
            <a:pPr eaLnBrk="1" hangingPunct="1"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расширяет музыкальный кругозор;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повышает музыкальную восприимчивость детей; 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воспитывает зачатки музыкального вкуса.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81702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762000" y="342900"/>
            <a:ext cx="7620000" cy="5715000"/>
          </a:xfr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676400" y="152400"/>
            <a:ext cx="64357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>
                <a:solidFill>
                  <a:srgbClr val="800000"/>
                </a:solidFill>
              </a:rPr>
              <a:t>З а д а ч и:</a:t>
            </a:r>
            <a:endParaRPr lang="en-US" sz="4000" b="1">
              <a:solidFill>
                <a:srgbClr val="800000"/>
              </a:solidFill>
            </a:endParaRPr>
          </a:p>
          <a:p>
            <a:pPr algn="ctr" eaLnBrk="1" hangingPunct="1">
              <a:defRPr/>
            </a:pPr>
            <a:endParaRPr lang="ru-RU" sz="3600" b="1" i="1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знакомить детей с художественными   образцами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современной, классической, народной музыки;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развивать музыкальную восприимчивость,  способствовать эмоционально откликаться на чувства, выраженные в музыке;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дать первоначальные сведения о музыке, подводить к запоминанию музыкальных произведений, различению их содержания, характера, средств выразительности, формировать оценочное отношение.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5165725" y="2855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5123" name="Picture 6" descr="aHR0cDovL25lZWQ0c29mdC5ydS91cGxvYWRzL3RhZ2luYXRvci9Ob3YtMjAxMi9mb255LWRseWEtcHJlemVudGFjaWouanBn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524000" y="1052513"/>
            <a:ext cx="6096000" cy="4295775"/>
          </a:xfrm>
          <a:noFill/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057400"/>
            <a:ext cx="8610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слушании музыки необходимо:</a:t>
            </a:r>
          </a:p>
          <a:p>
            <a:pPr eaLnBrk="1" hangingPunct="1">
              <a:defRPr/>
            </a:pPr>
            <a:r>
              <a:rPr lang="ru-RU" sz="3200" b="1">
                <a:solidFill>
                  <a:srgbClr val="0033CC"/>
                </a:solidFill>
              </a:rPr>
              <a:t> </a:t>
            </a:r>
          </a:p>
          <a:p>
            <a:pPr eaLnBrk="1" hangingPunct="1">
              <a:defRPr/>
            </a:pPr>
            <a:endParaRPr lang="en-US" sz="3200" b="1">
              <a:solidFill>
                <a:srgbClr val="0033CC"/>
              </a:solidFill>
            </a:endParaRPr>
          </a:p>
          <a:p>
            <a:pPr algn="ctr" eaLnBrk="1" hangingPunct="1">
              <a:defRPr/>
            </a:pPr>
            <a:r>
              <a:rPr lang="ru-RU" sz="2400" b="1" i="1">
                <a:solidFill>
                  <a:srgbClr val="0033CC"/>
                </a:solidFill>
              </a:rPr>
              <a:t>    </a:t>
            </a:r>
            <a:r>
              <a:rPr lang="ru-RU" sz="3200" b="1" i="1">
                <a:solidFill>
                  <a:srgbClr val="0033CC"/>
                </a:solidFill>
              </a:rPr>
              <a:t>учитывать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возрастные особенности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детей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esktopwallpaper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8305800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ru-RU" sz="7200" b="1"/>
              <a:t>Три темы:</a:t>
            </a:r>
            <a:endParaRPr lang="en-US" sz="7200" b="1"/>
          </a:p>
          <a:p>
            <a:pPr marL="342900" indent="-342900" algn="ctr" eaLnBrk="1" hangingPunct="1">
              <a:defRPr/>
            </a:pPr>
            <a:endParaRPr lang="ru-RU" sz="7200" b="1"/>
          </a:p>
          <a:p>
            <a:pPr marL="800100" lvl="1" indent="-342900" eaLnBrk="1" hangingPunct="1">
              <a:buFontTx/>
              <a:buAutoNum type="arabicParenR"/>
              <a:defRPr/>
            </a:pP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Какие чувства передаёт музыка? 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2) </a:t>
            </a: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О чём рассказывает музыка?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3) Как рассказывает музыка?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usicMaster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126163"/>
          </a:xfrm>
          <a:noFill/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763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 b="1">
                <a:solidFill>
                  <a:schemeClr val="bg1"/>
                </a:solidFill>
              </a:rPr>
              <a:t>К концу пребывания в детском саду </a:t>
            </a:r>
            <a:endParaRPr lang="en-US" sz="3600" b="1">
              <a:solidFill>
                <a:schemeClr val="bg1"/>
              </a:solidFill>
            </a:endParaRPr>
          </a:p>
          <a:p>
            <a:pPr algn="ctr" eaLnBrk="1" hangingPunct="1"/>
            <a:r>
              <a:rPr lang="ru-RU" sz="3600" b="1" i="1">
                <a:solidFill>
                  <a:schemeClr val="bg1"/>
                </a:solidFill>
              </a:rPr>
              <a:t>ребёнок способен узнавать:</a:t>
            </a:r>
            <a:endParaRPr lang="en-US" sz="3600" b="1" i="1">
              <a:solidFill>
                <a:schemeClr val="bg1"/>
              </a:solidFill>
            </a:endParaRPr>
          </a:p>
          <a:p>
            <a:pPr algn="ctr" eaLnBrk="1" hangingPunct="1"/>
            <a:endParaRPr lang="ru-RU" sz="3600"/>
          </a:p>
          <a:p>
            <a:pPr eaLnBrk="1" hangingPunct="1"/>
            <a:r>
              <a:rPr lang="en-US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произведение в целом;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отдельные его части </a:t>
            </a:r>
            <a:endParaRPr lang="en-US" sz="2400" b="1"/>
          </a:p>
          <a:p>
            <a:pPr eaLnBrk="1" hangingPunct="1"/>
            <a:r>
              <a:rPr lang="en-US" sz="2000" b="1"/>
              <a:t>                 </a:t>
            </a:r>
            <a:r>
              <a:rPr lang="ru-RU" sz="2000" b="1" i="1"/>
              <a:t>(вступление, запев, припев, заключение, часть  и т.д.);</a:t>
            </a:r>
            <a:endParaRPr lang="en-US" sz="2000" b="1" i="1"/>
          </a:p>
          <a:p>
            <a:pPr eaLnBrk="1" hangingPunct="1"/>
            <a:endParaRPr lang="ru-RU" sz="20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марш, танец, колыбельную;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давать характеристику произведениям.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Произведение </a:t>
            </a:r>
            <a:r>
              <a:rPr lang="ru-RU" dirty="0" err="1" smtClean="0"/>
              <a:t>Д.Кабалевского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Полечка</a:t>
            </a:r>
            <a:r>
              <a:rPr lang="ru-RU" dirty="0"/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30208"/>
            <a:ext cx="6959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4756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76200"/>
            <a:ext cx="7242048" cy="1143000"/>
          </a:xfrm>
        </p:spPr>
        <p:txBody>
          <a:bodyPr/>
          <a:lstStyle/>
          <a:p>
            <a:r>
              <a:rPr lang="ru-RU" dirty="0" err="1" smtClean="0"/>
              <a:t>В.Герчик</a:t>
            </a:r>
            <a:r>
              <a:rPr lang="ru-RU" dirty="0" smtClean="0"/>
              <a:t> </a:t>
            </a:r>
            <a:r>
              <a:rPr lang="ru-RU" dirty="0"/>
              <a:t>«Воробей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191000" cy="3143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61749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77978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58018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523</TotalTime>
  <Words>198</Words>
  <Application>Microsoft Office PowerPoint</Application>
  <PresentationFormat>Экран (4:3)</PresentationFormat>
  <Paragraphs>62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Произведение Д.Кабалевского «Полечка»</vt:lpstr>
      <vt:lpstr>В.Герчик «Воробей»</vt:lpstr>
      <vt:lpstr>Презентация PowerPoint</vt:lpstr>
      <vt:lpstr>М.Магиденко «Самолет»  Текст песни:  1. Я хочу на самолёте Полететь, полететь И на город свой в полёте Посмотреть, посмотреть.  2. Полечу я выше тучи Над землёй, над землёй, Он, наверное, большущий, Город мой, город мой.</vt:lpstr>
      <vt:lpstr>Е.Юцевич «Марш солдатиков»</vt:lpstr>
      <vt:lpstr>Презентация PowerPoint</vt:lpstr>
      <vt:lpstr>Презентация PowerPoint</vt:lpstr>
      <vt:lpstr>Презентация PowerPoint</vt:lpstr>
      <vt:lpstr>русская народная песня «Три синички»</vt:lpstr>
      <vt:lpstr>А.Филиппенко «Наша Родина сильна»</vt:lpstr>
      <vt:lpstr>Е.Тиличеева «Весенняя полька»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Дарья</dc:creator>
  <cp:lastModifiedBy>stvospital</cp:lastModifiedBy>
  <cp:revision>41</cp:revision>
  <cp:lastPrinted>1601-01-01T00:00:00Z</cp:lastPrinted>
  <dcterms:created xsi:type="dcterms:W3CDTF">1601-01-01T00:00:00Z</dcterms:created>
  <dcterms:modified xsi:type="dcterms:W3CDTF">2020-05-25T08:45:13Z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