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5" r:id="rId9"/>
    <p:sldId id="263" r:id="rId10"/>
    <p:sldId id="264" r:id="rId11"/>
    <p:sldId id="28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7" r:id="rId20"/>
    <p:sldId id="272" r:id="rId21"/>
    <p:sldId id="273" r:id="rId22"/>
    <p:sldId id="274" r:id="rId23"/>
    <p:sldId id="275" r:id="rId24"/>
    <p:sldId id="276" r:id="rId25"/>
    <p:sldId id="278" r:id="rId26"/>
    <p:sldId id="279" r:id="rId27"/>
    <p:sldId id="280" r:id="rId28"/>
    <p:sldId id="281" r:id="rId29"/>
    <p:sldId id="282" r:id="rId30"/>
    <p:sldId id="283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48" d="100"/>
          <a:sy n="148" d="100"/>
        </p:scale>
        <p:origin x="534" y="-9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2.schoolrm.ru/iblock/c15/c1544998e72f17ef2755d93c5d7c469e/pedopyt-Safarovoy-_1_-_1_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44625"/>
            <a:ext cx="8784976" cy="864095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Batang" pitchFamily="18" charset="-127"/>
                <a:ea typeface="Batang" pitchFamily="18" charset="-127"/>
              </a:rPr>
              <a:t>МИНИСТЕРСТВО ОБРАЗОВАНИЯ РМ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91880" y="980728"/>
            <a:ext cx="5256584" cy="3456384"/>
          </a:xfrm>
        </p:spPr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Batang" pitchFamily="18" charset="-127"/>
                <a:ea typeface="Batang" pitchFamily="18" charset="-127"/>
              </a:rPr>
              <a:t>ПОРТФОЛИО                                            Сафаровой Юлии </a:t>
            </a:r>
            <a:r>
              <a:rPr lang="ru-RU" i="1" dirty="0" err="1" smtClean="0">
                <a:solidFill>
                  <a:schemeClr val="tx2">
                    <a:lumMod val="75000"/>
                  </a:schemeClr>
                </a:solidFill>
                <a:latin typeface="Batang" pitchFamily="18" charset="-127"/>
                <a:ea typeface="Batang" pitchFamily="18" charset="-127"/>
              </a:rPr>
              <a:t>Камильевны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Batang" pitchFamily="18" charset="-127"/>
                <a:ea typeface="Batang" pitchFamily="18" charset="-127"/>
              </a:rPr>
              <a:t>,   </a:t>
            </a:r>
            <a:endParaRPr lang="ru-RU" i="1" dirty="0">
              <a:solidFill>
                <a:schemeClr val="tx2">
                  <a:lumMod val="75000"/>
                </a:schemeClr>
              </a:solidFill>
              <a:latin typeface="Batang" pitchFamily="18" charset="-127"/>
              <a:ea typeface="Batang" pitchFamily="18" charset="-127"/>
            </a:endParaRPr>
          </a:p>
          <a:p>
            <a:r>
              <a:rPr lang="ru-RU" i="1" dirty="0">
                <a:solidFill>
                  <a:schemeClr val="tx2">
                    <a:lumMod val="75000"/>
                  </a:schemeClr>
                </a:solidFill>
                <a:latin typeface="Batang" pitchFamily="18" charset="-127"/>
                <a:ea typeface="Batang" pitchFamily="18" charset="-127"/>
              </a:rPr>
              <a:t>воспитателя МАДОУ                                        «Центр развития ребенка – детский сад №58»</a:t>
            </a:r>
          </a:p>
          <a:p>
            <a:endParaRPr lang="ru-RU" dirty="0"/>
          </a:p>
        </p:txBody>
      </p:sp>
      <p:pic>
        <p:nvPicPr>
          <p:cNvPr id="1026" name="Picture 2" descr="C:\Users\Gruppa 4\Desktop\image0-ir-i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124744"/>
            <a:ext cx="2160240" cy="29523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0962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latin typeface="Batang" pitchFamily="18" charset="-127"/>
                <a:ea typeface="Batang" pitchFamily="18" charset="-127"/>
              </a:rPr>
              <a:t>Наличие публикаций, включая интернет-публикации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514350" indent="-514350">
              <a:buNone/>
            </a:pP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Batang" pitchFamily="18" charset="-127"/>
                <a:ea typeface="Batang" pitchFamily="18" charset="-127"/>
              </a:rPr>
              <a:t>1.   Международный образовательный портал </a:t>
            </a:r>
            <a:r>
              <a:rPr lang="ru-RU" i="1" dirty="0" err="1" smtClean="0">
                <a:solidFill>
                  <a:schemeClr val="accent1">
                    <a:lumMod val="75000"/>
                  </a:schemeClr>
                </a:solidFill>
                <a:latin typeface="Batang" pitchFamily="18" charset="-127"/>
                <a:ea typeface="Batang" pitchFamily="18" charset="-127"/>
              </a:rPr>
              <a:t>Маам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Batang" pitchFamily="18" charset="-127"/>
                <a:ea typeface="Batang" pitchFamily="18" charset="-127"/>
              </a:rPr>
              <a:t> –  </a:t>
            </a:r>
            <a:r>
              <a:rPr lang="ru-RU" i="1" dirty="0" err="1" smtClean="0">
                <a:solidFill>
                  <a:schemeClr val="accent1">
                    <a:lumMod val="75000"/>
                  </a:schemeClr>
                </a:solidFill>
                <a:latin typeface="Batang" pitchFamily="18" charset="-127"/>
                <a:ea typeface="Batang" pitchFamily="18" charset="-127"/>
              </a:rPr>
              <a:t>фотоотчет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Batang" pitchFamily="18" charset="-127"/>
                <a:ea typeface="Batang" pitchFamily="18" charset="-127"/>
              </a:rPr>
              <a:t> «Неделя математики во второй младшей группе» (2022 г.).</a:t>
            </a:r>
          </a:p>
          <a:p>
            <a:pPr marL="514350" indent="-514350">
              <a:buNone/>
            </a:pP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Batang" pitchFamily="18" charset="-127"/>
                <a:ea typeface="Batang" pitchFamily="18" charset="-127"/>
              </a:rPr>
              <a:t>2.   Образовательное издание «</a:t>
            </a:r>
            <a:r>
              <a:rPr lang="ru-RU" i="1" dirty="0" err="1" smtClean="0">
                <a:solidFill>
                  <a:schemeClr val="accent1">
                    <a:lumMod val="75000"/>
                  </a:schemeClr>
                </a:solidFill>
                <a:latin typeface="Batang" pitchFamily="18" charset="-127"/>
                <a:ea typeface="Batang" pitchFamily="18" charset="-127"/>
              </a:rPr>
              <a:t>Педпроспект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Batang" pitchFamily="18" charset="-127"/>
                <a:ea typeface="Batang" pitchFamily="18" charset="-127"/>
              </a:rPr>
              <a:t>» – методическая разработка по ознакомлению с окружающим миром с элементами сюжетно-ролевой игры в средней группе (2022 г.).</a:t>
            </a:r>
          </a:p>
          <a:p>
            <a:pPr marL="514350" indent="-514350">
              <a:buNone/>
            </a:pP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Batang" pitchFamily="18" charset="-127"/>
                <a:ea typeface="Batang" pitchFamily="18" charset="-127"/>
              </a:rPr>
              <a:t>3.   </a:t>
            </a:r>
            <a:r>
              <a:rPr lang="ru-RU" i="1" dirty="0" err="1" smtClean="0">
                <a:solidFill>
                  <a:schemeClr val="accent1">
                    <a:lumMod val="75000"/>
                  </a:schemeClr>
                </a:solidFill>
                <a:latin typeface="Batang" pitchFamily="18" charset="-127"/>
                <a:ea typeface="Batang" pitchFamily="18" charset="-127"/>
              </a:rPr>
              <a:t>МЦОиП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Batang" pitchFamily="18" charset="-127"/>
                <a:ea typeface="Batang" pitchFamily="18" charset="-127"/>
              </a:rPr>
              <a:t> – статья «Безопасное лето для ребенка» (2022 г.).</a:t>
            </a:r>
          </a:p>
          <a:p>
            <a:pPr marL="514350" indent="-514350">
              <a:buNone/>
            </a:pP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Batang" pitchFamily="18" charset="-127"/>
                <a:ea typeface="Batang" pitchFamily="18" charset="-127"/>
              </a:rPr>
              <a:t>4.   Сборник «Эффективные формы, методы, приемы обучения и воспитания: проблемы, поиск, опыт, перспективы» – статья «Роль бабушек и дедушек в развитии ребенка» (2022 г.).</a:t>
            </a:r>
          </a:p>
          <a:p>
            <a:pPr marL="514350" indent="-514350">
              <a:buNone/>
            </a:pP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Batang" pitchFamily="18" charset="-127"/>
                <a:ea typeface="Batang" pitchFamily="18" charset="-127"/>
              </a:rPr>
              <a:t>5.  «</a:t>
            </a:r>
            <a:r>
              <a:rPr lang="ru-RU" i="1" dirty="0" err="1" smtClean="0">
                <a:solidFill>
                  <a:schemeClr val="accent1">
                    <a:lumMod val="75000"/>
                  </a:schemeClr>
                </a:solidFill>
                <a:latin typeface="Batang" pitchFamily="18" charset="-127"/>
                <a:ea typeface="Batang" pitchFamily="18" charset="-127"/>
              </a:rPr>
              <a:t>Арт-талант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Batang" pitchFamily="18" charset="-127"/>
                <a:ea typeface="Batang" pitchFamily="18" charset="-127"/>
              </a:rPr>
              <a:t>» – публикация «Занятие по математике в средней группе» (2023 г.). </a:t>
            </a:r>
            <a:endParaRPr lang="ru-RU" i="1" dirty="0">
              <a:solidFill>
                <a:schemeClr val="accent1">
                  <a:lumMod val="75000"/>
                </a:schemeClr>
              </a:solidFill>
              <a:latin typeface="Batang" pitchFamily="18" charset="-127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7329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Gruppa 4\Downloads\Image-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260648"/>
            <a:ext cx="3816424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F:\аттестация сафаровой\папка критерии Сафарова\73800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687552" cy="379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vospital\Downloads\diplom_406474_page-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00808"/>
            <a:ext cx="2592288" cy="366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аттестация сафаровой\папка критерии Сафарова\image4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908720"/>
            <a:ext cx="2641040" cy="373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901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vospital\Downloads\svidetelstvo (1)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2656"/>
            <a:ext cx="345638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vospital\Downloads\svidetelstvo_page-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3384376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018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964488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Batang" pitchFamily="18" charset="-127"/>
                <a:ea typeface="Batang" pitchFamily="18" charset="-127"/>
              </a:rPr>
              <a:t>Результаты участия обучающихся в: выставках, турнирах, соревнованиях, акциях, фестивалях, конкурсах</a:t>
            </a:r>
          </a:p>
        </p:txBody>
      </p:sp>
      <p:pic>
        <p:nvPicPr>
          <p:cNvPr id="8194" name="Picture 2" descr="F:\аттестация сафаровой\конк обуч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00808"/>
            <a:ext cx="320020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71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аттестация сафаровой\папка критерии Сафарова\18.01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374441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4665"/>
            <a:ext cx="3706813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8274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F:\аттестация сафаровой\папка критерии Сафарова\image0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36712"/>
            <a:ext cx="3456384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аттестация сафаровой\папка критерии Сафарова\image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3384376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0550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Batang" pitchFamily="18" charset="-127"/>
                <a:ea typeface="Batang" pitchFamily="18" charset="-127"/>
              </a:rPr>
              <a:t>Наличие авторских программ, методических пособий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005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Batang" pitchFamily="18" charset="-127"/>
                <a:ea typeface="Batang" pitchFamily="18" charset="-127"/>
              </a:rPr>
              <a:t>Выступления 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</a:p>
        </p:txBody>
      </p:sp>
      <p:pic>
        <p:nvPicPr>
          <p:cNvPr id="7170" name="Picture 2" descr="F:\аттестация сафаровой\конф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47762" y="872716"/>
            <a:ext cx="4032449" cy="583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0267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3" name="Picture 3" descr="C:\Users\vospital\Downloads\конференция (2)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4664"/>
            <a:ext cx="396044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847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548680"/>
            <a:ext cx="8507288" cy="5256584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i="1" dirty="0">
                <a:solidFill>
                  <a:srgbClr val="002060"/>
                </a:solidFill>
                <a:latin typeface="Batang" pitchFamily="18" charset="-127"/>
                <a:ea typeface="Batang" pitchFamily="18" charset="-127"/>
              </a:rPr>
              <a:t>Дата рождения: 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Batang" pitchFamily="18" charset="-127"/>
                <a:ea typeface="Batang" pitchFamily="18" charset="-127"/>
              </a:rPr>
              <a:t>9 августа 1990 г.</a:t>
            </a:r>
            <a:endParaRPr lang="ru-RU" i="1" dirty="0">
              <a:solidFill>
                <a:schemeClr val="accent1">
                  <a:lumMod val="75000"/>
                </a:schemeClr>
              </a:solidFill>
              <a:latin typeface="Batang" pitchFamily="18" charset="-127"/>
              <a:ea typeface="Batang" pitchFamily="18" charset="-127"/>
            </a:endParaRPr>
          </a:p>
          <a:p>
            <a:pPr marL="0" indent="0">
              <a:buNone/>
            </a:pPr>
            <a:r>
              <a:rPr lang="ru-RU" i="1" dirty="0">
                <a:solidFill>
                  <a:srgbClr val="002060"/>
                </a:solidFill>
                <a:latin typeface="Batang" pitchFamily="18" charset="-127"/>
                <a:ea typeface="Batang" pitchFamily="18" charset="-127"/>
              </a:rPr>
              <a:t>Профессиональное образование: 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Batang" pitchFamily="18" charset="-127"/>
                <a:ea typeface="Batang" pitchFamily="18" charset="-127"/>
              </a:rPr>
              <a:t>ФГБОУ ВПО «Мордовский государственный </a:t>
            </a:r>
            <a:r>
              <a:rPr lang="ru-RU" i="1" dirty="0" err="1" smtClean="0">
                <a:solidFill>
                  <a:schemeClr val="accent1">
                    <a:lumMod val="75000"/>
                  </a:schemeClr>
                </a:solidFill>
                <a:latin typeface="Batang" pitchFamily="18" charset="-127"/>
                <a:ea typeface="Batang" pitchFamily="18" charset="-127"/>
              </a:rPr>
              <a:t>педагогическийинститут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Batang" pitchFamily="18" charset="-127"/>
                <a:ea typeface="Batang" pitchFamily="18" charset="-127"/>
              </a:rPr>
              <a:t> им. М. Е. </a:t>
            </a:r>
            <a:r>
              <a:rPr lang="ru-RU" i="1" dirty="0" err="1" smtClean="0">
                <a:solidFill>
                  <a:schemeClr val="accent1">
                    <a:lumMod val="75000"/>
                  </a:schemeClr>
                </a:solidFill>
                <a:latin typeface="Batang" pitchFamily="18" charset="-127"/>
                <a:ea typeface="Batang" pitchFamily="18" charset="-127"/>
              </a:rPr>
              <a:t>Евсевьева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Batang" pitchFamily="18" charset="-127"/>
                <a:ea typeface="Batang" pitchFamily="18" charset="-127"/>
              </a:rPr>
              <a:t> 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rgbClr val="002060"/>
                </a:solidFill>
                <a:latin typeface="Batang" pitchFamily="18" charset="-127"/>
                <a:ea typeface="Batang" pitchFamily="18" charset="-127"/>
              </a:rPr>
              <a:t>Специальность</a:t>
            </a:r>
            <a:r>
              <a:rPr lang="ru-RU" i="1" dirty="0">
                <a:solidFill>
                  <a:srgbClr val="002060"/>
                </a:solidFill>
                <a:latin typeface="Batang" pitchFamily="18" charset="-127"/>
                <a:ea typeface="Batang" pitchFamily="18" charset="-127"/>
              </a:rPr>
              <a:t>: 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Batang" pitchFamily="18" charset="-127"/>
                <a:ea typeface="Batang" pitchFamily="18" charset="-127"/>
              </a:rPr>
              <a:t>«Педагогика и методика дошкольного образования»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rgbClr val="002060"/>
                </a:solidFill>
                <a:latin typeface="Batang" pitchFamily="18" charset="-127"/>
                <a:ea typeface="Batang" pitchFamily="18" charset="-127"/>
              </a:rPr>
              <a:t>Квалификация</a:t>
            </a:r>
            <a:r>
              <a:rPr lang="ru-RU" i="1" dirty="0">
                <a:solidFill>
                  <a:srgbClr val="002060"/>
                </a:solidFill>
                <a:latin typeface="Batang" pitchFamily="18" charset="-127"/>
                <a:ea typeface="Batang" pitchFamily="18" charset="-127"/>
              </a:rPr>
              <a:t>: 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Batang" pitchFamily="18" charset="-127"/>
                <a:ea typeface="Batang" pitchFamily="18" charset="-127"/>
              </a:rPr>
              <a:t>«Организатор-методист дошкольного образования»</a:t>
            </a:r>
          </a:p>
          <a:p>
            <a:pPr>
              <a:buNone/>
            </a:pPr>
            <a:r>
              <a:rPr lang="ru-RU" i="1" dirty="0" smtClean="0">
                <a:solidFill>
                  <a:srgbClr val="002060"/>
                </a:solidFill>
                <a:latin typeface="Batang" pitchFamily="18" charset="-127"/>
                <a:ea typeface="Batang" pitchFamily="18" charset="-127"/>
              </a:rPr>
              <a:t>Диплом</a:t>
            </a:r>
            <a:r>
              <a:rPr lang="ru-RU" i="1" dirty="0">
                <a:solidFill>
                  <a:srgbClr val="002060"/>
                </a:solidFill>
                <a:latin typeface="Batang" pitchFamily="18" charset="-127"/>
                <a:ea typeface="Batang" pitchFamily="18" charset="-127"/>
              </a:rPr>
              <a:t>: 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Batang" pitchFamily="18" charset="-127"/>
                <a:ea typeface="Batang" pitchFamily="18" charset="-127"/>
              </a:rPr>
              <a:t>101324 0202405</a:t>
            </a:r>
            <a:r>
              <a:rPr lang="ru-RU" i="1" dirty="0">
                <a:solidFill>
                  <a:srgbClr val="002060"/>
                </a:solidFill>
                <a:latin typeface="Batang" pitchFamily="18" charset="-127"/>
                <a:ea typeface="Batang" pitchFamily="18" charset="-127"/>
              </a:rPr>
              <a:t>		</a:t>
            </a:r>
          </a:p>
          <a:p>
            <a:pPr>
              <a:buNone/>
            </a:pPr>
            <a:r>
              <a:rPr lang="ru-RU" i="1" dirty="0">
                <a:solidFill>
                  <a:srgbClr val="002060"/>
                </a:solidFill>
                <a:latin typeface="Batang" pitchFamily="18" charset="-127"/>
                <a:ea typeface="Batang" pitchFamily="18" charset="-127"/>
              </a:rPr>
              <a:t>Дата выдачи</a:t>
            </a:r>
            <a:r>
              <a:rPr lang="ru-RU" i="1" dirty="0" smtClean="0">
                <a:solidFill>
                  <a:srgbClr val="002060"/>
                </a:solidFill>
                <a:latin typeface="Batang" pitchFamily="18" charset="-127"/>
                <a:ea typeface="Batang" pitchFamily="18" charset="-127"/>
              </a:rPr>
              <a:t>: 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Batang" pitchFamily="18" charset="-127"/>
                <a:ea typeface="Batang" pitchFamily="18" charset="-127"/>
              </a:rPr>
              <a:t>07.02.2014 г.</a:t>
            </a:r>
            <a:endParaRPr lang="ru-RU" i="1" dirty="0">
              <a:solidFill>
                <a:schemeClr val="accent1">
                  <a:lumMod val="75000"/>
                </a:schemeClr>
              </a:solidFill>
              <a:latin typeface="Batang" pitchFamily="18" charset="-127"/>
              <a:ea typeface="Batang" pitchFamily="18" charset="-127"/>
            </a:endParaRPr>
          </a:p>
          <a:p>
            <a:pPr>
              <a:buNone/>
            </a:pPr>
            <a:r>
              <a:rPr lang="ru-RU" i="1" dirty="0" smtClean="0">
                <a:solidFill>
                  <a:srgbClr val="002060"/>
                </a:solidFill>
                <a:latin typeface="Batang" pitchFamily="18" charset="-127"/>
                <a:ea typeface="Batang" pitchFamily="18" charset="-127"/>
              </a:rPr>
              <a:t>Общий </a:t>
            </a:r>
            <a:r>
              <a:rPr lang="ru-RU" i="1" dirty="0">
                <a:solidFill>
                  <a:srgbClr val="002060"/>
                </a:solidFill>
                <a:latin typeface="Batang" pitchFamily="18" charset="-127"/>
                <a:ea typeface="Batang" pitchFamily="18" charset="-127"/>
              </a:rPr>
              <a:t>трудовой стаж: 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Batang" pitchFamily="18" charset="-127"/>
                <a:ea typeface="Batang" pitchFamily="18" charset="-127"/>
              </a:rPr>
              <a:t>12 лет</a:t>
            </a:r>
          </a:p>
          <a:p>
            <a:pPr>
              <a:buNone/>
            </a:pPr>
            <a:r>
              <a:rPr lang="ru-RU" i="1" dirty="0" smtClean="0">
                <a:solidFill>
                  <a:srgbClr val="002060"/>
                </a:solidFill>
                <a:latin typeface="Batang" pitchFamily="18" charset="-127"/>
                <a:ea typeface="Batang" pitchFamily="18" charset="-127"/>
              </a:rPr>
              <a:t>Стаж </a:t>
            </a:r>
            <a:r>
              <a:rPr lang="ru-RU" i="1" dirty="0">
                <a:solidFill>
                  <a:srgbClr val="002060"/>
                </a:solidFill>
                <a:latin typeface="Batang" pitchFamily="18" charset="-127"/>
                <a:ea typeface="Batang" pitchFamily="18" charset="-127"/>
              </a:rPr>
              <a:t>педагогической работы (</a:t>
            </a:r>
            <a:r>
              <a:rPr lang="ru-RU" i="1" dirty="0" smtClean="0">
                <a:solidFill>
                  <a:srgbClr val="002060"/>
                </a:solidFill>
                <a:latin typeface="Batang" pitchFamily="18" charset="-127"/>
                <a:ea typeface="Batang" pitchFamily="18" charset="-127"/>
              </a:rPr>
              <a:t>по спец.): 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Batang" pitchFamily="18" charset="-127"/>
                <a:ea typeface="Batang" pitchFamily="18" charset="-127"/>
              </a:rPr>
              <a:t>8 лет</a:t>
            </a:r>
            <a:endParaRPr lang="ru-RU" i="1" dirty="0" smtClean="0">
              <a:solidFill>
                <a:srgbClr val="002060"/>
              </a:solidFill>
              <a:latin typeface="Batang" pitchFamily="18" charset="-127"/>
              <a:ea typeface="Batang" pitchFamily="18" charset="-127"/>
            </a:endParaRPr>
          </a:p>
          <a:p>
            <a:pPr>
              <a:buNone/>
            </a:pPr>
            <a:r>
              <a:rPr lang="ru-RU" i="1" dirty="0" smtClean="0">
                <a:solidFill>
                  <a:srgbClr val="002060"/>
                </a:solidFill>
                <a:latin typeface="Batang" pitchFamily="18" charset="-127"/>
                <a:ea typeface="Batang" pitchFamily="18" charset="-127"/>
              </a:rPr>
              <a:t>Наличие </a:t>
            </a:r>
            <a:r>
              <a:rPr lang="ru-RU" i="1" dirty="0">
                <a:solidFill>
                  <a:srgbClr val="002060"/>
                </a:solidFill>
                <a:latin typeface="Batang" pitchFamily="18" charset="-127"/>
                <a:ea typeface="Batang" pitchFamily="18" charset="-127"/>
              </a:rPr>
              <a:t>квалификационной категории: </a:t>
            </a:r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Batang" pitchFamily="18" charset="-127"/>
                <a:ea typeface="Batang" pitchFamily="18" charset="-127"/>
              </a:rPr>
              <a:t>не имею</a:t>
            </a:r>
          </a:p>
          <a:p>
            <a:endParaRPr lang="ru-RU" i="1" dirty="0">
              <a:solidFill>
                <a:schemeClr val="accent1">
                  <a:lumMod val="75000"/>
                </a:schemeClr>
              </a:solidFill>
              <a:latin typeface="Batang" pitchFamily="18" charset="-127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26470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F:\аттестация сафаровой\папка критерии Сафарова\18.01.2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3200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аттестация сафаровой\папка критерии Сафарова\image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48680"/>
            <a:ext cx="3312368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8792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Batang" pitchFamily="18" charset="-127"/>
                <a:ea typeface="Batang" pitchFamily="18" charset="-127"/>
              </a:rPr>
              <a:t>Проведение открытых занятий, мастер-классов, мероприятий</a:t>
            </a:r>
          </a:p>
        </p:txBody>
      </p:sp>
      <p:pic>
        <p:nvPicPr>
          <p:cNvPr id="5122" name="Picture 2" descr="F:\аттестация сафаровой\откр зан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628800"/>
            <a:ext cx="320020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061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3600" b="1" dirty="0">
                <a:solidFill>
                  <a:srgbClr val="002060"/>
                </a:solidFill>
                <a:latin typeface="Batang" pitchFamily="18" charset="-127"/>
                <a:ea typeface="Batang" pitchFamily="18" charset="-127"/>
              </a:rPr>
              <a:t>Экспертная деятельность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24744"/>
            <a:ext cx="320028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38637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1124744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Batang" pitchFamily="18" charset="-127"/>
                <a:ea typeface="Batang" pitchFamily="18" charset="-127"/>
              </a:rPr>
              <a:t>Общественно-педагогическая </a:t>
            </a:r>
            <a:r>
              <a:rPr lang="ru-RU" sz="2800" b="1" dirty="0" smtClean="0">
                <a:solidFill>
                  <a:srgbClr val="002060"/>
                </a:solidFill>
                <a:latin typeface="Batang" pitchFamily="18" charset="-127"/>
                <a:ea typeface="Batang" pitchFamily="18" charset="-127"/>
              </a:rPr>
              <a:t>активность </a:t>
            </a:r>
            <a:r>
              <a:rPr lang="ru-RU" sz="2800" b="1" dirty="0">
                <a:solidFill>
                  <a:srgbClr val="002060"/>
                </a:solidFill>
                <a:latin typeface="Batang" pitchFamily="18" charset="-127"/>
                <a:ea typeface="Batang" pitchFamily="18" charset="-127"/>
              </a:rPr>
              <a:t>педагога: участие в комиссиях, педагогических сообществах, жюри конкурсов</a:t>
            </a:r>
          </a:p>
        </p:txBody>
      </p:sp>
      <p:pic>
        <p:nvPicPr>
          <p:cNvPr id="9219" name="Picture 3" descr="C:\Users\vospital\Downloads\diplom_393389 (1)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331236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аттестация сафаровой\профсоюз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96752"/>
            <a:ext cx="3500658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233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850106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Batang" pitchFamily="18" charset="-127"/>
                <a:ea typeface="Batang" pitchFamily="18" charset="-127"/>
              </a:rPr>
              <a:t>Позитивные результаты работы с обучающимися</a:t>
            </a:r>
          </a:p>
        </p:txBody>
      </p:sp>
      <p:pic>
        <p:nvPicPr>
          <p:cNvPr id="2052" name="Picture 4" descr="F:\аттестация сафаровой\с обуч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41376"/>
            <a:ext cx="242448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аттестация сафаровой\с обуч 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708920"/>
            <a:ext cx="2464199" cy="348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аттестация сафаровой\с обуч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51" y="1241376"/>
            <a:ext cx="2494759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7406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Batang" pitchFamily="18" charset="-127"/>
                <a:ea typeface="Batang" pitchFamily="18" charset="-127"/>
              </a:rPr>
              <a:t>Качество </a:t>
            </a:r>
            <a:r>
              <a:rPr lang="ru-RU" sz="3600" b="1" dirty="0" smtClean="0">
                <a:solidFill>
                  <a:srgbClr val="002060"/>
                </a:solidFill>
                <a:latin typeface="Batang" pitchFamily="18" charset="-127"/>
                <a:ea typeface="Batang" pitchFamily="18" charset="-127"/>
              </a:rPr>
              <a:t>взаимодействия </a:t>
            </a:r>
            <a:r>
              <a:rPr lang="ru-RU" sz="3600" b="1" dirty="0">
                <a:solidFill>
                  <a:srgbClr val="002060"/>
                </a:solidFill>
                <a:latin typeface="Batang" pitchFamily="18" charset="-127"/>
                <a:ea typeface="Batang" pitchFamily="18" charset="-127"/>
              </a:rPr>
              <a:t>с родителями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43394"/>
            <a:ext cx="3240360" cy="4377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1237456"/>
            <a:ext cx="3177566" cy="438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94122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F:\аттестация сафаровой\анкета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31229"/>
            <a:ext cx="320020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аттестация сафаровой\анализ анке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620689"/>
            <a:ext cx="3240360" cy="456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7560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Batang" pitchFamily="18" charset="-127"/>
                <a:ea typeface="Batang" pitchFamily="18" charset="-127"/>
              </a:rPr>
              <a:t>Работа с детьми из социально-неблагополучных семей</a:t>
            </a:r>
          </a:p>
        </p:txBody>
      </p:sp>
      <p:pic>
        <p:nvPicPr>
          <p:cNvPr id="6146" name="Picture 2" descr="F:\аттестация сафаровой\неблаг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484784"/>
            <a:ext cx="320020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4480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Batang" pitchFamily="18" charset="-127"/>
                <a:ea typeface="Batang" pitchFamily="18" charset="-127"/>
              </a:rPr>
              <a:t>Участие педагога в профессиональных конкурсах</a:t>
            </a:r>
          </a:p>
        </p:txBody>
      </p:sp>
      <p:pic>
        <p:nvPicPr>
          <p:cNvPr id="5" name="Picture 2" descr="F:\аттестация сафаровой\папка критерии Сафарова\21.11.22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331236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Gruppa 4\Downloads\diplom_239425_page-0001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412776"/>
            <a:ext cx="3096344" cy="4536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36045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E:\дипломы для переделки\диплом воспитателя Лариса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476672"/>
            <a:ext cx="3816424" cy="5328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4417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Batang" pitchFamily="18" charset="-127"/>
                <a:ea typeface="Batang" pitchFamily="18" charset="-127"/>
              </a:rPr>
              <a:t>Представление инновационного педагогического опыта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/>
              <a:t> 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atang" pitchFamily="18" charset="-127"/>
                <a:ea typeface="Batang" pitchFamily="18" charset="-127"/>
                <a:hlinkClick r:id="rId3"/>
              </a:rPr>
              <a:t>https://upload2.schoolrm.ru/iblock/c15/c1544998e72f17ef2755d93c5d7c469e/pedopyt-Safarovoy-_1_-_1_.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atang" pitchFamily="18" charset="-127"/>
                <a:ea typeface="Batang" pitchFamily="18" charset="-127"/>
                <a:hlinkClick r:id="rId3"/>
              </a:rPr>
              <a:t>pdf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Batang" pitchFamily="18" charset="-127"/>
                <a:ea typeface="Batang" pitchFamily="18" charset="-127"/>
              </a:rPr>
              <a:t> 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Batang" pitchFamily="18" charset="-127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163715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Batang" pitchFamily="18" charset="-127"/>
                <a:ea typeface="Batang" pitchFamily="18" charset="-127"/>
              </a:rPr>
              <a:t>Награды и поощрения</a:t>
            </a:r>
            <a:endParaRPr lang="ru-RU" sz="3600" b="1" dirty="0">
              <a:solidFill>
                <a:srgbClr val="002060"/>
              </a:solidFill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1026" name="Picture 2" descr="E:\аттестация сафаровой\папка критерии Сафарова\18.01.3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124744"/>
            <a:ext cx="3200945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9222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vospital\Downloads\Сафарова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76672"/>
            <a:ext cx="6984776" cy="514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762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964488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sz="4000" b="1" dirty="0">
                <a:latin typeface="Batang" pitchFamily="18" charset="-127"/>
                <a:ea typeface="Batang" pitchFamily="18" charset="-127"/>
              </a:rPr>
              <a:t>Участие в инновационной (экспериментальной) деятельности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Batang" pitchFamily="18" charset="-127"/>
                <a:ea typeface="Batang" pitchFamily="18" charset="-127"/>
              </a:rPr>
              <a:t>РЕСПУБЛИКАНСКИЙ УРОВЕНЬ:                  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Batang" pitchFamily="18" charset="-127"/>
                <a:ea typeface="Batang" pitchFamily="18" charset="-127"/>
              </a:rPr>
              <a:t>«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Batang" pitchFamily="18" charset="-127"/>
                <a:ea typeface="Batang" pitchFamily="18" charset="-127"/>
              </a:rPr>
              <a:t>Технологии экологического воспитания дошкольников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Batang" pitchFamily="18" charset="-127"/>
                <a:ea typeface="Batang" pitchFamily="18" charset="-127"/>
              </a:rPr>
              <a:t>»</a:t>
            </a:r>
            <a:endParaRPr lang="ru-RU" i="1" dirty="0">
              <a:solidFill>
                <a:schemeClr val="accent1">
                  <a:lumMod val="75000"/>
                </a:schemeClr>
              </a:solidFill>
              <a:latin typeface="Batang" pitchFamily="18" charset="-127"/>
              <a:ea typeface="Batang" pitchFamily="18" charset="-127"/>
            </a:endParaRPr>
          </a:p>
          <a:p>
            <a:pPr algn="ctr"/>
            <a:endParaRPr lang="ru-RU" i="1" dirty="0">
              <a:solidFill>
                <a:schemeClr val="accent1">
                  <a:lumMod val="75000"/>
                </a:schemeClr>
              </a:solidFill>
              <a:latin typeface="Batang" pitchFamily="18" charset="-127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71770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3528392" cy="4669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4664"/>
            <a:ext cx="334645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1276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3672408" cy="4669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4664"/>
            <a:ext cx="3754721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4169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аттестация сафаровой\тит респ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966" y="559221"/>
            <a:ext cx="3632253" cy="495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аттестация сафаровой\справка респ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3563941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644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Batang" pitchFamily="18" charset="-127"/>
                <a:ea typeface="Batang" pitchFamily="18" charset="-127"/>
              </a:rPr>
              <a:t>Наставничество</a:t>
            </a:r>
            <a:endParaRPr lang="ru-RU" sz="3600" b="1" dirty="0">
              <a:solidFill>
                <a:srgbClr val="002060"/>
              </a:solidFill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052736"/>
            <a:ext cx="3456384" cy="4669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81409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</TotalTime>
  <Words>305</Words>
  <Application>Microsoft Office PowerPoint</Application>
  <PresentationFormat>Экран (4:3)</PresentationFormat>
  <Paragraphs>35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4" baseType="lpstr">
      <vt:lpstr>Arial</vt:lpstr>
      <vt:lpstr>Batang</vt:lpstr>
      <vt:lpstr>Calibri</vt:lpstr>
      <vt:lpstr>Тема Office</vt:lpstr>
      <vt:lpstr>МИНИСТЕРСТВО ОБРАЗОВАНИЯ РМ</vt:lpstr>
      <vt:lpstr>Презентация PowerPoint</vt:lpstr>
      <vt:lpstr>Представление инновационного педагогического опыта</vt:lpstr>
      <vt:lpstr>Презентация PowerPoint</vt:lpstr>
      <vt:lpstr> Участие в инновационной (экспериментальной) деятельности</vt:lpstr>
      <vt:lpstr>Презентация PowerPoint</vt:lpstr>
      <vt:lpstr>Презентация PowerPoint</vt:lpstr>
      <vt:lpstr>Презентация PowerPoint</vt:lpstr>
      <vt:lpstr>Наставничество</vt:lpstr>
      <vt:lpstr>Наличие публикаций, включая интернет-публикации</vt:lpstr>
      <vt:lpstr>Презентация PowerPoint</vt:lpstr>
      <vt:lpstr>Презентация PowerPoint</vt:lpstr>
      <vt:lpstr>Презентация PowerPoint</vt:lpstr>
      <vt:lpstr>Результаты участия обучающихся в: выставках, турнирах, соревнованиях, акциях, фестивалях, конкурсах</vt:lpstr>
      <vt:lpstr>Презентация PowerPoint</vt:lpstr>
      <vt:lpstr>Презентация PowerPoint</vt:lpstr>
      <vt:lpstr>Наличие авторских программ, методических пособий</vt:lpstr>
      <vt:lpstr>Выступления  на заседаниях методических советов, научно-практических конференциях, педагогических чтениях, семинарах, секциях, форумах, радиопередачах</vt:lpstr>
      <vt:lpstr>Презентация PowerPoint</vt:lpstr>
      <vt:lpstr>Презентация PowerPoint</vt:lpstr>
      <vt:lpstr>Проведение открытых занятий, мастер-классов, мероприятий</vt:lpstr>
      <vt:lpstr> Экспертная деятельность</vt:lpstr>
      <vt:lpstr>Общественно-педагогическая активность педагога: участие в комиссиях, педагогических сообществах, жюри конкурсов</vt:lpstr>
      <vt:lpstr>Позитивные результаты работы с обучающимися</vt:lpstr>
      <vt:lpstr>Качество взаимодействия с родителями</vt:lpstr>
      <vt:lpstr>Презентация PowerPoint</vt:lpstr>
      <vt:lpstr>Работа с детьми из социально-неблагополучных семей</vt:lpstr>
      <vt:lpstr>Участие педагога в профессиональных конкурсах</vt:lpstr>
      <vt:lpstr>Презентация PowerPoint</vt:lpstr>
      <vt:lpstr>Награды и поощрения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Группа 07</dc:creator>
  <cp:lastModifiedBy>stvospital</cp:lastModifiedBy>
  <cp:revision>34</cp:revision>
  <dcterms:created xsi:type="dcterms:W3CDTF">2023-02-13T10:39:24Z</dcterms:created>
  <dcterms:modified xsi:type="dcterms:W3CDTF">2023-02-20T08:12:26Z</dcterms:modified>
</cp:coreProperties>
</file>