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75" autoAdjust="0"/>
    <p:restoredTop sz="94688" autoAdjust="0"/>
  </p:normalViewPr>
  <p:slideViewPr>
    <p:cSldViewPr>
      <p:cViewPr>
        <p:scale>
          <a:sx n="100" d="100"/>
          <a:sy n="100" d="100"/>
        </p:scale>
        <p:origin x="-282" y="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1E8DD-69B7-4AD3-9E93-4582E7AA4314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0F37C-A5FC-4DBE-86E0-11A1C2B87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F37C-A5FC-4DBE-86E0-11A1C2B879E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F37C-A5FC-4DBE-86E0-11A1C2B879E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0F37C-A5FC-4DBE-86E0-11A1C2B879E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50B3-C0DD-4780-9DB5-4E57AA1E578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064FA-EA68-4FD6-9D03-CBE69301E0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D%D0%BE%D0%B2%D1%8B%D0%B9_%D0%90%D0%BC%D1%81%D1%82%D0%B5%D1%80%D0%B4%D0%B0%D0%BC" TargetMode="External"/><Relationship Id="rId13" Type="http://schemas.openxmlformats.org/officeDocument/2006/relationships/hyperlink" Target="https://ru.wikipedia.org/wiki/%D0%9C%D0%B0%D0%BD%D1%85%D1%8D%D1%82%D1%82%D0%B5%D0%BD" TargetMode="External"/><Relationship Id="rId18" Type="http://schemas.openxmlformats.org/officeDocument/2006/relationships/hyperlink" Target="https://ru.wikipedia.org/wiki/%D0%A0%D0%BE%D0%BA%D1%84%D0%B5%D0%BB%D0%BB%D0%B5%D1%80%D0%BE%D0%B2%D1%81%D0%BA%D0%B8%D0%B9_%D1%86%D0%B5%D0%BD%D1%82%D1%80" TargetMode="External"/><Relationship Id="rId26" Type="http://schemas.openxmlformats.org/officeDocument/2006/relationships/hyperlink" Target="https://ru.wikipedia.org/wiki/%D0%A3%D0%BE%D0%BB%D0%B4%D0%BE%D1%80%D1%84-%D0%90%D1%81%D1%82%D0%BE%D1%80%D0%B8%D1%8F" TargetMode="External"/><Relationship Id="rId3" Type="http://schemas.openxmlformats.org/officeDocument/2006/relationships/hyperlink" Target="https://ru.wikipedia.org/wiki/%D0%A1%D0%B0%D0%BC%D1%8B%D0%B5_%D0%BD%D0%B0%D1%81%D0%B5%D0%BB%D1%91%D0%BD%D0%BD%D1%8B%D0%B5_%D0%B3%D0%BE%D1%80%D0%BE%D0%B4%D1%81%D0%BA%D0%B8%D0%B5_%D0%B0%D0%B3%D0%BB%D0%BE%D0%BC%D0%B5%D1%80%D0%B0%D1%86%D0%B8%D0%B8" TargetMode="External"/><Relationship Id="rId21" Type="http://schemas.openxmlformats.org/officeDocument/2006/relationships/hyperlink" Target="https://ru.wikipedia.org/wiki/%D0%9C%D0%B5%D1%82%D1%80%D0%BE%D0%BF%D0%BE%D0%BB%D0%B8%D1%82%D0%B5%D0%BD-%D0%BE%D0%BF%D0%B5%D1%80%D0%B0" TargetMode="External"/><Relationship Id="rId7" Type="http://schemas.openxmlformats.org/officeDocument/2006/relationships/hyperlink" Target="https://ru.wikipedia.org/wiki/%D0%9D%D0%B8%D0%B4%D0%B5%D1%80%D0%BB%D0%B0%D0%BD%D0%B4%D1%8B" TargetMode="External"/><Relationship Id="rId12" Type="http://schemas.openxmlformats.org/officeDocument/2006/relationships/hyperlink" Target="https://ru.wikipedia.org/wiki/%D0%9A%D1%83%D0%B8%D0%BD%D1%81" TargetMode="External"/><Relationship Id="rId17" Type="http://schemas.openxmlformats.org/officeDocument/2006/relationships/hyperlink" Target="https://ru.wikipedia.org/wiki/%D0%9A%D1%80%D0%B0%D0%B9%D1%81%D0%BB%D0%B5%D1%80-%D0%B1%D0%B8%D0%BB%D0%B4%D0%B8%D0%BD%D0%B3" TargetMode="External"/><Relationship Id="rId25" Type="http://schemas.openxmlformats.org/officeDocument/2006/relationships/hyperlink" Target="https://ru.wikipedia.org/wiki/%D0%9F%D0%BB%D0%B0%D0%B7%D0%B0_(%D0%BE%D1%82%D0%B5%D0%BB%D1%8C)" TargetMode="External"/><Relationship Id="rId2" Type="http://schemas.openxmlformats.org/officeDocument/2006/relationships/hyperlink" Target="https://ru.wikipedia.org/wiki/%D0%A1%D0%BE%D0%B5%D0%B4%D0%B8%D0%BD%D1%91%D0%BD%D0%BD%D1%8B%D0%B5_%D0%A8%D1%82%D0%B0%D1%82%D1%8B_%D0%90%D0%BC%D0%B5%D1%80%D0%B8%D0%BA%D0%B8" TargetMode="External"/><Relationship Id="rId16" Type="http://schemas.openxmlformats.org/officeDocument/2006/relationships/hyperlink" Target="https://ru.wikipedia.org/wiki/%D0%AD%D0%BC%D0%BF%D0%B0%D0%B9%D1%80-%D1%81%D1%82%D0%B5%D0%B9%D1%82-%D0%B1%D0%B8%D0%BB%D0%B4%D0%B8%D0%BD%D0%B3" TargetMode="External"/><Relationship Id="rId20" Type="http://schemas.openxmlformats.org/officeDocument/2006/relationships/hyperlink" Target="https://ru.wikipedia.org/wiki/%D0%9C%D0%B5%D1%82%D1%80%D0%BE%D0%BF%D0%BE%D0%BB%D0%B8%D1%82%D0%B5%D0%BD-%D0%BC%D1%83%D0%B7%D0%B5%D0%B9" TargetMode="External"/><Relationship Id="rId29" Type="http://schemas.openxmlformats.org/officeDocument/2006/relationships/hyperlink" Target="https://ru.wikipedia.org/wiki/%D0%93%D0%B0%D1%80%D0%BB%D0%B5%D0%B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XVII_%D0%B2%D0%B5%D0%BA" TargetMode="External"/><Relationship Id="rId11" Type="http://schemas.openxmlformats.org/officeDocument/2006/relationships/hyperlink" Target="https://ru.wikipedia.org/wiki/%D0%91%D1%80%D1%83%D0%BA%D0%BB%D0%B8%D0%BD" TargetMode="External"/><Relationship Id="rId24" Type="http://schemas.openxmlformats.org/officeDocument/2006/relationships/hyperlink" Target="https://ru.wikipedia.org/wiki/%D0%90%D0%BC%D0%B5%D1%80%D0%B8%D0%BA%D0%B0%D0%BD%D1%81%D0%BA%D0%B8%D0%B9_%D0%BC%D1%83%D0%B7%D0%B5%D0%B9_%D0%B5%D1%81%D1%82%D0%B5%D1%81%D1%82%D0%B2%D0%B5%D0%BD%D0%BD%D0%BE%D0%B9_%D0%B8%D1%81%D1%82%D0%BE%D1%80%D0%B8%D0%B8" TargetMode="External"/><Relationship Id="rId5" Type="http://schemas.openxmlformats.org/officeDocument/2006/relationships/hyperlink" Target="https://ru.wikipedia.org/wiki/%D0%9D%D1%8C%D1%8E-%D0%99%D0%BE%D1%80%D0%BA_(%D1%88%D1%82%D0%B0%D1%82)" TargetMode="External"/><Relationship Id="rId15" Type="http://schemas.openxmlformats.org/officeDocument/2006/relationships/hyperlink" Target="https://ru.wikipedia.org/wiki/%D0%9D%D0%B5%D0%B1%D0%BE%D1%81%D0%BA%D1%80%D1%91%D0%B1" TargetMode="External"/><Relationship Id="rId23" Type="http://schemas.openxmlformats.org/officeDocument/2006/relationships/hyperlink" Target="https://ru.wikipedia.org/wiki/%D0%9C%D1%83%D0%B7%D0%B5%D0%B9_%D0%A1%D0%BE%D0%BB%D0%BE%D0%BC%D0%BE%D0%BD%D0%B0_%D0%93%D1%83%D0%B3%D0%B3%D0%B5%D0%BD%D1%85%D0%B0%D0%B9%D0%BC%D0%B0" TargetMode="External"/><Relationship Id="rId28" Type="http://schemas.openxmlformats.org/officeDocument/2006/relationships/hyperlink" Target="https://ru.wikipedia.org/wiki/%D0%A8%D1%82%D0%B0%D0%B1-%D0%BA%D0%B2%D0%B0%D1%80%D1%82%D0%B8%D1%80%D0%B0_%D0%9E%D0%9E%D0%9D" TargetMode="External"/><Relationship Id="rId10" Type="http://schemas.openxmlformats.org/officeDocument/2006/relationships/hyperlink" Target="https://ru.wikipedia.org/wiki/%D0%91%D1%80%D0%BE%D0%BD%D0%BA%D1%81" TargetMode="External"/><Relationship Id="rId19" Type="http://schemas.openxmlformats.org/officeDocument/2006/relationships/hyperlink" Target="https://ru.wikipedia.org/wiki/%D0%92%D1%83%D0%BB%D0%B2%D0%BE%D1%80%D1%82-%D0%B1%D0%B8%D0%BB%D0%B4%D0%B8%D0%BD%D0%B3" TargetMode="External"/><Relationship Id="rId4" Type="http://schemas.openxmlformats.org/officeDocument/2006/relationships/hyperlink" Target="https://ru.wikipedia.org/wiki/%D0%90%D1%82%D0%BB%D0%B0%D0%BD%D1%82%D0%B8%D1%87%D0%B5%D1%81%D0%BA%D0%B8%D0%B9_%D0%BE%D0%BA%D0%B5%D0%B0%D0%BD" TargetMode="External"/><Relationship Id="rId9" Type="http://schemas.openxmlformats.org/officeDocument/2006/relationships/hyperlink" Target="https://ru.wikipedia.org/wiki/%D0%91%D0%BE%D1%80%D0%BE_(%D0%9D%D1%8C%D1%8E-%D0%99%D0%BE%D1%80%D0%BA)" TargetMode="External"/><Relationship Id="rId14" Type="http://schemas.openxmlformats.org/officeDocument/2006/relationships/hyperlink" Target="https://ru.wikipedia.org/wiki/%D0%A1%D1%82%D0%B0%D1%82%D0%B5%D0%BD-%D0%90%D0%B9%D0%BB%D0%B5%D0%BD%D0%B4" TargetMode="External"/><Relationship Id="rId22" Type="http://schemas.openxmlformats.org/officeDocument/2006/relationships/hyperlink" Target="https://ru.wikipedia.org/wiki/%D0%9A%D0%B0%D1%80%D0%BD%D0%B5%D0%B3%D0%B8-%D1%85%D0%BE%D0%BB%D0%BB" TargetMode="External"/><Relationship Id="rId27" Type="http://schemas.openxmlformats.org/officeDocument/2006/relationships/hyperlink" Target="https://ru.wikipedia.org/wiki/%D0%A7%D0%B5%D0%BB%D1%81%D0%B8_(%D0%BE%D1%82%D0%B5%D0%BB%D1%8C)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7986714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на тему </a:t>
            </a:r>
            <a:r>
              <a:rPr lang="ru-RU" dirty="0" err="1" smtClean="0"/>
              <a:t>Нью-йорк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1800" dirty="0" smtClean="0"/>
              <a:t>в</a:t>
            </a:r>
            <a:r>
              <a:rPr lang="ru-RU" sz="1800" dirty="0" smtClean="0"/>
              <a:t>ыполнила: </a:t>
            </a:r>
            <a:r>
              <a:rPr lang="ru-RU" sz="1400" dirty="0" smtClean="0"/>
              <a:t>учительница английского языка</a:t>
            </a:r>
            <a:br>
              <a:rPr lang="ru-RU" sz="1400" dirty="0" smtClean="0"/>
            </a:br>
            <a:r>
              <a:rPr lang="ru-RU" sz="1400" dirty="0" smtClean="0"/>
              <a:t>Абдрашитова Н.А.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2071678"/>
            <a:ext cx="6415110" cy="2328882"/>
          </a:xfrm>
        </p:spPr>
        <p:txBody>
          <a:bodyPr>
            <a:noAutofit/>
          </a:bodyPr>
          <a:lstStyle/>
          <a:p>
            <a:r>
              <a:rPr lang="ru-RU" sz="1600" b="1" dirty="0" err="1" smtClean="0">
                <a:solidFill>
                  <a:schemeClr val="tx1"/>
                </a:solidFill>
              </a:rPr>
              <a:t>Нью-Йо́рк</a:t>
            </a:r>
            <a:r>
              <a:rPr lang="ru-RU" sz="1600" dirty="0" smtClean="0">
                <a:solidFill>
                  <a:schemeClr val="tx1"/>
                </a:solidFill>
              </a:rPr>
              <a:t>  — крупнейший город </a:t>
            </a:r>
            <a:r>
              <a:rPr lang="ru-RU" sz="1600" dirty="0" smtClean="0">
                <a:solidFill>
                  <a:schemeClr val="tx1"/>
                </a:solidFill>
                <a:hlinkClick r:id="rId2" tooltip="Соединённые Штаты Америки"/>
              </a:rPr>
              <a:t>США</a:t>
            </a:r>
            <a:r>
              <a:rPr lang="ru-RU" sz="1600" dirty="0" smtClean="0">
                <a:solidFill>
                  <a:schemeClr val="tx1"/>
                </a:solidFill>
              </a:rPr>
              <a:t> входящий в одну из крупнейших агломераций мира. Население города составляет 8 405 837 человек, </a:t>
            </a:r>
            <a:r>
              <a:rPr lang="ru-RU" sz="1600" dirty="0" smtClean="0">
                <a:solidFill>
                  <a:schemeClr val="tx1"/>
                </a:solidFill>
                <a:hlinkClick r:id="rId3" tooltip="Самые населённые городские агломерации"/>
              </a:rPr>
              <a:t>агломерации</a:t>
            </a:r>
            <a:r>
              <a:rPr lang="ru-RU" sz="1600" dirty="0" smtClean="0">
                <a:solidFill>
                  <a:schemeClr val="tx1"/>
                </a:solidFill>
              </a:rPr>
              <a:t> — 20,63 </a:t>
            </a:r>
            <a:r>
              <a:rPr lang="ru-RU" sz="1600" dirty="0" err="1" smtClean="0">
                <a:solidFill>
                  <a:schemeClr val="tx1"/>
                </a:solidFill>
              </a:rPr>
              <a:t>млн</a:t>
            </a:r>
            <a:r>
              <a:rPr lang="ru-RU" sz="1600" dirty="0" smtClean="0">
                <a:solidFill>
                  <a:schemeClr val="tx1"/>
                </a:solidFill>
              </a:rPr>
              <a:t> . Нью-Йорк расположен на берегу </a:t>
            </a:r>
            <a:r>
              <a:rPr lang="ru-RU" sz="1600" dirty="0" smtClean="0">
                <a:solidFill>
                  <a:schemeClr val="tx1"/>
                </a:solidFill>
                <a:hlinkClick r:id="rId4" tooltip="Атлантический океан"/>
              </a:rPr>
              <a:t>Атлантического океана</a:t>
            </a:r>
            <a:r>
              <a:rPr lang="ru-RU" sz="1600" dirty="0" smtClean="0">
                <a:solidFill>
                  <a:schemeClr val="tx1"/>
                </a:solidFill>
              </a:rPr>
              <a:t> в юго-восточной части </a:t>
            </a:r>
            <a:r>
              <a:rPr lang="ru-RU" sz="1600" dirty="0" smtClean="0">
                <a:solidFill>
                  <a:schemeClr val="tx1"/>
                </a:solidFill>
                <a:hlinkClick r:id="rId5" tooltip="Нью-Йорк (штат)"/>
              </a:rPr>
              <a:t>штата Нью-Йорк</a:t>
            </a:r>
            <a:r>
              <a:rPr lang="ru-RU" sz="1600" dirty="0" smtClean="0">
                <a:solidFill>
                  <a:schemeClr val="tx1"/>
                </a:solidFill>
              </a:rPr>
              <a:t>. Город был основан в начале </a:t>
            </a:r>
            <a:r>
              <a:rPr lang="ru-RU" sz="1600" dirty="0" smtClean="0">
                <a:solidFill>
                  <a:schemeClr val="tx1"/>
                </a:solidFill>
                <a:hlinkClick r:id="rId6" tooltip="XVII век"/>
              </a:rPr>
              <a:t>XVII века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hlinkClick r:id="rId7" tooltip="Нидерланды"/>
              </a:rPr>
              <a:t>голландскими</a:t>
            </a:r>
            <a:r>
              <a:rPr lang="ru-RU" sz="1600" dirty="0" smtClean="0">
                <a:solidFill>
                  <a:schemeClr val="tx1"/>
                </a:solidFill>
              </a:rPr>
              <a:t> колонистами и до 1664 года назывался </a:t>
            </a:r>
            <a:r>
              <a:rPr lang="ru-RU" sz="1600" dirty="0" smtClean="0">
                <a:solidFill>
                  <a:schemeClr val="tx1"/>
                </a:solidFill>
                <a:hlinkClick r:id="rId8" tooltip="Новый Амстердам"/>
              </a:rPr>
              <a:t>Новый Амстердам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Нью-Йорк включает пять административных округов (районов, </a:t>
            </a:r>
            <a:r>
              <a:rPr lang="ru-RU" sz="1600" dirty="0" err="1" smtClean="0">
                <a:solidFill>
                  <a:schemeClr val="tx1"/>
                </a:solidFill>
                <a:hlinkClick r:id="rId9" tooltip="Боро (Нью-Йорк)"/>
              </a:rPr>
              <a:t>боро</a:t>
            </a:r>
            <a:r>
              <a:rPr lang="ru-RU" sz="1600" dirty="0" smtClean="0">
                <a:solidFill>
                  <a:schemeClr val="tx1"/>
                </a:solidFill>
              </a:rPr>
              <a:t>): </a:t>
            </a:r>
            <a:r>
              <a:rPr lang="ru-RU" sz="1600" dirty="0" err="1" smtClean="0">
                <a:solidFill>
                  <a:schemeClr val="tx1"/>
                </a:solidFill>
                <a:hlinkClick r:id="rId10" tooltip="Бронкс"/>
              </a:rPr>
              <a:t>Бронкс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hlinkClick r:id="rId11" tooltip="Бруклин"/>
              </a:rPr>
              <a:t>Бруклин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hlinkClick r:id="rId12" tooltip="Куинс"/>
              </a:rPr>
              <a:t>Куинс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hlinkClick r:id="rId13" tooltip="Манхэттен"/>
              </a:rPr>
              <a:t>Манхэттен</a:t>
            </a:r>
            <a:r>
              <a:rPr lang="ru-RU" sz="1600" dirty="0" smtClean="0">
                <a:solidFill>
                  <a:schemeClr val="tx1"/>
                </a:solidFill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  <a:hlinkClick r:id="rId14" tooltip="Статен-Айленд"/>
              </a:rPr>
              <a:t>Статен-Айленд</a:t>
            </a:r>
            <a:r>
              <a:rPr lang="ru-RU" sz="1600" dirty="0" smtClean="0">
                <a:solidFill>
                  <a:schemeClr val="tx1"/>
                </a:solidFill>
              </a:rPr>
              <a:t>. Основные достопримечательности расположены в </a:t>
            </a:r>
            <a:r>
              <a:rPr lang="ru-RU" sz="1600" dirty="0" err="1" smtClean="0">
                <a:solidFill>
                  <a:schemeClr val="tx1"/>
                </a:solidFill>
              </a:rPr>
              <a:t>боро</a:t>
            </a:r>
            <a:r>
              <a:rPr lang="ru-RU" sz="1600" dirty="0" smtClean="0">
                <a:solidFill>
                  <a:schemeClr val="tx1"/>
                </a:solidFill>
              </a:rPr>
              <a:t> Манхэттен. Среди них: исторические </a:t>
            </a:r>
            <a:r>
              <a:rPr lang="ru-RU" sz="1600" dirty="0" smtClean="0">
                <a:solidFill>
                  <a:schemeClr val="tx1"/>
                </a:solidFill>
                <a:hlinkClick r:id="rId15" tooltip="Небоскрёб"/>
              </a:rPr>
              <a:t>небоскрёбы</a:t>
            </a:r>
            <a:r>
              <a:rPr lang="ru-RU" sz="1600" dirty="0" smtClean="0">
                <a:solidFill>
                  <a:schemeClr val="tx1"/>
                </a:solidFill>
              </a:rPr>
              <a:t> (</a:t>
            </a:r>
            <a:r>
              <a:rPr lang="ru-RU" sz="1600" dirty="0" err="1" smtClean="0">
                <a:solidFill>
                  <a:schemeClr val="tx1"/>
                </a:solidFill>
                <a:hlinkClick r:id="rId16" tooltip="Эмпайр-стейт-билдинг"/>
              </a:rPr>
              <a:t>Эмпайр-стейт-билдинг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hlinkClick r:id="rId17" tooltip="Крайслер-билдинг"/>
              </a:rPr>
              <a:t>Крайслер-билдинг</a:t>
            </a:r>
            <a:r>
              <a:rPr lang="ru-RU" sz="1600" dirty="0" smtClean="0">
                <a:solidFill>
                  <a:schemeClr val="tx1"/>
                </a:solidFill>
              </a:rPr>
              <a:t>), </a:t>
            </a:r>
            <a:r>
              <a:rPr lang="ru-RU" sz="1600" dirty="0" err="1" smtClean="0">
                <a:solidFill>
                  <a:schemeClr val="tx1"/>
                </a:solidFill>
                <a:hlinkClick r:id="rId18" tooltip="Рокфеллеровский центр"/>
              </a:rPr>
              <a:t>Рокфеллеровский</a:t>
            </a:r>
            <a:r>
              <a:rPr lang="ru-RU" sz="1600" dirty="0" smtClean="0">
                <a:solidFill>
                  <a:schemeClr val="tx1"/>
                </a:solidFill>
                <a:hlinkClick r:id="rId18" tooltip="Рокфеллеровский центр"/>
              </a:rPr>
              <a:t> центр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hlinkClick r:id="rId19" tooltip="Вулворт-билдинг"/>
              </a:rPr>
              <a:t>Вулворт-билдинг</a:t>
            </a:r>
            <a:r>
              <a:rPr lang="ru-RU" sz="1600" dirty="0" smtClean="0">
                <a:solidFill>
                  <a:schemeClr val="tx1"/>
                </a:solidFill>
              </a:rPr>
              <a:t>, художественный </a:t>
            </a:r>
            <a:r>
              <a:rPr lang="ru-RU" sz="1600" dirty="0" smtClean="0">
                <a:solidFill>
                  <a:schemeClr val="tx1"/>
                </a:solidFill>
                <a:hlinkClick r:id="rId20" tooltip="Метрополитен-музей"/>
              </a:rPr>
              <a:t>Метрополитен-музей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hlinkClick r:id="rId21" tooltip="Метрополитен-опера"/>
              </a:rPr>
              <a:t>Метрополитен-опера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hlinkClick r:id="rId22" tooltip="Карнеги-холл"/>
              </a:rPr>
              <a:t>Карнеги-холл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hlinkClick r:id="rId23" tooltip="Музей Соломона Гуггенхайма"/>
              </a:rPr>
              <a:t>Музей Соломона Гуггенхайма</a:t>
            </a:r>
            <a:r>
              <a:rPr lang="ru-RU" sz="1600" dirty="0" smtClean="0">
                <a:solidFill>
                  <a:schemeClr val="tx1"/>
                </a:solidFill>
              </a:rPr>
              <a:t> (живопись), </a:t>
            </a:r>
            <a:r>
              <a:rPr lang="ru-RU" sz="1600" dirty="0" smtClean="0">
                <a:solidFill>
                  <a:schemeClr val="tx1"/>
                </a:solidFill>
                <a:hlinkClick r:id="rId24" tooltip="Американский музей естественной истории"/>
              </a:rPr>
              <a:t>Американский музей естественной истории</a:t>
            </a:r>
            <a:r>
              <a:rPr lang="ru-RU" sz="1600" dirty="0" smtClean="0">
                <a:solidFill>
                  <a:schemeClr val="tx1"/>
                </a:solidFill>
              </a:rPr>
              <a:t> (скелеты динозавров и планетарий), отель «</a:t>
            </a:r>
            <a:r>
              <a:rPr lang="ru-RU" sz="1600" dirty="0" smtClean="0">
                <a:solidFill>
                  <a:schemeClr val="tx1"/>
                </a:solidFill>
                <a:hlinkClick r:id="rId25" tooltip="Плаза (отель)"/>
              </a:rPr>
              <a:t>Плаза</a:t>
            </a:r>
            <a:r>
              <a:rPr lang="ru-RU" sz="1600" dirty="0" smtClean="0">
                <a:solidFill>
                  <a:schemeClr val="tx1"/>
                </a:solidFill>
              </a:rPr>
              <a:t>», отель «</a:t>
            </a:r>
            <a:r>
              <a:rPr lang="ru-RU" sz="1600" dirty="0" err="1" smtClean="0">
                <a:solidFill>
                  <a:schemeClr val="tx1"/>
                </a:solidFill>
                <a:hlinkClick r:id="rId26" tooltip="Уолдорф-Астория"/>
              </a:rPr>
              <a:t>Уолдорф-Астория</a:t>
            </a:r>
            <a:r>
              <a:rPr lang="ru-RU" sz="1600" dirty="0" smtClean="0">
                <a:solidFill>
                  <a:schemeClr val="tx1"/>
                </a:solidFill>
              </a:rPr>
              <a:t>», </a:t>
            </a:r>
            <a:r>
              <a:rPr lang="ru-RU" sz="1600" dirty="0" err="1" smtClean="0">
                <a:solidFill>
                  <a:schemeClr val="tx1"/>
                </a:solidFill>
              </a:rPr>
              <a:t>отель</a:t>
            </a:r>
            <a:r>
              <a:rPr lang="ru-RU" sz="1600" dirty="0" smtClean="0">
                <a:solidFill>
                  <a:schemeClr val="tx1"/>
                </a:solidFill>
              </a:rPr>
              <a:t> «</a:t>
            </a:r>
            <a:r>
              <a:rPr lang="ru-RU" sz="1600" dirty="0" smtClean="0">
                <a:solidFill>
                  <a:schemeClr val="tx1"/>
                </a:solidFill>
                <a:hlinkClick r:id="rId27" tooltip="Челси (отель)"/>
              </a:rPr>
              <a:t>Челси</a:t>
            </a:r>
            <a:r>
              <a:rPr lang="ru-RU" sz="1600" dirty="0" smtClean="0">
                <a:solidFill>
                  <a:schemeClr val="tx1"/>
                </a:solidFill>
              </a:rPr>
              <a:t>», </a:t>
            </a:r>
            <a:r>
              <a:rPr lang="ru-RU" sz="1600" dirty="0" smtClean="0">
                <a:solidFill>
                  <a:schemeClr val="tx1"/>
                </a:solidFill>
                <a:hlinkClick r:id="rId28" tooltip="Штаб-квартира ООН"/>
              </a:rPr>
              <a:t>штаб-квартира ООН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hlinkClick r:id="rId29" tooltip="Гарлем"/>
              </a:rPr>
              <a:t>Гарлем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7892"/>
          </a:xfrm>
        </p:spPr>
      </p:pic>
      <p:pic>
        <p:nvPicPr>
          <p:cNvPr id="7" name="Содержимое 6" descr="pics-01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500042"/>
            <a:ext cx="9144000" cy="3571924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55721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Бродвей-это большой, широкий проспект который проходит по всей длине острова Манхэттен в Нью-Йорке. Он проходит через середину театрального района, сосредоточенного вокруг Таймс-сквер, и дал свое название этим впечатляющим музыкальным постановкам, известным как </a:t>
            </a:r>
            <a:r>
              <a:rPr lang="ru-RU" dirty="0" err="1" smtClean="0"/>
              <a:t>бродвейская</a:t>
            </a:r>
            <a:r>
              <a:rPr lang="ru-RU" dirty="0" smtClean="0"/>
              <a:t> пьеса.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72206"/>
          </a:xfrm>
        </p:spPr>
      </p:pic>
      <p:pic>
        <p:nvPicPr>
          <p:cNvPr id="6" name="Содержимое 5" descr="48541-skyscrapers-in-new-york-city-seen-from-above-1920x1080-world-wallpape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2844" y="928670"/>
            <a:ext cx="8858280" cy="3429024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578645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Нью-Йорк и особенно остров Манхэттен известны своей концентрацией высотных зданий, широко известных как “небоскребы”. На сегодняшний день насчитывается более 5.000 высотных зданий.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</p:spPr>
      </p:pic>
      <p:pic>
        <p:nvPicPr>
          <p:cNvPr id="7" name="Содержимое 6" descr="DK0HFKfW4AAPkoW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500042"/>
            <a:ext cx="3571868" cy="5429288"/>
          </a:xfrm>
        </p:spPr>
      </p:pic>
      <p:sp>
        <p:nvSpPr>
          <p:cNvPr id="6" name="Прямоугольник 5"/>
          <p:cNvSpPr/>
          <p:nvPr/>
        </p:nvSpPr>
        <p:spPr>
          <a:xfrm>
            <a:off x="3643306" y="45720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Эмпайр-Стейт-Билдинг</a:t>
            </a:r>
            <a:r>
              <a:rPr lang="ru-RU" dirty="0" smtClean="0"/>
              <a:t> на 102 этажах когда-то был самым высоким небоскребом в мире. Это классическое здание в стиле </a:t>
            </a:r>
            <a:r>
              <a:rPr lang="ru-RU" dirty="0" err="1" smtClean="0"/>
              <a:t>ар-деко</a:t>
            </a:r>
            <a:r>
              <a:rPr lang="ru-RU" dirty="0" smtClean="0"/>
              <a:t>, расположенное на Пятой авеню на 34-й улице, было построено в 1931 году и имеет высоту 443 метра. Обсерватория находится на 102 этаже. Вход стоит $18.00.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16"/>
          </a:xfrm>
        </p:spPr>
      </p:pic>
      <p:pic>
        <p:nvPicPr>
          <p:cNvPr id="7" name="Содержимое 6" descr="Rockefeller-Center-Wallpaper-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57290" y="571480"/>
            <a:ext cx="6215106" cy="321471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Комплекс зданий, известный как </a:t>
            </a:r>
            <a:r>
              <a:rPr lang="ru-RU" dirty="0" err="1" smtClean="0"/>
              <a:t>Рокфеллеровский</a:t>
            </a:r>
            <a:r>
              <a:rPr lang="ru-RU" dirty="0" smtClean="0"/>
              <a:t> центр расположен на Пятой авеню на 50-й улице. Он содержит национальные телевизионные студии систем вещания, большой развлекательный центр, известный как </a:t>
            </a:r>
            <a:r>
              <a:rPr lang="ru-RU" dirty="0" err="1" smtClean="0"/>
              <a:t>Radio</a:t>
            </a:r>
            <a:r>
              <a:rPr lang="ru-RU" dirty="0" smtClean="0"/>
              <a:t> </a:t>
            </a:r>
            <a:r>
              <a:rPr lang="ru-RU" dirty="0" err="1" smtClean="0"/>
              <a:t>City</a:t>
            </a:r>
            <a:r>
              <a:rPr lang="ru-RU" dirty="0" smtClean="0"/>
              <a:t> </a:t>
            </a:r>
            <a:r>
              <a:rPr lang="ru-RU" dirty="0" err="1" smtClean="0"/>
              <a:t>Music</a:t>
            </a:r>
            <a:r>
              <a:rPr lang="ru-RU" dirty="0" smtClean="0"/>
              <a:t> </a:t>
            </a:r>
            <a:r>
              <a:rPr lang="ru-RU" dirty="0" err="1" smtClean="0"/>
              <a:t>Hall</a:t>
            </a:r>
            <a:r>
              <a:rPr lang="ru-RU" dirty="0" smtClean="0"/>
              <a:t>, открытый ледовый каток и коллекцию магазинов и ресторанов. На вершине 30 </a:t>
            </a:r>
            <a:r>
              <a:rPr lang="ru-RU" dirty="0" err="1" smtClean="0"/>
              <a:t>Rockefeller</a:t>
            </a:r>
            <a:r>
              <a:rPr lang="ru-RU" dirty="0" smtClean="0"/>
              <a:t> </a:t>
            </a:r>
            <a:r>
              <a:rPr lang="ru-RU" dirty="0" err="1" smtClean="0"/>
              <a:t>Plaza</a:t>
            </a:r>
            <a:r>
              <a:rPr lang="ru-RU" dirty="0" smtClean="0"/>
              <a:t>, 70 этажей над Манхэттеном, находится смотровая площадка, известная как “вершина скалы”.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1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Содержимое 4" descr="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34" y="1142984"/>
            <a:ext cx="8072494" cy="5089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8527" cy="6000768"/>
          </a:xfrm>
        </p:spPr>
      </p:pic>
      <p:pic>
        <p:nvPicPr>
          <p:cNvPr id="7" name="Содержимое 6" descr="Solomon-R-Guggenheim-Museum-New-York-Photo-David-Heal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7224" y="785794"/>
            <a:ext cx="7286676" cy="4143404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Музей Гуггенхайма популярная достопримечательность, разработанная Фрэнком Ллойдом Райтом. Всемирно известная коллекция современного искусства, в том числе шедевры Шагала, Пикассо и Ван </a:t>
            </a:r>
            <a:r>
              <a:rPr lang="ru-RU" dirty="0" err="1" smtClean="0"/>
              <a:t>Гога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17"/>
          </a:xfrm>
        </p:spPr>
      </p:pic>
      <p:pic>
        <p:nvPicPr>
          <p:cNvPr id="6" name="Содержимое 5" descr="a09f4ffb83abac1d815191608d8c2da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34" y="571480"/>
            <a:ext cx="8143932" cy="3857652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564357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Бруклинский ботанический сад живой музей площадью 52 АКРА, где красота, романтика и веселье расцветают в коллекциях растений мирового класса и специализированных садах, включая первый в стране японский сад, первый в мире детский сад и многое другое.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Содержимое 6" descr="21805-Carnegie-Music-Hall-2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34" y="857231"/>
            <a:ext cx="8143932" cy="5054597"/>
          </a:xfrm>
        </p:spPr>
      </p:pic>
      <p:sp>
        <p:nvSpPr>
          <p:cNvPr id="8" name="Прямоугольник 7"/>
          <p:cNvSpPr/>
          <p:nvPr/>
        </p:nvSpPr>
        <p:spPr>
          <a:xfrm>
            <a:off x="1000100" y="6357958"/>
            <a:ext cx="8143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Всемирно известный концертный зал Карнеги-Холл.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7" name="Содержимое 6" descr="s1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7375"/>
            <a:ext cx="9144000" cy="566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origin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142844" y="5429264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/>
              <a:t>New York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Содержимое 7" descr="258117-frederika_1600x120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57818" y="857232"/>
            <a:ext cx="3609972" cy="5572164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380672"/>
            <a:ext cx="45720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Нью-Йорк - крупнейший столичный центр США. Это знаменитая Статуя Свободы, </a:t>
            </a:r>
            <a:r>
              <a:rPr lang="ru-RU" dirty="0" err="1" smtClean="0">
                <a:solidFill>
                  <a:schemeClr val="tx2"/>
                </a:solidFill>
              </a:rPr>
              <a:t>Эмпайр-стейт-билдинг</a:t>
            </a:r>
            <a:r>
              <a:rPr lang="ru-RU" dirty="0" smtClean="0">
                <a:solidFill>
                  <a:schemeClr val="tx2"/>
                </a:solidFill>
              </a:rPr>
              <a:t>, Организация Объединенных Наций, музеи, Бродвей, Таймс-сквер и т. д.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500702"/>
          </a:xfrm>
        </p:spPr>
      </p:pic>
      <p:pic>
        <p:nvPicPr>
          <p:cNvPr id="8" name="Содержимое 7" descr="niu-iork-ssha-new-york-city-niu-iork-okean-goro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3500438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Нью-Йорк расположен на восточном побережье Соединенных Штатов примерно в 1000 милях к северу от Флориды и в 200 милях к югу от Бостона. Он расположен в устье реки Гудзон и разделен на 5 районов, называемых </a:t>
            </a:r>
            <a:r>
              <a:rPr lang="ru-RU" dirty="0" err="1" smtClean="0"/>
              <a:t>Боро</a:t>
            </a:r>
            <a:r>
              <a:rPr lang="ru-RU" dirty="0" smtClean="0"/>
              <a:t>. "Большое Яблоко” - крупнейший город США с более чем 7 миллионами жителей.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429264"/>
          </a:xfrm>
        </p:spPr>
      </p:pic>
      <p:pic>
        <p:nvPicPr>
          <p:cNvPr id="8" name="Содержимое 7" descr="1 L-W1gTfyos0bMJatWq4ZkQ.jpe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3643314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3578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Статуя Свободы стоит на небольшом острове посреди нью-йоркской гавани. Это был подарок международной дружбы от народа Франции в ознаменование столетнего юбилея США в 1876 году. Монумент высотой 46 метров возвышается на гранитном постаменте над стенами устоя в форме звезды.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357166"/>
            <a:ext cx="1785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Statue of Liberty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377656"/>
          </a:xfrm>
        </p:spPr>
      </p:pic>
      <p:pic>
        <p:nvPicPr>
          <p:cNvPr id="8" name="Содержимое 7" descr="s120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3571877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143512"/>
            <a:ext cx="6500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Manhattan</a:t>
            </a:r>
            <a:r>
              <a:rPr lang="ru-RU" dirty="0" smtClean="0"/>
              <a:t> </a:t>
            </a:r>
            <a:r>
              <a:rPr lang="ru-RU" dirty="0" err="1" smtClean="0"/>
              <a:t>borough</a:t>
            </a:r>
            <a:r>
              <a:rPr lang="ru-RU" dirty="0" smtClean="0"/>
              <a:t>, деловой и коммерческий центр Нью-Йорка, расположен на Большом острове посреди реки Гудзон.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929330"/>
          </a:xfrm>
        </p:spPr>
      </p:pic>
      <p:pic>
        <p:nvPicPr>
          <p:cNvPr id="10" name="Содержимое 9" descr="ssha-tsentralnyi-park-nyu-iork-ssha-mai-2015-4749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500042"/>
            <a:ext cx="9144000" cy="35719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514351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Центральный парк - крупнейший городской парк в США. Ежегодно парк посещают около 25 миллионов человек. Разнообразие рекреационных, культурных, образовательных и общественных мероприятий так же разнообразно, как и посетителей парка.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Содержимое 5" descr="usa-parks-fountains-shrubs-trees-longwood-kennett-square-natur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3000364" y="0"/>
            <a:ext cx="2965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Central Park</a:t>
            </a:r>
            <a:endParaRPr lang="ru-RU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img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4" name="Содержимое 13" descr="5409838863_ec9397837c_b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142984"/>
            <a:ext cx="9144000" cy="5715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449</Words>
  <Application>Microsoft Office PowerPoint</Application>
  <PresentationFormat>Экран (4:3)</PresentationFormat>
  <Paragraphs>22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на тему Нью-йорк. выполнила: учительница английского языка Абдрашитова Н.А.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</cp:revision>
  <dcterms:created xsi:type="dcterms:W3CDTF">2019-02-10T09:31:01Z</dcterms:created>
  <dcterms:modified xsi:type="dcterms:W3CDTF">2020-01-31T20:08:36Z</dcterms:modified>
</cp:coreProperties>
</file>