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2" autoAdjust="0"/>
  </p:normalViewPr>
  <p:slideViewPr>
    <p:cSldViewPr>
      <p:cViewPr>
        <p:scale>
          <a:sx n="59" d="100"/>
          <a:sy n="59" d="100"/>
        </p:scale>
        <p:origin x="-156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F915D-7894-4518-9282-97992EF945FC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C0883-3FA4-4C6F-B057-E496BA93D7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14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C0883-3FA4-4C6F-B057-E496BA93D7C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19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944FCB6-876B-4D2A-BBEC-8751EC6AFB42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576748A-6324-44F6-90B1-30D94303CE9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amsh1@moris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lambir1.edurm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543800" cy="2376264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BatangChe" pitchFamily="49" charset="-127"/>
                <a:cs typeface="Aharoni" pitchFamily="2" charset="-79"/>
              </a:rPr>
              <a:t>МОУ «</a:t>
            </a:r>
            <a:r>
              <a:rPr lang="ru-RU" sz="36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ea typeface="BatangChe" pitchFamily="49" charset="-127"/>
                <a:cs typeface="Aharoni" pitchFamily="2" charset="-79"/>
              </a:rPr>
              <a:t>Лямбирская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BatangChe" pitchFamily="49" charset="-127"/>
                <a:cs typeface="Aharoni" pitchFamily="2" charset="-79"/>
              </a:rPr>
              <a:t> средняя общеобразовательная школа №1»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BatangChe" pitchFamily="49" charset="-127"/>
                <a:cs typeface="Aharoni" pitchFamily="2" charset="-79"/>
              </a:rPr>
            </a:br>
            <a:r>
              <a:rPr lang="ru-RU" sz="36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ea typeface="BatangChe" pitchFamily="49" charset="-127"/>
                <a:cs typeface="Aharoni" pitchFamily="2" charset="-79"/>
              </a:rPr>
              <a:t>Лямбирского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BatangChe" pitchFamily="49" charset="-127"/>
                <a:cs typeface="Aharoni" pitchFamily="2" charset="-79"/>
              </a:rPr>
              <a:t> </a:t>
            </a:r>
            <a:r>
              <a:rPr lang="ru-RU" sz="36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ea typeface="BatangChe" pitchFamily="49" charset="-127"/>
                <a:cs typeface="Aharoni" pitchFamily="2" charset="-79"/>
              </a:rPr>
              <a:t>мунициального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BatangChe" pitchFamily="49" charset="-127"/>
                <a:cs typeface="Aharoni" pitchFamily="2" charset="-79"/>
              </a:rPr>
              <a:t> района 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BatangChe" pitchFamily="49" charset="-127"/>
                <a:cs typeface="Aharoni" pitchFamily="2" charset="-79"/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BatangChe" pitchFamily="49" charset="-127"/>
                <a:cs typeface="Aharoni" pitchFamily="2" charset="-79"/>
              </a:rPr>
              <a:t>Республики Мордовия</a:t>
            </a:r>
            <a:endParaRPr lang="ru-RU" sz="3600" dirty="0">
              <a:solidFill>
                <a:schemeClr val="bg1">
                  <a:lumMod val="95000"/>
                </a:schemeClr>
              </a:solidFill>
              <a:latin typeface="+mn-lt"/>
              <a:ea typeface="BatangChe" pitchFamily="49" charset="-127"/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3647196"/>
            <a:ext cx="3744416" cy="2376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Адрес школы:</a:t>
            </a:r>
          </a:p>
          <a:p>
            <a:r>
              <a:rPr lang="ru-RU" sz="2000" dirty="0" err="1" smtClean="0">
                <a:solidFill>
                  <a:schemeClr val="tx1"/>
                </a:solidFill>
              </a:rPr>
              <a:t>с.Лямбирь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ул.Ленина</a:t>
            </a:r>
            <a:r>
              <a:rPr lang="ru-RU" sz="2000" dirty="0" smtClean="0">
                <a:solidFill>
                  <a:schemeClr val="tx1"/>
                </a:solidFill>
              </a:rPr>
              <a:t>, д.4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Директор школы</a:t>
            </a:r>
          </a:p>
          <a:p>
            <a:r>
              <a:rPr lang="ru-RU" sz="2000" dirty="0" smtClean="0"/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Мензуллин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Юнир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Бясырович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Контактный телефон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8-834-41-212-65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е</a:t>
            </a:r>
            <a:r>
              <a:rPr lang="en-US" sz="2000" dirty="0" smtClean="0">
                <a:solidFill>
                  <a:schemeClr val="tx1"/>
                </a:solidFill>
              </a:rPr>
              <a:t>mail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hlinkClick r:id="rId3"/>
              </a:rPr>
              <a:t>lamsh1@moris.ru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11560" y="3645024"/>
            <a:ext cx="3888432" cy="23762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</a:rPr>
              <a:t>Основатель школы (1905</a:t>
            </a:r>
            <a:r>
              <a:rPr lang="ru-RU" sz="2000" dirty="0" smtClean="0">
                <a:solidFill>
                  <a:schemeClr val="tx1"/>
                </a:solidFill>
              </a:rPr>
              <a:t>) -  </a:t>
            </a:r>
            <a:r>
              <a:rPr lang="ru-RU" sz="2000" b="1" dirty="0" err="1" smtClean="0">
                <a:solidFill>
                  <a:srgbClr val="FF0000"/>
                </a:solidFill>
              </a:rPr>
              <a:t>Летфулла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Камалетдинович</a:t>
            </a:r>
            <a:r>
              <a:rPr lang="ru-RU" sz="2000" b="1" dirty="0" smtClean="0">
                <a:solidFill>
                  <a:srgbClr val="FF0000"/>
                </a:solidFill>
              </a:rPr>
              <a:t> Усманов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В настоящее время в школе обучается </a:t>
            </a:r>
            <a:r>
              <a:rPr lang="ru-RU" sz="2000" b="1" u="sng" dirty="0" smtClean="0">
                <a:solidFill>
                  <a:srgbClr val="FF0000"/>
                </a:solidFill>
              </a:rPr>
              <a:t>430</a:t>
            </a:r>
            <a:r>
              <a:rPr lang="ru-RU" sz="2000" dirty="0" smtClean="0">
                <a:solidFill>
                  <a:schemeClr val="tx1"/>
                </a:solidFill>
              </a:rPr>
              <a:t> учеников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Педагогический состав </a:t>
            </a:r>
            <a:r>
              <a:rPr lang="ru-RU" sz="2000" b="1" u="sng" dirty="0" smtClean="0">
                <a:solidFill>
                  <a:srgbClr val="FF0000"/>
                </a:solidFill>
              </a:rPr>
              <a:t>33</a:t>
            </a:r>
            <a:r>
              <a:rPr lang="ru-RU" sz="2000" dirty="0" smtClean="0">
                <a:solidFill>
                  <a:schemeClr val="tx1"/>
                </a:solidFill>
              </a:rPr>
              <a:t> учителя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Адрес сайта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hlinkClick r:id="rId4"/>
              </a:rPr>
              <a:t>http://lambir1.edurm.ru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2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781800" cy="880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_RomanusCps" pitchFamily="82" charset="-52"/>
              </a:rPr>
              <a:t>Спасибо, школа!</a:t>
            </a:r>
            <a:endParaRPr lang="ru-RU" b="1" dirty="0">
              <a:solidFill>
                <a:srgbClr val="0070C0"/>
              </a:solidFill>
              <a:latin typeface="a_RomanusCps" pitchFamily="8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980728"/>
            <a:ext cx="7200800" cy="4255368"/>
          </a:xfrm>
        </p:spPr>
        <p:txBody>
          <a:bodyPr>
            <a:normAutofit fontScale="70000" lnSpcReduction="20000"/>
          </a:bodyPr>
          <a:lstStyle/>
          <a:p>
            <a:pPr marL="0" indent="546100" algn="just">
              <a:buNone/>
            </a:pPr>
            <a:r>
              <a:rPr lang="ru-RU" dirty="0"/>
              <a:t>Школьные годы - один из ярчайших моментов в жизни каждого человека. Именно тогда человек формируется как личность, находит верных друзей и выбирает жизненный путь. Школа вносит огромный вклад в будущее человека. Школа... сколько в этом слове всего собрано. Здесь память об успехах и неудачах, воспоминаниях о первой любви и первой дружбе.</a:t>
            </a:r>
          </a:p>
          <a:p>
            <a:pPr marL="0" indent="546100" algn="just">
              <a:buNone/>
            </a:pPr>
            <a:r>
              <a:rPr lang="ru-RU" dirty="0"/>
              <a:t> От всей души хотим поздравить нашу любимую, дорогую, незабываемую школу с такой круглой датой, 110 лет! Желаем процветания, хороших учеников, творческих и спортивных побед, веселья и беззаботности. Чтобы атмосфера уюта и доброжелательности никогда не покидала твоих стен.  Школа - источник познания мира, океан бесконечных «двоек», «пятерок», ЕГЭ, таблиц умножения и теории относительности!  Пусть еще многие годы твой парус надувают ветра знаний, добра и лучших человеческих отношений!</a:t>
            </a:r>
          </a:p>
          <a:p>
            <a:pPr marL="0" indent="546100" algn="just">
              <a:buNone/>
            </a:pPr>
            <a:r>
              <a:rPr lang="ru-RU" dirty="0"/>
              <a:t> Мы бесконечно благодарны нашей школе! Она навсегда останется для нас вторым домом, куда мы будем приходить часто, обещаем! Нам очень повезло, что мы учимся именно в МОУ «</a:t>
            </a:r>
            <a:r>
              <a:rPr lang="ru-RU" dirty="0" err="1"/>
              <a:t>Лямбирская</a:t>
            </a:r>
            <a:r>
              <a:rPr lang="ru-RU" dirty="0"/>
              <a:t> СОШ №1». Пусть же наша школа простоит еще многие и многие годы!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95" y="118283"/>
            <a:ext cx="1455340" cy="6741368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98" y="5007417"/>
            <a:ext cx="5688632" cy="19480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0824991">
            <a:off x="6516214" y="6082828"/>
            <a:ext cx="2367099" cy="6158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Ваш, 9 «Б»!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52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240"/>
                            </p:stCondLst>
                            <p:childTnLst>
                              <p:par>
                                <p:cTn id="1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100"/>
                            </p:stCondLst>
                            <p:childTnLst>
                              <p:par>
                                <p:cTn id="1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37312"/>
            <a:ext cx="7704856" cy="6206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</a:rPr>
              <a:t>Нашей школе –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</a:rPr>
              <a:t>110 лет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5440288" cy="5361459"/>
          </a:xfrm>
        </p:spPr>
        <p:txBody>
          <a:bodyPr>
            <a:normAutofit fontScale="70000" lnSpcReduction="20000"/>
          </a:bodyPr>
          <a:lstStyle/>
          <a:p>
            <a:pPr marL="0" indent="530225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Как всё начиналось? Какими были первые страницы в истории школы? </a:t>
            </a:r>
            <a:endParaRPr lang="ru-RU" dirty="0" smtClean="0">
              <a:solidFill>
                <a:srgbClr val="0070C0"/>
              </a:solidFill>
            </a:endParaRPr>
          </a:p>
          <a:p>
            <a:pPr marL="0" indent="530225">
              <a:buNone/>
            </a:pPr>
            <a:r>
              <a:rPr lang="ru-RU" dirty="0" smtClean="0"/>
              <a:t>Это было более ста лет тому назад в тревожное и смутное время</a:t>
            </a:r>
            <a:r>
              <a:rPr lang="ru-RU" b="1" dirty="0" smtClean="0"/>
              <a:t>.  </a:t>
            </a:r>
            <a:r>
              <a:rPr lang="ru-RU" b="1" dirty="0" smtClean="0">
                <a:solidFill>
                  <a:srgbClr val="C00000"/>
                </a:solidFill>
              </a:rPr>
              <a:t>Октябрь 1905 года </a:t>
            </a:r>
            <a:r>
              <a:rPr lang="ru-RU" dirty="0" smtClean="0"/>
              <a:t>стал поворотным и решающим в судьбах жителей села </a:t>
            </a:r>
            <a:r>
              <a:rPr lang="ru-RU" dirty="0" err="1" smtClean="0"/>
              <a:t>Лямбирь</a:t>
            </a:r>
            <a:r>
              <a:rPr lang="ru-RU" dirty="0" smtClean="0"/>
              <a:t>. Произошло открытие первой светской школы. Это год рождения нашей школы.</a:t>
            </a:r>
          </a:p>
          <a:p>
            <a:pPr marL="0" indent="530225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А кто был у истоков? Кто этот человек, давший свет народу?</a:t>
            </a:r>
          </a:p>
          <a:p>
            <a:pPr marL="0" indent="530225">
              <a:buNone/>
            </a:pPr>
            <a:r>
              <a:rPr lang="ru-RU" dirty="0" smtClean="0"/>
              <a:t>Прометеем для нашего села стал </a:t>
            </a:r>
            <a:r>
              <a:rPr lang="ru-RU" b="1" dirty="0" smtClean="0">
                <a:solidFill>
                  <a:srgbClr val="C00000"/>
                </a:solidFill>
              </a:rPr>
              <a:t>Усманов </a:t>
            </a:r>
            <a:r>
              <a:rPr lang="ru-RU" b="1" dirty="0" err="1" smtClean="0">
                <a:solidFill>
                  <a:srgbClr val="C00000"/>
                </a:solidFill>
              </a:rPr>
              <a:t>Летфулла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Камалетдинович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r>
              <a:rPr lang="ru-RU" dirty="0" smtClean="0"/>
              <a:t> Это человек, указавший путь и к просвещению, разуму и новой  жизни. Это человек, в котором воплотились сила, и решительность, и умение руководить. </a:t>
            </a:r>
          </a:p>
          <a:p>
            <a:pPr marL="0" indent="530225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Интересно, как выглядела первая школа?</a:t>
            </a:r>
          </a:p>
          <a:p>
            <a:pPr marL="0" indent="530225">
              <a:buNone/>
            </a:pPr>
            <a:r>
              <a:rPr lang="ru-RU" dirty="0" smtClean="0"/>
              <a:t>Конечно</a:t>
            </a:r>
            <a:r>
              <a:rPr lang="ru-RU" dirty="0"/>
              <a:t>, всё выглядело скромно и даже бедно: деревянная постройка с одним помещением. Но не буду забегать вперёд. Дом был куплен у помещика </a:t>
            </a:r>
            <a:r>
              <a:rPr lang="ru-RU" dirty="0" err="1"/>
              <a:t>Новохадского</a:t>
            </a:r>
            <a:r>
              <a:rPr lang="ru-RU" dirty="0"/>
              <a:t> в селе </a:t>
            </a:r>
            <a:r>
              <a:rPr lang="ru-RU" dirty="0" err="1"/>
              <a:t>Смольково</a:t>
            </a:r>
            <a:r>
              <a:rPr lang="ru-RU" dirty="0"/>
              <a:t> на средства бакинских рабочих, выходцев из нашего села. Вскоре меня установили в центре </a:t>
            </a:r>
            <a:r>
              <a:rPr lang="ru-RU" dirty="0" err="1"/>
              <a:t>Лямбиря</a:t>
            </a:r>
            <a:r>
              <a:rPr lang="ru-RU" dirty="0"/>
              <a:t>, ныне это улица Большевистская.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7" t="48056" r="52498" b="20362"/>
          <a:stretch/>
        </p:blipFill>
        <p:spPr bwMode="auto">
          <a:xfrm>
            <a:off x="5893603" y="1469067"/>
            <a:ext cx="2804160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4999" y="273422"/>
            <a:ext cx="6793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История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школы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41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698" y="1340768"/>
            <a:ext cx="4392487" cy="52565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354013" algn="just">
              <a:buNone/>
            </a:pPr>
            <a:r>
              <a:rPr lang="ru-RU" dirty="0"/>
              <a:t>История нашей школы знает немало славных имён, но человеку, посвятившему свою жизнь детям, образованию и воспитанию, мы благодарны по сей день. Став Учителем и заведующим первой на селе школы, </a:t>
            </a:r>
            <a:r>
              <a:rPr lang="ru-RU" dirty="0" err="1"/>
              <a:t>Летфулла</a:t>
            </a:r>
            <a:r>
              <a:rPr lang="ru-RU" dirty="0"/>
              <a:t> </a:t>
            </a:r>
            <a:r>
              <a:rPr lang="ru-RU" dirty="0" err="1"/>
              <a:t>Камалетдинович</a:t>
            </a:r>
            <a:r>
              <a:rPr lang="ru-RU" dirty="0"/>
              <a:t> отдал 49 лет делу просвещения своих земляков. </a:t>
            </a:r>
          </a:p>
          <a:p>
            <a:pPr marL="0" indent="354013" algn="just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А </a:t>
            </a:r>
            <a:r>
              <a:rPr lang="ru-RU" b="1" dirty="0">
                <a:solidFill>
                  <a:srgbClr val="002060"/>
                </a:solidFill>
              </a:rPr>
              <a:t>что было потом?</a:t>
            </a:r>
          </a:p>
          <a:p>
            <a:pPr marL="0" indent="354013" algn="just">
              <a:buNone/>
            </a:pPr>
            <a:r>
              <a:rPr lang="ru-RU" dirty="0" smtClean="0"/>
              <a:t>В </a:t>
            </a:r>
            <a:r>
              <a:rPr lang="ru-RU" dirty="0"/>
              <a:t>1913 году началось строительство </a:t>
            </a:r>
            <a:r>
              <a:rPr lang="ru-RU" dirty="0" smtClean="0"/>
              <a:t>пяти стенного </a:t>
            </a:r>
            <a:r>
              <a:rPr lang="ru-RU" dirty="0" err="1"/>
              <a:t>пристроя</a:t>
            </a:r>
            <a:r>
              <a:rPr lang="ru-RU" dirty="0"/>
              <a:t>. Но первая мировая война, а затем октябрьская революция не дали свершиться задуманному. Только в 1922 году строительство было завершено. Годы шли. </a:t>
            </a:r>
          </a:p>
          <a:p>
            <a:pPr marL="0" indent="354013" algn="just">
              <a:buNone/>
            </a:pPr>
            <a:r>
              <a:rPr lang="ru-RU" dirty="0"/>
              <a:t>В 1933 году школе присвоили статус среднего учебного заведения. Постепенно здание расширялось, а в 1937 году – новое деревянное здание.</a:t>
            </a:r>
          </a:p>
          <a:p>
            <a:pPr marL="0" indent="354013" algn="just">
              <a:buNone/>
            </a:pPr>
            <a:r>
              <a:rPr lang="ru-RU" dirty="0">
                <a:solidFill>
                  <a:srgbClr val="002060"/>
                </a:solidFill>
              </a:rPr>
              <a:t>1938 год 10 класс</a:t>
            </a:r>
          </a:p>
          <a:p>
            <a:pPr marL="0" indent="354013" algn="just">
              <a:buNone/>
            </a:pPr>
            <a:r>
              <a:rPr lang="ru-RU" dirty="0"/>
              <a:t>Суровый 1941 год. Выпускники добровольцами отправляются на фронт.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60648"/>
            <a:ext cx="4271645" cy="2352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716016" y="2736212"/>
            <a:ext cx="4271645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4013" algn="just"/>
            <a:r>
              <a:rPr lang="ru-RU" dirty="0"/>
              <a:t>Многие из них не вернулись, погибли смертью храбрых. Их имена высечены на мраморной плите монумента павшим воинам. Трудно приходилось всем. Как и все жители села, учителя и учащиеся помогали фронту. Было отправлено десятки посылок, ребята писали письма бойцам, помогали колхозу в уборке урожая, собирали колоски с убранных полей, помогали семьям, потерявшим на фронте родных, ухаживали за инвалидами, возвратившимися с войны… Этот период в школьной биографии стал достойной страницей…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4704" y="422434"/>
            <a:ext cx="5004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Как всё начиналось…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554"/>
            <a:ext cx="70567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История</a:t>
            </a:r>
            <a:r>
              <a:rPr lang="ru-RU" sz="2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школы</a:t>
            </a:r>
            <a:endParaRPr lang="ru-RU" sz="2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43872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045" y="548680"/>
            <a:ext cx="8809867" cy="1872208"/>
          </a:xfr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Шёл 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1963 год.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Это была настоящая народная стройка, закончившаяся большой радостью для учителей и учеников – двухэтажное здание школы. А в 1976 был ещё пристрой на 320 ученических мест. С тех самых пор здание неизменно, но душа молодеет с каждым годом. И пока свет знаний будет озарять наш храм, пока будут живы самые добрые традиции – школа будет жить.</a:t>
            </a:r>
          </a:p>
          <a:p>
            <a:pPr algn="just"/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3" y="2852936"/>
            <a:ext cx="5090668" cy="38164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80" y="2819960"/>
            <a:ext cx="5993842" cy="3995894"/>
          </a:xfrm>
          <a:prstGeom prst="rect">
            <a:avLst/>
          </a:prstGeom>
        </p:spPr>
      </p:pic>
      <p:pic>
        <p:nvPicPr>
          <p:cNvPr id="2050" name="Picture 2" descr="E:\К ЮБИЛЕЮ\С ЮБИЛЕЕМ ШКОЛ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544" y="3066478"/>
            <a:ext cx="4280636" cy="3024336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/>
          <a:stretch/>
        </p:blipFill>
        <p:spPr>
          <a:xfrm>
            <a:off x="230857" y="2839342"/>
            <a:ext cx="4067944" cy="33024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33" y="2899702"/>
            <a:ext cx="2513105" cy="376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" y="3356547"/>
            <a:ext cx="4236337" cy="28092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" y="2819960"/>
            <a:ext cx="2162099" cy="28827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1" y="3141413"/>
            <a:ext cx="4548602" cy="302433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899591" y="-110142"/>
            <a:ext cx="7800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AD0101"/>
              </a:buClr>
            </a:pPr>
            <a:r>
              <a:rPr lang="ru-RU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когда же построили современное здание?</a:t>
            </a:r>
          </a:p>
        </p:txBody>
      </p:sp>
      <p:pic>
        <p:nvPicPr>
          <p:cNvPr id="12" name="Рисунок 11" descr="https://pp.vk.me/c627228/v627228941/249b6/162PEB7KUjs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683" y="2560482"/>
            <a:ext cx="3390900" cy="22574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Рисунок 12" descr="https://pp.vk.me/c627228/v627228941/249ad/_aYza1N7sLI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56762" y="4490566"/>
            <a:ext cx="3380142" cy="228492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Рисунок 13" descr="https://pp.vk.me/c624722/v624722889/c2b8/GTWZeensad0.jpg"/>
          <p:cNvPicPr/>
          <p:nvPr/>
        </p:nvPicPr>
        <p:blipFill rotWithShape="1">
          <a:blip r:embed="rId12" cstate="print"/>
          <a:srcRect t="2478" r="8328"/>
          <a:stretch/>
        </p:blipFill>
        <p:spPr bwMode="auto">
          <a:xfrm>
            <a:off x="221911" y="3117454"/>
            <a:ext cx="4414022" cy="294940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AutoShape 2" descr="http://i77.photobucket.com/albums/j71/mrpilot387/attachment-1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0" descr="http://i77.photobucket.com/albums/j71/mrpilot387/attachment-11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2" descr="http://i77.photobucket.com/albums/j71/mrpilot387/attachment-11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14" descr="http://i77.photobucket.com/albums/j71/mrpilot387/attachment-11.gi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16" descr="http://i77.photobucket.com/albums/j71/mrpilot387/attachment-11.gif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8" descr="http://i77.photobucket.com/albums/j71/mrpilot387/attachment-11.gif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0" descr="http://i77.photobucket.com/albums/j71/mrpilot387/attachment-11.gif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9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75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75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75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75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75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7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9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25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010064" cy="53400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08911" cy="54726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7" y="1069180"/>
            <a:ext cx="8208911" cy="54726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6" y="900347"/>
            <a:ext cx="8160906" cy="54406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9" y="198614"/>
            <a:ext cx="8160906" cy="54406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1108"/>
            <a:ext cx="8160906" cy="61206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60309"/>
            <a:ext cx="8160906" cy="61206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3138"/>
            <a:ext cx="9144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614"/>
            <a:ext cx="8746658" cy="6559994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64561"/>
            <a:ext cx="8952994" cy="67147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3" y="404445"/>
            <a:ext cx="8589907" cy="6442430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44624"/>
            <a:ext cx="4548505" cy="6822758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-180528" y="-27384"/>
            <a:ext cx="96322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Знакомьтесь, это мы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-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304138" y="6080123"/>
            <a:ext cx="96322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Начальная школа!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7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500"/>
                            </p:stCondLst>
                            <p:childTnLst>
                              <p:par>
                                <p:cTn id="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644008" cy="30877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738"/>
            <a:ext cx="2583909" cy="3886200"/>
          </a:xfrm>
          <a:ln w="28575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8" t="2669" r="35387" b="8971"/>
          <a:stretch/>
        </p:blipFill>
        <p:spPr>
          <a:xfrm>
            <a:off x="395536" y="59472"/>
            <a:ext cx="1836639" cy="380273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10" y="3201672"/>
            <a:ext cx="2327798" cy="350100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7" r="6875"/>
          <a:stretch/>
        </p:blipFill>
        <p:spPr>
          <a:xfrm>
            <a:off x="4139952" y="3248786"/>
            <a:ext cx="2363629" cy="345493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" r="3500"/>
          <a:stretch/>
        </p:blipFill>
        <p:spPr>
          <a:xfrm>
            <a:off x="273264" y="4238851"/>
            <a:ext cx="3658138" cy="246382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3204" y="2780928"/>
            <a:ext cx="90376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Новое поколение 2014</a:t>
            </a: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31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2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750"/>
                            </p:stCondLst>
                            <p:childTnLst>
                              <p:par>
                                <p:cTn id="30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7049"/>
          <a:stretch/>
        </p:blipFill>
        <p:spPr>
          <a:xfrm>
            <a:off x="4427984" y="260648"/>
            <a:ext cx="3991602" cy="2941958"/>
          </a:xfrm>
          <a:ln w="28575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t="8452" r="3485"/>
          <a:stretch/>
        </p:blipFill>
        <p:spPr>
          <a:xfrm>
            <a:off x="323530" y="108651"/>
            <a:ext cx="3927285" cy="30939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r="4883"/>
          <a:stretch/>
        </p:blipFill>
        <p:spPr>
          <a:xfrm>
            <a:off x="4717467" y="3707825"/>
            <a:ext cx="3958989" cy="296153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/>
          <a:stretch/>
        </p:blipFill>
        <p:spPr>
          <a:xfrm>
            <a:off x="142268" y="3635957"/>
            <a:ext cx="4108547" cy="311588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83" y="261051"/>
            <a:ext cx="4302201" cy="286050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92" y="3501008"/>
            <a:ext cx="4573982" cy="304121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t="2918" r="11944" b="834"/>
          <a:stretch/>
        </p:blipFill>
        <p:spPr>
          <a:xfrm>
            <a:off x="323530" y="124859"/>
            <a:ext cx="3709653" cy="316530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93" y="3675807"/>
            <a:ext cx="4553403" cy="302752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1704" y="3044964"/>
            <a:ext cx="90376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19050">
                  <a:solidFill>
                    <a:srgbClr val="C0000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Новое поколение 2015</a:t>
            </a: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1" name="Picture 3" descr="C:\Users\Пользователь\Desktop\Математика 6  класс\DSC_002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t="30869" r="377" b="16561"/>
          <a:stretch/>
        </p:blipFill>
        <p:spPr bwMode="auto">
          <a:xfrm>
            <a:off x="25945" y="108651"/>
            <a:ext cx="4258023" cy="316530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Пользователь\Desktop\Математика 6  класс\DSC_003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4010" r="1085" b="4593"/>
          <a:stretch/>
        </p:blipFill>
        <p:spPr bwMode="auto">
          <a:xfrm>
            <a:off x="175387" y="286226"/>
            <a:ext cx="4223570" cy="281015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6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250"/>
                            </p:stCondLst>
                            <p:childTnLst>
                              <p:par>
                                <p:cTn id="30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75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750"/>
                            </p:stCondLst>
                            <p:childTnLst>
                              <p:par>
                                <p:cTn id="55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60" y="385693"/>
            <a:ext cx="5944129" cy="36976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36755"/>
            <a:ext cx="8700392" cy="5803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66" y="144065"/>
            <a:ext cx="4893971" cy="6525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6" y="636755"/>
            <a:ext cx="8700392" cy="58030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96" y="790787"/>
            <a:ext cx="8700392" cy="5794597"/>
          </a:xfrm>
          <a:prstGeom prst="rect">
            <a:avLst/>
          </a:prstGeom>
        </p:spPr>
      </p:pic>
      <p:pic>
        <p:nvPicPr>
          <p:cNvPr id="1026" name="Picture 2" descr="http://ia108.mycdn.me/image?t=3&amp;bid=590077562751&amp;id=590077562751&amp;plc=WEB&amp;tkn=*h8dCi2VrnV2C4NMjCjpsgZ4RE8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" y="0"/>
            <a:ext cx="9171910" cy="630785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8262" y="5892354"/>
            <a:ext cx="9015738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>
                  <a:solidFill>
                    <a:srgbClr val="C0000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Вот такая «</a:t>
            </a:r>
            <a:r>
              <a:rPr lang="ru-RU" sz="4800" b="1" cap="all" spc="0" dirty="0" err="1" smtClean="0">
                <a:ln>
                  <a:solidFill>
                    <a:srgbClr val="C0000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внеурочка</a:t>
            </a:r>
            <a:r>
              <a:rPr lang="ru-RU" sz="4800" b="1" cap="all" spc="0" dirty="0" smtClean="0">
                <a:ln>
                  <a:solidFill>
                    <a:srgbClr val="C0000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r>
              <a:rPr lang="en-US" sz="4800" b="1" cap="all" spc="0" dirty="0" smtClean="0">
                <a:ln>
                  <a:solidFill>
                    <a:srgbClr val="C0000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sym typeface="Wingdings" pitchFamily="2" charset="2"/>
              </a:rPr>
              <a:t></a:t>
            </a:r>
            <a:endParaRPr lang="ru-RU" sz="4800" b="1" cap="all" spc="0" dirty="0">
              <a:ln>
                <a:solidFill>
                  <a:srgbClr val="C00000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4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285184"/>
            <a:ext cx="6781800" cy="1600200"/>
          </a:xfrm>
        </p:spPr>
        <p:txBody>
          <a:bodyPr/>
          <a:lstStyle/>
          <a:p>
            <a:r>
              <a:rPr lang="ru-RU" dirty="0" smtClean="0"/>
              <a:t>Выпускники о школе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707904" y="764704"/>
            <a:ext cx="5087793" cy="478573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000" b="1" dirty="0" err="1" smtClean="0">
                <a:solidFill>
                  <a:srgbClr val="002060"/>
                </a:solidFill>
              </a:rPr>
              <a:t>Янгляев</a:t>
            </a:r>
            <a:r>
              <a:rPr lang="ru-RU" sz="3000" b="1" dirty="0" smtClean="0">
                <a:solidFill>
                  <a:srgbClr val="002060"/>
                </a:solidFill>
              </a:rPr>
              <a:t> </a:t>
            </a:r>
            <a:r>
              <a:rPr lang="ru-RU" sz="3000" b="1" dirty="0">
                <a:solidFill>
                  <a:srgbClr val="002060"/>
                </a:solidFill>
              </a:rPr>
              <a:t>Артём, </a:t>
            </a:r>
            <a:endParaRPr lang="ru-RU" sz="30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выпускник </a:t>
            </a:r>
            <a:r>
              <a:rPr lang="ru-RU" sz="3000" b="1" dirty="0">
                <a:solidFill>
                  <a:srgbClr val="002060"/>
                </a:solidFill>
              </a:rPr>
              <a:t>2009 года</a:t>
            </a:r>
          </a:p>
          <a:p>
            <a:pPr marL="0" indent="0" algn="just">
              <a:buNone/>
            </a:pPr>
            <a:r>
              <a:rPr lang="ru-RU" dirty="0"/>
              <a:t>Поздравляю родную школу с </a:t>
            </a:r>
            <a:r>
              <a:rPr lang="ru-RU" b="1" dirty="0">
                <a:solidFill>
                  <a:srgbClr val="FF0000"/>
                </a:solidFill>
              </a:rPr>
              <a:t>Ю</a:t>
            </a:r>
            <a:r>
              <a:rPr lang="ru-RU" b="1" dirty="0" smtClean="0">
                <a:solidFill>
                  <a:srgbClr val="FF0000"/>
                </a:solidFill>
              </a:rPr>
              <a:t>билеем</a:t>
            </a:r>
            <a:r>
              <a:rPr lang="ru-RU" dirty="0"/>
              <a:t>!</a:t>
            </a:r>
            <a:r>
              <a:rPr lang="ru-RU" dirty="0" smtClean="0"/>
              <a:t> </a:t>
            </a:r>
            <a:r>
              <a:rPr lang="ru-RU" dirty="0"/>
              <a:t>Идут года, меняются поколения, а школа продолжает оставаться вторым домом для огромного количества людей. Желаю своему второму дому продолжать развиваться, всегда подтверждать статус первой школы района, а ученикам - никогда не терять связь со школой, своими учителями и одноклассниками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" name="Рисунок 10" descr="https://pp.vk.me/c627120/v627120641/22c55/xfBR4ZSNJ7w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4340" b="7879"/>
          <a:stretch/>
        </p:blipFill>
        <p:spPr bwMode="auto">
          <a:xfrm>
            <a:off x="467544" y="947523"/>
            <a:ext cx="3050347" cy="413766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6307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621</TotalTime>
  <Words>639</Words>
  <Application>Microsoft Office PowerPoint</Application>
  <PresentationFormat>Экран (4:3)</PresentationFormat>
  <Paragraphs>46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NewsPrint</vt:lpstr>
      <vt:lpstr>МОУ «Лямбирская средняя общеобразовательная школа №1» Лямбирского мунициального района  Республики Мордовия</vt:lpstr>
      <vt:lpstr>Нашей школе – 110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Выпускники о школе</vt:lpstr>
      <vt:lpstr>Спасибо, школа!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Кабинет №5</cp:lastModifiedBy>
  <cp:revision>38</cp:revision>
  <dcterms:created xsi:type="dcterms:W3CDTF">2015-11-30T10:29:07Z</dcterms:created>
  <dcterms:modified xsi:type="dcterms:W3CDTF">2017-10-22T19:18:00Z</dcterms:modified>
</cp:coreProperties>
</file>