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8" r:id="rId2"/>
    <p:sldId id="300" r:id="rId3"/>
    <p:sldId id="299" r:id="rId4"/>
    <p:sldId id="301" r:id="rId5"/>
    <p:sldId id="302" r:id="rId6"/>
    <p:sldId id="303" r:id="rId7"/>
    <p:sldId id="304" r:id="rId8"/>
    <p:sldId id="305" r:id="rId9"/>
    <p:sldId id="306" r:id="rId10"/>
    <p:sldId id="307" r:id="rId11"/>
    <p:sldId id="308" r:id="rId12"/>
    <p:sldId id="309" r:id="rId13"/>
    <p:sldId id="310" r:id="rId14"/>
    <p:sldId id="311" r:id="rId15"/>
    <p:sldId id="31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89" autoAdjust="0"/>
  </p:normalViewPr>
  <p:slideViewPr>
    <p:cSldViewPr>
      <p:cViewPr>
        <p:scale>
          <a:sx n="106" d="100"/>
          <a:sy n="106" d="100"/>
        </p:scale>
        <p:origin x="-112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C1CB4-11E2-4D2E-9108-41840822DE1B}" type="datetimeFigureOut">
              <a:rPr lang="ru-RU" smtClean="0"/>
              <a:t>09.04.2023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5AA86-F37E-4438-A63C-FD3874F4A120}" type="slidenum">
              <a:rPr lang="ru-RU" smtClean="0"/>
              <a:t>‹#›</a:t>
            </a:fld>
            <a:endParaRPr lang="ru-RU"/>
          </a:p>
        </p:txBody>
      </p:sp>
    </p:spTree>
    <p:extLst>
      <p:ext uri="{BB962C8B-B14F-4D97-AF65-F5344CB8AC3E}">
        <p14:creationId xmlns:p14="http://schemas.microsoft.com/office/powerpoint/2010/main" val="198536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09.04.2023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09.04.2023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09.04.2023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09.04.2023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09.04.2023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09.04.2023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09.04.2023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09.04.2023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09.04.2023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09.04.2023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09.04.2023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09.04.2023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980728"/>
            <a:ext cx="6048672" cy="1754326"/>
          </a:xfrm>
          <a:prstGeom prst="rect">
            <a:avLst/>
          </a:prstGeom>
        </p:spPr>
        <p:txBody>
          <a:bodyPr wrap="square">
            <a:spAutoFit/>
          </a:bodyPr>
          <a:lstStyle/>
          <a:p>
            <a:pPr marR="90170" algn="ctr">
              <a:spcAft>
                <a:spcPts val="0"/>
              </a:spcAft>
            </a:pPr>
            <a:r>
              <a:rPr lang="ru-RU" dirty="0">
                <a:latin typeface="Times New Roman"/>
                <a:ea typeface="Calibri"/>
                <a:cs typeface="Times New Roman"/>
              </a:rPr>
              <a:t> </a:t>
            </a:r>
            <a:endParaRPr lang="ru-RU" sz="1400" dirty="0">
              <a:ea typeface="Calibri"/>
              <a:cs typeface="Times New Roman"/>
            </a:endParaRPr>
          </a:p>
          <a:p>
            <a:pPr marR="90170" algn="ctr">
              <a:spcAft>
                <a:spcPts val="0"/>
              </a:spcAft>
            </a:pPr>
            <a:r>
              <a:rPr lang="ru-RU" dirty="0" err="1">
                <a:solidFill>
                  <a:srgbClr val="FF0000"/>
                </a:solidFill>
                <a:latin typeface="Times New Roman"/>
                <a:ea typeface="Calibri"/>
                <a:cs typeface="Times New Roman"/>
              </a:rPr>
              <a:t>Оранизация</a:t>
            </a:r>
            <a:r>
              <a:rPr lang="ru-RU" dirty="0">
                <a:solidFill>
                  <a:srgbClr val="FF0000"/>
                </a:solidFill>
                <a:latin typeface="Times New Roman"/>
                <a:ea typeface="Calibri"/>
                <a:cs typeface="Times New Roman"/>
              </a:rPr>
              <a:t> работы с родителями</a:t>
            </a:r>
            <a:endParaRPr lang="ru-RU" sz="1400" dirty="0">
              <a:ea typeface="Calibri"/>
              <a:cs typeface="Times New Roman"/>
            </a:endParaRPr>
          </a:p>
          <a:p>
            <a:pPr marR="90170" algn="ctr">
              <a:spcAft>
                <a:spcPts val="0"/>
              </a:spcAft>
            </a:pPr>
            <a:r>
              <a:rPr lang="ru-RU" dirty="0">
                <a:solidFill>
                  <a:srgbClr val="FF0000"/>
                </a:solidFill>
                <a:latin typeface="Times New Roman"/>
                <a:ea typeface="Calibri"/>
                <a:cs typeface="Times New Roman"/>
              </a:rPr>
              <a:t> в рамках </a:t>
            </a:r>
            <a:r>
              <a:rPr lang="ru-RU" dirty="0" err="1">
                <a:solidFill>
                  <a:srgbClr val="FF0000"/>
                </a:solidFill>
                <a:latin typeface="Times New Roman"/>
                <a:ea typeface="Calibri"/>
                <a:cs typeface="Times New Roman"/>
              </a:rPr>
              <a:t>инновционной</a:t>
            </a:r>
            <a:r>
              <a:rPr lang="ru-RU" dirty="0">
                <a:solidFill>
                  <a:srgbClr val="FF0000"/>
                </a:solidFill>
                <a:latin typeface="Times New Roman"/>
                <a:ea typeface="Calibri"/>
                <a:cs typeface="Times New Roman"/>
              </a:rPr>
              <a:t> деятельности</a:t>
            </a:r>
            <a:endParaRPr lang="ru-RU" sz="1400" dirty="0">
              <a:ea typeface="Calibri"/>
              <a:cs typeface="Times New Roman"/>
            </a:endParaRPr>
          </a:p>
          <a:p>
            <a:pPr marR="90170" algn="ctr">
              <a:spcAft>
                <a:spcPts val="0"/>
              </a:spcAft>
            </a:pPr>
            <a:r>
              <a:rPr lang="ru-RU" dirty="0">
                <a:solidFill>
                  <a:srgbClr val="7030A0"/>
                </a:solidFill>
                <a:latin typeface="Times New Roman"/>
                <a:ea typeface="Times New Roman"/>
                <a:cs typeface="Times New Roman"/>
              </a:rPr>
              <a:t>«Играя - развиваем». </a:t>
            </a:r>
            <a:endParaRPr lang="ru-RU" sz="1400" dirty="0">
              <a:ea typeface="Calibri"/>
              <a:cs typeface="Times New Roman"/>
            </a:endParaRPr>
          </a:p>
          <a:p>
            <a:pPr marR="90170" algn="ctr">
              <a:spcAft>
                <a:spcPts val="0"/>
              </a:spcAft>
            </a:pPr>
            <a:r>
              <a:rPr lang="ru-RU" dirty="0">
                <a:solidFill>
                  <a:srgbClr val="FF0000"/>
                </a:solidFill>
                <a:latin typeface="Times New Roman"/>
                <a:ea typeface="Times New Roman"/>
                <a:cs typeface="Times New Roman"/>
              </a:rPr>
              <a:t> Использование кейс-технологии </a:t>
            </a:r>
            <a:r>
              <a:rPr lang="ru-RU" dirty="0" err="1">
                <a:solidFill>
                  <a:srgbClr val="FF0000"/>
                </a:solidFill>
                <a:latin typeface="Times New Roman"/>
                <a:ea typeface="Times New Roman"/>
                <a:cs typeface="Times New Roman"/>
              </a:rPr>
              <a:t>игравого</a:t>
            </a:r>
            <a:r>
              <a:rPr lang="ru-RU" dirty="0">
                <a:solidFill>
                  <a:srgbClr val="FF0000"/>
                </a:solidFill>
                <a:latin typeface="Times New Roman"/>
                <a:ea typeface="Times New Roman"/>
                <a:cs typeface="Times New Roman"/>
              </a:rPr>
              <a:t> моделирования. </a:t>
            </a:r>
            <a:endParaRPr lang="ru-RU" sz="1400" dirty="0">
              <a:ea typeface="Calibri"/>
              <a:cs typeface="Times New Roman"/>
            </a:endParaRPr>
          </a:p>
          <a:p>
            <a:pPr marR="90170" algn="ctr">
              <a:spcAft>
                <a:spcPts val="0"/>
              </a:spcAft>
            </a:pPr>
            <a:r>
              <a:rPr lang="ru-RU" dirty="0">
                <a:solidFill>
                  <a:srgbClr val="FF0000"/>
                </a:solidFill>
                <a:latin typeface="Times New Roman"/>
                <a:ea typeface="Times New Roman"/>
                <a:cs typeface="Times New Roman"/>
              </a:rPr>
              <a:t>Маршрут выходного дня.</a:t>
            </a:r>
            <a:endParaRPr lang="ru-RU" sz="1400" dirty="0">
              <a:ea typeface="Calibri"/>
              <a:cs typeface="Times New Roman"/>
            </a:endParaRPr>
          </a:p>
        </p:txBody>
      </p:sp>
      <p:sp>
        <p:nvSpPr>
          <p:cNvPr id="3" name="Прямоугольник 2"/>
          <p:cNvSpPr/>
          <p:nvPr/>
        </p:nvSpPr>
        <p:spPr>
          <a:xfrm>
            <a:off x="971600" y="332657"/>
            <a:ext cx="6552728" cy="936104"/>
          </a:xfrm>
          <a:prstGeom prst="rect">
            <a:avLst/>
          </a:prstGeom>
        </p:spPr>
        <p:txBody>
          <a:bodyPr wrap="square">
            <a:spAutoFit/>
          </a:bodyPr>
          <a:lstStyle/>
          <a:p>
            <a:pPr marR="90170" algn="ctr">
              <a:spcAft>
                <a:spcPts val="0"/>
              </a:spcAft>
            </a:pPr>
            <a:r>
              <a:rPr lang="ru-RU" dirty="0">
                <a:solidFill>
                  <a:srgbClr val="7030A0"/>
                </a:solidFill>
                <a:latin typeface="Times New Roman"/>
                <a:ea typeface="Calibri"/>
                <a:cs typeface="Times New Roman"/>
              </a:rPr>
              <a:t>Муниципальное дошкольное образовательное учреждение </a:t>
            </a:r>
            <a:endParaRPr lang="ru-RU" sz="1400" dirty="0">
              <a:ea typeface="Calibri"/>
              <a:cs typeface="Times New Roman"/>
            </a:endParaRPr>
          </a:p>
          <a:p>
            <a:pPr marR="90170" algn="ctr">
              <a:spcAft>
                <a:spcPts val="0"/>
              </a:spcAft>
            </a:pPr>
            <a:r>
              <a:rPr lang="ru-RU" dirty="0">
                <a:solidFill>
                  <a:srgbClr val="7030A0"/>
                </a:solidFill>
                <a:latin typeface="Times New Roman"/>
                <a:ea typeface="Calibri"/>
                <a:cs typeface="Times New Roman"/>
              </a:rPr>
              <a:t>«Детский сад №20 комбинированного вида»</a:t>
            </a:r>
            <a:endParaRPr lang="ru-RU" sz="1400" dirty="0">
              <a:ea typeface="Calibri"/>
              <a:cs typeface="Times New Roman"/>
            </a:endParaRPr>
          </a:p>
          <a:p>
            <a:pPr marR="90170" algn="ctr">
              <a:spcAft>
                <a:spcPts val="0"/>
              </a:spcAft>
            </a:pPr>
            <a:r>
              <a:rPr lang="ru-RU" dirty="0">
                <a:latin typeface="Times New Roman"/>
                <a:ea typeface="Calibri"/>
                <a:cs typeface="Times New Roman"/>
              </a:rPr>
              <a:t> </a:t>
            </a:r>
            <a:endParaRPr lang="ru-RU" sz="1400" dirty="0">
              <a:ea typeface="Calibri"/>
              <a:cs typeface="Times New Roman"/>
            </a:endParaRPr>
          </a:p>
        </p:txBody>
      </p:sp>
      <p:sp>
        <p:nvSpPr>
          <p:cNvPr id="5" name="Прямоугольник 4"/>
          <p:cNvSpPr/>
          <p:nvPr/>
        </p:nvSpPr>
        <p:spPr>
          <a:xfrm>
            <a:off x="4247964" y="5575539"/>
            <a:ext cx="4572000" cy="830997"/>
          </a:xfrm>
          <a:prstGeom prst="rect">
            <a:avLst/>
          </a:prstGeom>
        </p:spPr>
        <p:txBody>
          <a:bodyPr>
            <a:spAutoFit/>
          </a:bodyPr>
          <a:lstStyle/>
          <a:p>
            <a:pPr marR="90170">
              <a:spcAft>
                <a:spcPts val="0"/>
              </a:spcAft>
            </a:pPr>
            <a:r>
              <a:rPr lang="ru-RU" sz="1600" dirty="0" smtClean="0">
                <a:solidFill>
                  <a:srgbClr val="7030A0"/>
                </a:solidFill>
                <a:latin typeface="Times New Roman"/>
                <a:ea typeface="Calibri"/>
                <a:cs typeface="Times New Roman"/>
              </a:rPr>
              <a:t>Подготовила</a:t>
            </a:r>
            <a:r>
              <a:rPr lang="ru-RU" sz="1600" dirty="0">
                <a:solidFill>
                  <a:srgbClr val="7030A0"/>
                </a:solidFill>
                <a:latin typeface="Times New Roman"/>
                <a:ea typeface="Calibri"/>
                <a:cs typeface="Times New Roman"/>
              </a:rPr>
              <a:t>: воспитатель </a:t>
            </a:r>
            <a:endParaRPr lang="ru-RU" sz="1600" dirty="0">
              <a:ea typeface="Calibri"/>
              <a:cs typeface="Times New Roman"/>
            </a:endParaRPr>
          </a:p>
          <a:p>
            <a:pPr marR="90170">
              <a:spcAft>
                <a:spcPts val="0"/>
              </a:spcAft>
            </a:pPr>
            <a:r>
              <a:rPr lang="ru-RU" sz="1600" dirty="0" smtClean="0">
                <a:solidFill>
                  <a:srgbClr val="7030A0"/>
                </a:solidFill>
                <a:latin typeface="Times New Roman"/>
                <a:ea typeface="Calibri"/>
                <a:cs typeface="Times New Roman"/>
              </a:rPr>
              <a:t>высшей </a:t>
            </a:r>
            <a:r>
              <a:rPr lang="ru-RU" sz="1600" dirty="0">
                <a:solidFill>
                  <a:srgbClr val="7030A0"/>
                </a:solidFill>
                <a:latin typeface="Times New Roman"/>
                <a:ea typeface="Calibri"/>
                <a:cs typeface="Times New Roman"/>
              </a:rPr>
              <a:t>квалификационной </a:t>
            </a:r>
            <a:r>
              <a:rPr lang="ru-RU" sz="1600" dirty="0" smtClean="0">
                <a:solidFill>
                  <a:srgbClr val="7030A0"/>
                </a:solidFill>
                <a:latin typeface="Times New Roman"/>
                <a:ea typeface="Calibri"/>
                <a:cs typeface="Times New Roman"/>
              </a:rPr>
              <a:t>категории Кондракова Е.И.</a:t>
            </a:r>
            <a:endParaRPr lang="ru-RU" sz="1600" dirty="0"/>
          </a:p>
        </p:txBody>
      </p:sp>
      <p:pic>
        <p:nvPicPr>
          <p:cNvPr id="13" name="Picture 2" descr="https://avatars.mds.yandex.net/i?id=f60e245b8c50aa07641e54044a4c641782aa9296-8455323-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252" y="2760950"/>
            <a:ext cx="5119028" cy="276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28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20230324_1217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32656"/>
            <a:ext cx="788471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96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20230324_1218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04664"/>
            <a:ext cx="802653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805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20230324_1219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04664"/>
            <a:ext cx="7979046"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436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32656"/>
            <a:ext cx="8131532"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726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20230324_1218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052" y="404664"/>
            <a:ext cx="8064896" cy="600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342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1" y="1505017"/>
            <a:ext cx="7056783" cy="3971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65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548680"/>
            <a:ext cx="6768752" cy="5509200"/>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Основная цель Маршрута – установление доверительных отношений с детьми, родителями и педагогами, объединение их в одну команду, воспитание потребности делиться друг с другом своими проблемами и совместно их решать. </a:t>
            </a:r>
          </a:p>
          <a:p>
            <a:pPr algn="just"/>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Основные </a:t>
            </a:r>
            <a:r>
              <a:rPr lang="ru-RU" sz="1600" dirty="0">
                <a:latin typeface="Times New Roman" panose="02020603050405020304" pitchFamily="18" charset="0"/>
                <a:cs typeface="Times New Roman" panose="02020603050405020304" pitchFamily="18" charset="0"/>
              </a:rPr>
              <a:t>цели образовательных маршрутов выходного дня:</a:t>
            </a:r>
          </a:p>
          <a:p>
            <a:pPr algn="just"/>
            <a:r>
              <a:rPr lang="ru-RU" sz="1600" dirty="0">
                <a:latin typeface="Times New Roman" panose="02020603050405020304" pitchFamily="18" charset="0"/>
                <a:cs typeface="Times New Roman" panose="02020603050405020304" pitchFamily="18" charset="0"/>
              </a:rPr>
              <a:t>- для педагогов – проявление профессиональной компетентности, педагогической этики, инициативности, оказание эффективной помощи родителям в формировании родительской компетентности; выявление культурных практик;</a:t>
            </a:r>
          </a:p>
          <a:p>
            <a:pPr algn="just"/>
            <a:r>
              <a:rPr lang="ru-RU" sz="1600" dirty="0">
                <a:latin typeface="Times New Roman" panose="02020603050405020304" pitchFamily="18" charset="0"/>
                <a:cs typeface="Times New Roman" panose="02020603050405020304" pitchFamily="18" charset="0"/>
              </a:rPr>
              <a:t>- для родителей – повышение педагогической компетентности в воспитании, образовании и развитии детей; формирование ответственного </a:t>
            </a:r>
            <a:r>
              <a:rPr lang="ru-RU" sz="1600" dirty="0" err="1">
                <a:latin typeface="Times New Roman" panose="02020603050405020304" pitchFamily="18" charset="0"/>
                <a:cs typeface="Times New Roman" panose="02020603050405020304" pitchFamily="18" charset="0"/>
              </a:rPr>
              <a:t>родительства</a:t>
            </a:r>
            <a:r>
              <a:rPr lang="ru-RU" sz="1600" dirty="0">
                <a:latin typeface="Times New Roman" panose="02020603050405020304" pitchFamily="18" charset="0"/>
                <a:cs typeface="Times New Roman" panose="02020603050405020304" pitchFamily="18" charset="0"/>
              </a:rPr>
              <a:t>; объединение в группы, клубы по интересам, единстве взглядов и предпочтениям;</a:t>
            </a:r>
          </a:p>
          <a:p>
            <a:r>
              <a:rPr lang="ru-RU" sz="1600" dirty="0">
                <a:latin typeface="Times New Roman" panose="02020603050405020304" pitchFamily="18" charset="0"/>
                <a:cs typeface="Times New Roman" panose="02020603050405020304" pitchFamily="18" charset="0"/>
              </a:rPr>
              <a:t>- для детей - накопление культурного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опыта </a:t>
            </a:r>
            <a:r>
              <a:rPr lang="ru-RU" sz="1600" dirty="0">
                <a:latin typeface="Times New Roman" panose="02020603050405020304" pitchFamily="18" charset="0"/>
                <a:cs typeface="Times New Roman" panose="02020603050405020304" pitchFamily="18" charset="0"/>
              </a:rPr>
              <a:t>деятельности в процессе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активного взаимодействия </a:t>
            </a:r>
            <a:r>
              <a:rPr lang="ru-RU" sz="1600" dirty="0">
                <a:latin typeface="Times New Roman" panose="02020603050405020304" pitchFamily="18" charset="0"/>
                <a:cs typeface="Times New Roman" panose="02020603050405020304" pitchFamily="18" charset="0"/>
              </a:rPr>
              <a:t>с </a:t>
            </a:r>
            <a:r>
              <a:rPr lang="ru-RU" sz="1600" dirty="0" smtClean="0">
                <a:latin typeface="Times New Roman" panose="02020603050405020304" pitchFamily="18" charset="0"/>
                <a:cs typeface="Times New Roman" panose="02020603050405020304" pitchFamily="18" charset="0"/>
              </a:rPr>
              <a:t>окружающей </a:t>
            </a:r>
          </a:p>
          <a:p>
            <a:r>
              <a:rPr lang="ru-RU" sz="1600" dirty="0" smtClean="0">
                <a:latin typeface="Times New Roman" panose="02020603050405020304" pitchFamily="18" charset="0"/>
                <a:cs typeface="Times New Roman" panose="02020603050405020304" pitchFamily="18" charset="0"/>
              </a:rPr>
              <a:t>средой</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общения </a:t>
            </a:r>
            <a:r>
              <a:rPr lang="ru-RU" sz="1600" dirty="0">
                <a:latin typeface="Times New Roman" panose="02020603050405020304" pitchFamily="18" charset="0"/>
                <a:cs typeface="Times New Roman" panose="02020603050405020304" pitchFamily="18" charset="0"/>
              </a:rPr>
              <a:t>со сверстниками и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взрослыми</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с </a:t>
            </a:r>
            <a:r>
              <a:rPr lang="ru-RU" sz="1600" dirty="0">
                <a:latin typeface="Times New Roman" panose="02020603050405020304" pitchFamily="18" charset="0"/>
                <a:cs typeface="Times New Roman" panose="02020603050405020304" pitchFamily="18" charset="0"/>
              </a:rPr>
              <a:t>природой; соблюдение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традиций </a:t>
            </a:r>
            <a:r>
              <a:rPr lang="ru-RU" sz="1600" dirty="0">
                <a:latin typeface="Times New Roman" panose="02020603050405020304" pitchFamily="18" charset="0"/>
                <a:cs typeface="Times New Roman" panose="02020603050405020304" pitchFamily="18" charset="0"/>
              </a:rPr>
              <a:t>семьи, </a:t>
            </a:r>
            <a:r>
              <a:rPr lang="ru-RU" sz="1600" dirty="0" smtClean="0">
                <a:latin typeface="Times New Roman" panose="02020603050405020304" pitchFamily="18" charset="0"/>
                <a:cs typeface="Times New Roman" panose="02020603050405020304" pitchFamily="18" charset="0"/>
              </a:rPr>
              <a:t>родного края,</a:t>
            </a:r>
          </a:p>
          <a:p>
            <a:r>
              <a:rPr lang="ru-RU" sz="1600" dirty="0" smtClean="0">
                <a:latin typeface="Times New Roman" panose="02020603050405020304" pitchFamily="18" charset="0"/>
                <a:cs typeface="Times New Roman" panose="02020603050405020304" pitchFamily="18" charset="0"/>
              </a:rPr>
              <a:t>государства</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ознакомление</a:t>
            </a:r>
          </a:p>
          <a:p>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с государственной символикой.</a:t>
            </a:r>
          </a:p>
        </p:txBody>
      </p:sp>
      <p:pic>
        <p:nvPicPr>
          <p:cNvPr id="1026" name="Picture 2" descr="https://avatars.mds.yandex.net/i?id=0495b5bd0d8e492c3075691ae918d3873c91371b-9097048-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973" y="3789040"/>
            <a:ext cx="3907577" cy="275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49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476672"/>
            <a:ext cx="6264696" cy="892552"/>
          </a:xfrm>
          <a:prstGeom prst="rect">
            <a:avLst/>
          </a:prstGeom>
        </p:spPr>
        <p:txBody>
          <a:bodyPr wrap="square">
            <a:spAutoFit/>
          </a:bodyPr>
          <a:lstStyle/>
          <a:p>
            <a:r>
              <a:rPr lang="ru-RU" i="1" dirty="0">
                <a:solidFill>
                  <a:srgbClr val="C00000"/>
                </a:solidFill>
                <a:latin typeface="Times New Roman" panose="02020603050405020304" pitchFamily="18" charset="0"/>
                <a:cs typeface="Times New Roman" panose="02020603050405020304" pitchFamily="18" charset="0"/>
              </a:rPr>
              <a:t>«Воспитывает всё: вещи, явления, но, прежде всего-люди.</a:t>
            </a:r>
            <a:endParaRPr lang="ru-RU" dirty="0">
              <a:solidFill>
                <a:srgbClr val="C00000"/>
              </a:solidFill>
              <a:latin typeface="Times New Roman" panose="02020603050405020304" pitchFamily="18" charset="0"/>
              <a:cs typeface="Times New Roman" panose="02020603050405020304" pitchFamily="18" charset="0"/>
            </a:endParaRPr>
          </a:p>
          <a:p>
            <a:r>
              <a:rPr lang="ru-RU" i="1" dirty="0">
                <a:solidFill>
                  <a:srgbClr val="C00000"/>
                </a:solidFill>
                <a:latin typeface="Times New Roman" panose="02020603050405020304" pitchFamily="18" charset="0"/>
                <a:cs typeface="Times New Roman" panose="02020603050405020304" pitchFamily="18" charset="0"/>
              </a:rPr>
              <a:t>Из них на первом месте - родители и педагоги».</a:t>
            </a:r>
            <a:endParaRPr lang="ru-RU" dirty="0">
              <a:solidFill>
                <a:srgbClr val="C00000"/>
              </a:solidFill>
              <a:latin typeface="Times New Roman" panose="02020603050405020304" pitchFamily="18" charset="0"/>
              <a:cs typeface="Times New Roman" panose="02020603050405020304" pitchFamily="18" charset="0"/>
            </a:endParaRPr>
          </a:p>
          <a:p>
            <a:pPr algn="r"/>
            <a:r>
              <a:rPr lang="ru-RU" sz="1600" i="1" dirty="0">
                <a:solidFill>
                  <a:srgbClr val="C00000"/>
                </a:solidFill>
                <a:latin typeface="Times New Roman" panose="02020603050405020304" pitchFamily="18" charset="0"/>
                <a:cs typeface="Times New Roman" panose="02020603050405020304" pitchFamily="18" charset="0"/>
              </a:rPr>
              <a:t>А. С. Макаренко.</a:t>
            </a:r>
            <a:endParaRPr lang="ru-RU" sz="1600" b="0" i="0" dirty="0">
              <a:solidFill>
                <a:srgbClr val="C00000"/>
              </a:solidFill>
              <a:effectLst/>
              <a:latin typeface="Times New Roman" panose="02020603050405020304" pitchFamily="18" charset="0"/>
              <a:cs typeface="Times New Roman" panose="02020603050405020304" pitchFamily="18" charset="0"/>
            </a:endParaRPr>
          </a:p>
        </p:txBody>
      </p:sp>
      <p:pic>
        <p:nvPicPr>
          <p:cNvPr id="5" name="Picture 2" descr="C:\Users\User\Desktop\1670284334_49-kartinkin-net-p-raduga-kartinki-dlya-detei-vkontakte-5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2014" y="2564904"/>
            <a:ext cx="3816424" cy="2759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er\Desktop\20230324_1222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124744"/>
            <a:ext cx="3713348" cy="525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36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62615344"/>
              </p:ext>
            </p:extLst>
          </p:nvPr>
        </p:nvGraphicFramePr>
        <p:xfrm>
          <a:off x="899592" y="692696"/>
          <a:ext cx="7776865" cy="6021288"/>
        </p:xfrm>
        <a:graphic>
          <a:graphicData uri="http://schemas.openxmlformats.org/drawingml/2006/table">
            <a:tbl>
              <a:tblPr firstRow="1" firstCol="1" bandRow="1">
                <a:tableStyleId>{5C22544A-7EE6-4342-B048-85BDC9FD1C3A}</a:tableStyleId>
              </a:tblPr>
              <a:tblGrid>
                <a:gridCol w="424511"/>
                <a:gridCol w="1129865"/>
                <a:gridCol w="2970074"/>
                <a:gridCol w="777686"/>
                <a:gridCol w="2474729"/>
              </a:tblGrid>
              <a:tr h="354805">
                <a:tc>
                  <a:txBody>
                    <a:bodyPr/>
                    <a:lstStyle/>
                    <a:p>
                      <a:pPr marR="90170">
                        <a:spcAft>
                          <a:spcPts val="0"/>
                        </a:spcAft>
                      </a:pPr>
                      <a:r>
                        <a:rPr lang="ru-RU" sz="1000" dirty="0">
                          <a:effectLst/>
                          <a:latin typeface="Times New Roman" panose="02020603050405020304" pitchFamily="18" charset="0"/>
                          <a:cs typeface="Times New Roman" panose="02020603050405020304" pitchFamily="18" charset="0"/>
                        </a:rPr>
                        <a:t>№</a:t>
                      </a:r>
                    </a:p>
                    <a:p>
                      <a:pPr marR="90170">
                        <a:spcAft>
                          <a:spcPts val="0"/>
                        </a:spcAft>
                      </a:pPr>
                      <a:r>
                        <a:rPr lang="ru-RU" sz="1000" dirty="0">
                          <a:effectLst/>
                          <a:latin typeface="Times New Roman" panose="02020603050405020304" pitchFamily="18" charset="0"/>
                          <a:cs typeface="Times New Roman" panose="02020603050405020304" pitchFamily="18" charset="0"/>
                        </a:rPr>
                        <a:t>п/п</a:t>
                      </a:r>
                      <a:endParaRPr lang="ru-RU" sz="1000" dirty="0">
                        <a:effectLst/>
                        <a:latin typeface="Times New Roman" panose="02020603050405020304" pitchFamily="18" charset="0"/>
                        <a:ea typeface="Calibri"/>
                        <a:cs typeface="Times New Roman" panose="02020603050405020304" pitchFamily="18" charset="0"/>
                      </a:endParaRPr>
                    </a:p>
                  </a:txBody>
                  <a:tcPr marL="36176" marR="36176" marT="0" marB="0"/>
                </a:tc>
                <a:tc>
                  <a:txBody>
                    <a:bodyPr/>
                    <a:lstStyle/>
                    <a:p>
                      <a:pPr marR="90170">
                        <a:spcAft>
                          <a:spcPts val="0"/>
                        </a:spcAft>
                      </a:pPr>
                      <a:r>
                        <a:rPr lang="ru-RU" sz="1000" dirty="0">
                          <a:effectLst/>
                          <a:latin typeface="Times New Roman" panose="02020603050405020304" pitchFamily="18" charset="0"/>
                          <a:cs typeface="Times New Roman" panose="02020603050405020304" pitchFamily="18" charset="0"/>
                        </a:rPr>
                        <a:t>Тема</a:t>
                      </a:r>
                      <a:endParaRPr lang="ru-RU" sz="1000" dirty="0">
                        <a:effectLst/>
                        <a:latin typeface="Times New Roman" panose="02020603050405020304" pitchFamily="18" charset="0"/>
                        <a:ea typeface="Calibri"/>
                        <a:cs typeface="Times New Roman" panose="02020603050405020304" pitchFamily="18" charset="0"/>
                      </a:endParaRPr>
                    </a:p>
                  </a:txBody>
                  <a:tcPr marL="36176" marR="36176" marT="0" marB="0"/>
                </a:tc>
                <a:tc>
                  <a:txBody>
                    <a:bodyPr/>
                    <a:lstStyle/>
                    <a:p>
                      <a:pPr marR="90170">
                        <a:spcAft>
                          <a:spcPts val="0"/>
                        </a:spcAft>
                      </a:pPr>
                      <a:r>
                        <a:rPr lang="ru-RU" sz="1000" dirty="0">
                          <a:effectLst/>
                          <a:latin typeface="Times New Roman" panose="02020603050405020304" pitchFamily="18" charset="0"/>
                          <a:cs typeface="Times New Roman" panose="02020603050405020304" pitchFamily="18" charset="0"/>
                        </a:rPr>
                        <a:t>Содержание</a:t>
                      </a:r>
                      <a:endParaRPr lang="ru-RU" sz="1000" dirty="0">
                        <a:effectLst/>
                        <a:latin typeface="Times New Roman" panose="02020603050405020304" pitchFamily="18" charset="0"/>
                        <a:ea typeface="Calibri"/>
                        <a:cs typeface="Times New Roman" panose="02020603050405020304" pitchFamily="18" charset="0"/>
                      </a:endParaRPr>
                    </a:p>
                  </a:txBody>
                  <a:tcPr marL="36176" marR="36176" marT="0" marB="0"/>
                </a:tc>
                <a:tc>
                  <a:txBody>
                    <a:bodyPr/>
                    <a:lstStyle/>
                    <a:p>
                      <a:pPr marR="90170">
                        <a:spcAft>
                          <a:spcPts val="0"/>
                        </a:spcAft>
                      </a:pPr>
                      <a:r>
                        <a:rPr lang="ru-RU" sz="1000">
                          <a:effectLst/>
                          <a:latin typeface="Times New Roman" panose="02020603050405020304" pitchFamily="18" charset="0"/>
                          <a:cs typeface="Times New Roman" panose="02020603050405020304" pitchFamily="18" charset="0"/>
                        </a:rPr>
                        <a:t>Сроки</a:t>
                      </a:r>
                      <a:endParaRPr lang="ru-RU" sz="1000">
                        <a:effectLst/>
                        <a:latin typeface="Times New Roman" panose="02020603050405020304" pitchFamily="18" charset="0"/>
                        <a:ea typeface="Calibri"/>
                        <a:cs typeface="Times New Roman" panose="02020603050405020304" pitchFamily="18" charset="0"/>
                      </a:endParaRPr>
                    </a:p>
                  </a:txBody>
                  <a:tcPr marL="36176" marR="36176" marT="0" marB="0"/>
                </a:tc>
                <a:tc>
                  <a:txBody>
                    <a:bodyPr/>
                    <a:lstStyle/>
                    <a:p>
                      <a:pPr marR="90170">
                        <a:spcAft>
                          <a:spcPts val="0"/>
                        </a:spcAft>
                      </a:pPr>
                      <a:r>
                        <a:rPr lang="ru-RU" sz="1000">
                          <a:effectLst/>
                          <a:latin typeface="Times New Roman" panose="02020603050405020304" pitchFamily="18" charset="0"/>
                          <a:cs typeface="Times New Roman" panose="02020603050405020304" pitchFamily="18" charset="0"/>
                        </a:rPr>
                        <a:t>Примечание</a:t>
                      </a:r>
                      <a:endParaRPr lang="ru-RU" sz="1000">
                        <a:effectLst/>
                        <a:latin typeface="Times New Roman" panose="02020603050405020304" pitchFamily="18" charset="0"/>
                        <a:ea typeface="Calibri"/>
                        <a:cs typeface="Times New Roman" panose="02020603050405020304" pitchFamily="18" charset="0"/>
                      </a:endParaRPr>
                    </a:p>
                  </a:txBody>
                  <a:tcPr marL="36176" marR="36176" marT="0" marB="0"/>
                </a:tc>
              </a:tr>
              <a:tr h="965860">
                <a:tc>
                  <a:txBody>
                    <a:bodyPr/>
                    <a:lstStyle/>
                    <a:p>
                      <a:pPr marR="90170">
                        <a:spcAft>
                          <a:spcPts val="0"/>
                        </a:spcAft>
                      </a:pPr>
                      <a:r>
                        <a:rPr lang="ru-RU" sz="1000">
                          <a:effectLst/>
                          <a:latin typeface="Times New Roman" panose="02020603050405020304" pitchFamily="18" charset="0"/>
                          <a:cs typeface="Times New Roman" panose="02020603050405020304" pitchFamily="18" charset="0"/>
                        </a:rPr>
                        <a:t>1</a:t>
                      </a:r>
                      <a:endParaRPr lang="ru-RU" sz="1000">
                        <a:effectLst/>
                        <a:latin typeface="Times New Roman" panose="02020603050405020304" pitchFamily="18" charset="0"/>
                        <a:ea typeface="Calibri"/>
                        <a:cs typeface="Times New Roman" panose="02020603050405020304" pitchFamily="18" charset="0"/>
                      </a:endParaRPr>
                    </a:p>
                  </a:txBody>
                  <a:tcPr marL="36176" marR="36176" marT="0" marB="0"/>
                </a:tc>
                <a:tc>
                  <a:txBody>
                    <a:bodyPr/>
                    <a:lstStyle/>
                    <a:p>
                      <a:pPr marR="90170">
                        <a:spcAft>
                          <a:spcPts val="0"/>
                        </a:spcAft>
                      </a:pPr>
                      <a:r>
                        <a:rPr lang="ru-RU" sz="1000" dirty="0">
                          <a:effectLst/>
                          <a:latin typeface="Times New Roman" panose="02020603050405020304" pitchFamily="18" charset="0"/>
                          <a:cs typeface="Times New Roman" panose="02020603050405020304" pitchFamily="18" charset="0"/>
                        </a:rPr>
                        <a:t>Анкетирование «Художественно-эстетическое воспитание в семье»</a:t>
                      </a:r>
                      <a:endParaRPr lang="ru-RU" sz="1000" dirty="0">
                        <a:effectLst/>
                        <a:latin typeface="Times New Roman" panose="02020603050405020304" pitchFamily="18" charset="0"/>
                        <a:ea typeface="Calibri"/>
                        <a:cs typeface="Times New Roman" panose="02020603050405020304" pitchFamily="18" charset="0"/>
                      </a:endParaRPr>
                    </a:p>
                  </a:txBody>
                  <a:tcPr marL="36176" marR="36176" marT="0" marB="0"/>
                </a:tc>
                <a:tc>
                  <a:txBody>
                    <a:bodyPr/>
                    <a:lstStyle/>
                    <a:p>
                      <a:pPr marR="90170">
                        <a:lnSpc>
                          <a:spcPct val="150000"/>
                        </a:lnSpc>
                        <a:spcAft>
                          <a:spcPts val="0"/>
                        </a:spcAft>
                      </a:pPr>
                      <a:r>
                        <a:rPr lang="ru-RU" sz="1000" dirty="0">
                          <a:effectLst/>
                          <a:latin typeface="Times New Roman" panose="02020603050405020304" pitchFamily="18" charset="0"/>
                          <a:cs typeface="Times New Roman" panose="02020603050405020304" pitchFamily="18" charset="0"/>
                        </a:rPr>
                        <a:t>     Выявить представления родителей по проблеме художественно-эстетического развития дошкольниками.</a:t>
                      </a:r>
                    </a:p>
                    <a:p>
                      <a:pPr marR="90170">
                        <a:spcAft>
                          <a:spcPts val="0"/>
                        </a:spcAft>
                      </a:pP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36176" marR="36176" marT="0" marB="0"/>
                </a:tc>
                <a:tc>
                  <a:txBody>
                    <a:bodyPr/>
                    <a:lstStyle/>
                    <a:p>
                      <a:pPr marR="90170">
                        <a:spcAft>
                          <a:spcPts val="0"/>
                        </a:spcAft>
                      </a:pPr>
                      <a:r>
                        <a:rPr lang="ru-RU" sz="1000">
                          <a:effectLst/>
                          <a:latin typeface="Times New Roman" panose="02020603050405020304" pitchFamily="18" charset="0"/>
                          <a:cs typeface="Times New Roman" panose="02020603050405020304" pitchFamily="18" charset="0"/>
                        </a:rPr>
                        <a:t>сентябрь</a:t>
                      </a:r>
                      <a:endParaRPr lang="ru-RU" sz="1000">
                        <a:effectLst/>
                        <a:latin typeface="Times New Roman" panose="02020603050405020304" pitchFamily="18" charset="0"/>
                        <a:ea typeface="Calibri"/>
                        <a:cs typeface="Times New Roman" panose="02020603050405020304" pitchFamily="18" charset="0"/>
                      </a:endParaRPr>
                    </a:p>
                  </a:txBody>
                  <a:tcPr marL="36176" marR="36176" marT="0" marB="0"/>
                </a:tc>
                <a:tc>
                  <a:txBody>
                    <a:bodyPr/>
                    <a:lstStyle/>
                    <a:p>
                      <a:pPr marR="90170" algn="just">
                        <a:spcAft>
                          <a:spcPts val="0"/>
                        </a:spcAft>
                      </a:pPr>
                      <a:r>
                        <a:rPr lang="ru-RU" sz="1000">
                          <a:effectLst/>
                          <a:latin typeface="Times New Roman" panose="02020603050405020304" pitchFamily="18" charset="0"/>
                          <a:cs typeface="Times New Roman" panose="02020603050405020304" pitchFamily="18" charset="0"/>
                        </a:rPr>
                        <a:t>     Консультация для родителей.</a:t>
                      </a:r>
                    </a:p>
                    <a:p>
                      <a:pPr marR="90170" algn="just">
                        <a:spcAft>
                          <a:spcPts val="0"/>
                        </a:spcAft>
                      </a:pPr>
                      <a:r>
                        <a:rPr lang="ru-RU" sz="1000">
                          <a:effectLst/>
                          <a:latin typeface="Times New Roman" panose="02020603050405020304" pitchFamily="18" charset="0"/>
                          <a:cs typeface="Times New Roman" panose="02020603050405020304" pitchFamily="18" charset="0"/>
                        </a:rPr>
                        <a:t>«Использование метода игрового моделирования в художественно-эстетическом развитии детей».</a:t>
                      </a:r>
                    </a:p>
                    <a:p>
                      <a:pPr marR="90170">
                        <a:lnSpc>
                          <a:spcPct val="150000"/>
                        </a:lnSpc>
                        <a:spcAft>
                          <a:spcPts val="0"/>
                        </a:spcAft>
                      </a:pPr>
                      <a:r>
                        <a:rPr lang="ru-RU"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36176" marR="36176" marT="0" marB="0"/>
                </a:tc>
              </a:tr>
              <a:tr h="4700623">
                <a:tc>
                  <a:txBody>
                    <a:bodyPr/>
                    <a:lstStyle/>
                    <a:p>
                      <a:pPr marR="90170">
                        <a:spcAft>
                          <a:spcPts val="0"/>
                        </a:spcAft>
                      </a:pPr>
                      <a:r>
                        <a:rPr lang="ru-RU" sz="1000">
                          <a:effectLst/>
                          <a:latin typeface="Times New Roman" panose="02020603050405020304" pitchFamily="18" charset="0"/>
                          <a:cs typeface="Times New Roman" panose="02020603050405020304" pitchFamily="18" charset="0"/>
                        </a:rPr>
                        <a:t>2</a:t>
                      </a:r>
                      <a:endParaRPr lang="ru-RU" sz="1000">
                        <a:effectLst/>
                        <a:latin typeface="Times New Roman" panose="02020603050405020304" pitchFamily="18" charset="0"/>
                        <a:ea typeface="Calibri"/>
                        <a:cs typeface="Times New Roman" panose="02020603050405020304" pitchFamily="18" charset="0"/>
                      </a:endParaRPr>
                    </a:p>
                  </a:txBody>
                  <a:tcPr marL="36176" marR="36176" marT="0" marB="0"/>
                </a:tc>
                <a:tc>
                  <a:txBody>
                    <a:bodyPr/>
                    <a:lstStyle/>
                    <a:p>
                      <a:pPr marR="90170">
                        <a:spcAft>
                          <a:spcPts val="0"/>
                        </a:spcAft>
                      </a:pPr>
                      <a:r>
                        <a:rPr lang="ru-RU" sz="1000">
                          <a:effectLst/>
                          <a:latin typeface="Times New Roman" panose="02020603050405020304" pitchFamily="18" charset="0"/>
                          <a:cs typeface="Times New Roman" panose="02020603050405020304" pitchFamily="18" charset="0"/>
                        </a:rPr>
                        <a:t>«Окружите ребенка прекрасным»</a:t>
                      </a:r>
                    </a:p>
                    <a:p>
                      <a:pPr marR="90170">
                        <a:spcAft>
                          <a:spcPts val="0"/>
                        </a:spcAft>
                      </a:pPr>
                      <a:r>
                        <a:rPr lang="ru-RU"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a:cs typeface="Times New Roman" panose="02020603050405020304" pitchFamily="18" charset="0"/>
                      </a:endParaRPr>
                    </a:p>
                  </a:txBody>
                  <a:tcPr marL="36176" marR="36176" marT="0" marB="0"/>
                </a:tc>
                <a:tc>
                  <a:txBody>
                    <a:bodyPr/>
                    <a:lstStyle/>
                    <a:p>
                      <a:pPr marR="90170" algn="just">
                        <a:spcAft>
                          <a:spcPts val="0"/>
                        </a:spcAft>
                      </a:pPr>
                      <a:r>
                        <a:rPr lang="ru-RU" sz="1000" dirty="0">
                          <a:effectLst/>
                          <a:latin typeface="Times New Roman" panose="02020603050405020304" pitchFamily="18" charset="0"/>
                          <a:cs typeface="Times New Roman" panose="02020603050405020304" pitchFamily="18" charset="0"/>
                        </a:rPr>
                        <a:t>     Через смоделированную игровую ситуацию «Почему любимая игрушка ребенка такая </a:t>
                      </a:r>
                      <a:r>
                        <a:rPr lang="ru-RU" sz="1000" dirty="0" err="1">
                          <a:effectLst/>
                          <a:latin typeface="Times New Roman" panose="02020603050405020304" pitchFamily="18" charset="0"/>
                          <a:cs typeface="Times New Roman" panose="02020603050405020304" pitchFamily="18" charset="0"/>
                        </a:rPr>
                        <a:t>грусная</a:t>
                      </a:r>
                      <a:r>
                        <a:rPr lang="ru-RU" sz="1000" dirty="0">
                          <a:effectLst/>
                          <a:latin typeface="Times New Roman" panose="02020603050405020304" pitchFamily="18" charset="0"/>
                          <a:cs typeface="Times New Roman" panose="02020603050405020304" pitchFamily="18" charset="0"/>
                        </a:rPr>
                        <a:t>? Чем помочь?» показать ребенку как красивые вещи влияют на нашу жизнь.</a:t>
                      </a:r>
                    </a:p>
                    <a:p>
                      <a:pPr marR="90170" algn="just">
                        <a:spcAft>
                          <a:spcPts val="0"/>
                        </a:spcAft>
                      </a:pPr>
                      <a:r>
                        <a:rPr lang="ru-RU" sz="1000" dirty="0">
                          <a:effectLst/>
                          <a:latin typeface="Times New Roman" panose="02020603050405020304" pitchFamily="18" charset="0"/>
                          <a:cs typeface="Times New Roman" panose="02020603050405020304" pitchFamily="18" charset="0"/>
                        </a:rPr>
                        <a:t>     Ситуация «Почему любимая игрушка ребенка такая </a:t>
                      </a:r>
                      <a:r>
                        <a:rPr lang="ru-RU" sz="1000" dirty="0" err="1">
                          <a:effectLst/>
                          <a:latin typeface="Times New Roman" panose="02020603050405020304" pitchFamily="18" charset="0"/>
                          <a:cs typeface="Times New Roman" panose="02020603050405020304" pitchFamily="18" charset="0"/>
                        </a:rPr>
                        <a:t>грусная</a:t>
                      </a:r>
                      <a:r>
                        <a:rPr lang="ru-RU" sz="1000" dirty="0">
                          <a:effectLst/>
                          <a:latin typeface="Times New Roman" panose="02020603050405020304" pitchFamily="18" charset="0"/>
                          <a:cs typeface="Times New Roman" panose="02020603050405020304" pitchFamily="18" charset="0"/>
                        </a:rPr>
                        <a:t>? Чем помочь?)»</a:t>
                      </a:r>
                    </a:p>
                    <a:p>
                      <a:pPr marR="90170" algn="just">
                        <a:spcAft>
                          <a:spcPts val="0"/>
                        </a:spcAft>
                      </a:pPr>
                      <a:r>
                        <a:rPr lang="ru-RU" sz="1000" dirty="0">
                          <a:effectLst/>
                          <a:latin typeface="Times New Roman" panose="02020603050405020304" pitchFamily="18" charset="0"/>
                          <a:cs typeface="Times New Roman" panose="02020603050405020304" pitchFamily="18" charset="0"/>
                        </a:rPr>
                        <a:t>Нарядите игрушку в «некрасивую» одежду, усадите за пустой стол, где стоит одна чашка, а угощение лежит на салфетке. </a:t>
                      </a:r>
                    </a:p>
                    <a:p>
                      <a:pPr marR="90170" algn="just">
                        <a:spcAft>
                          <a:spcPts val="0"/>
                        </a:spcAft>
                      </a:pPr>
                      <a:r>
                        <a:rPr lang="ru-RU" sz="1000" dirty="0">
                          <a:effectLst/>
                          <a:latin typeface="Times New Roman" panose="02020603050405020304" pitchFamily="18" charset="0"/>
                          <a:cs typeface="Times New Roman" panose="02020603050405020304" pitchFamily="18" charset="0"/>
                        </a:rPr>
                        <a:t>Спросите ребенка                       « Нравится тебе как сегодня одета твоя игрушка? Почему? Что бы ты исправил?». «Как ты  думаешь, почему же сейчас она грустит?».</a:t>
                      </a:r>
                    </a:p>
                    <a:p>
                      <a:pPr marR="90170" algn="just">
                        <a:spcAft>
                          <a:spcPts val="0"/>
                        </a:spcAft>
                      </a:pPr>
                      <a:r>
                        <a:rPr lang="ru-RU" sz="1000" dirty="0">
                          <a:effectLst/>
                          <a:latin typeface="Times New Roman" panose="02020603050405020304" pitchFamily="18" charset="0"/>
                          <a:cs typeface="Times New Roman" panose="02020603050405020304" pitchFamily="18" charset="0"/>
                        </a:rPr>
                        <a:t>Решение. «Давай красиво </a:t>
                      </a:r>
                      <a:r>
                        <a:rPr lang="ru-RU" sz="1000" dirty="0" err="1">
                          <a:effectLst/>
                          <a:latin typeface="Times New Roman" panose="02020603050405020304" pitchFamily="18" charset="0"/>
                          <a:cs typeface="Times New Roman" panose="02020603050405020304" pitchFamily="18" charset="0"/>
                        </a:rPr>
                        <a:t>засервируем</a:t>
                      </a:r>
                      <a:r>
                        <a:rPr lang="ru-RU" sz="1000" dirty="0">
                          <a:effectLst/>
                          <a:latin typeface="Times New Roman" panose="02020603050405020304" pitchFamily="18" charset="0"/>
                          <a:cs typeface="Times New Roman" panose="02020603050405020304" pitchFamily="18" charset="0"/>
                        </a:rPr>
                        <a:t> стол: </a:t>
                      </a:r>
                      <a:r>
                        <a:rPr lang="ru-RU" sz="1000" dirty="0" err="1">
                          <a:effectLst/>
                          <a:latin typeface="Times New Roman" panose="02020603050405020304" pitchFamily="18" charset="0"/>
                          <a:cs typeface="Times New Roman" panose="02020603050405020304" pitchFamily="18" charset="0"/>
                        </a:rPr>
                        <a:t>постелим</a:t>
                      </a:r>
                      <a:r>
                        <a:rPr lang="ru-RU" sz="1000" dirty="0">
                          <a:effectLst/>
                          <a:latin typeface="Times New Roman" panose="02020603050405020304" pitchFamily="18" charset="0"/>
                          <a:cs typeface="Times New Roman" panose="02020603050405020304" pitchFamily="18" charset="0"/>
                        </a:rPr>
                        <a:t> красивую скатерть, поставим чашки с блюдцами, </a:t>
                      </a:r>
                      <a:r>
                        <a:rPr lang="ru-RU" sz="1000" dirty="0" err="1">
                          <a:effectLst/>
                          <a:latin typeface="Times New Roman" panose="02020603050405020304" pitchFamily="18" charset="0"/>
                          <a:cs typeface="Times New Roman" panose="02020603050405020304" pitchFamily="18" charset="0"/>
                        </a:rPr>
                        <a:t>конфетницу</a:t>
                      </a:r>
                      <a:r>
                        <a:rPr lang="ru-RU" sz="1000" dirty="0">
                          <a:effectLst/>
                          <a:latin typeface="Times New Roman" panose="02020603050405020304" pitchFamily="18" charset="0"/>
                          <a:cs typeface="Times New Roman" panose="02020603050405020304" pitchFamily="18" charset="0"/>
                        </a:rPr>
                        <a:t>, вазочку с печеньем», « А теперь нарядим игрушку, сами оденемся красиво и пойдем на прогулку, где покажем как красиво у нас в Саранске, какие красивые здания есть на улицах города». </a:t>
                      </a:r>
                    </a:p>
                    <a:p>
                      <a:pPr marR="90170" algn="just">
                        <a:spcAft>
                          <a:spcPts val="0"/>
                        </a:spcAft>
                      </a:pPr>
                      <a:r>
                        <a:rPr lang="ru-RU" sz="1000" dirty="0">
                          <a:effectLst/>
                          <a:latin typeface="Times New Roman" panose="02020603050405020304" pitchFamily="18" charset="0"/>
                          <a:cs typeface="Times New Roman" panose="02020603050405020304" pitchFamily="18" charset="0"/>
                        </a:rPr>
                        <a:t> </a:t>
                      </a:r>
                    </a:p>
                    <a:p>
                      <a:pPr marR="90170" algn="just">
                        <a:spcAft>
                          <a:spcPts val="0"/>
                        </a:spcAft>
                      </a:pPr>
                      <a:r>
                        <a:rPr lang="ru-RU" sz="1000" dirty="0">
                          <a:effectLst/>
                          <a:latin typeface="Times New Roman" panose="02020603050405020304" pitchFamily="18" charset="0"/>
                          <a:cs typeface="Times New Roman" panose="02020603050405020304" pitchFamily="18" charset="0"/>
                        </a:rPr>
                        <a:t>Предложите ребенку рассмотреть красивые здания на прогулке по маршруту выходного дня «Красивая архитектура улиц Саранска»</a:t>
                      </a:r>
                    </a:p>
                    <a:p>
                      <a:pPr marR="90170" algn="just">
                        <a:spcAft>
                          <a:spcPts val="0"/>
                        </a:spcAft>
                      </a:pPr>
                      <a:r>
                        <a:rPr lang="ru-RU" sz="1000" dirty="0">
                          <a:effectLst/>
                          <a:latin typeface="Times New Roman" panose="02020603050405020304" pitchFamily="18" charset="0"/>
                          <a:cs typeface="Times New Roman" panose="02020603050405020304" pitchFamily="18" charset="0"/>
                        </a:rPr>
                        <a:t> </a:t>
                      </a:r>
                    </a:p>
                    <a:p>
                      <a:pPr marR="90170" algn="just">
                        <a:spcAft>
                          <a:spcPts val="0"/>
                        </a:spcAft>
                      </a:pP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36176" marR="36176" marT="0" marB="0"/>
                </a:tc>
                <a:tc>
                  <a:txBody>
                    <a:bodyPr/>
                    <a:lstStyle/>
                    <a:p>
                      <a:pPr marR="90170" algn="just">
                        <a:spcAft>
                          <a:spcPts val="0"/>
                        </a:spcAft>
                      </a:pPr>
                      <a:r>
                        <a:rPr lang="ru-RU" sz="1000" dirty="0">
                          <a:effectLst/>
                          <a:latin typeface="Times New Roman" panose="02020603050405020304" pitchFamily="18" charset="0"/>
                          <a:cs typeface="Times New Roman" panose="02020603050405020304" pitchFamily="18" charset="0"/>
                        </a:rPr>
                        <a:t>октябрь</a:t>
                      </a:r>
                      <a:endParaRPr lang="ru-RU" sz="1000" dirty="0">
                        <a:effectLst/>
                        <a:latin typeface="Times New Roman" panose="02020603050405020304" pitchFamily="18" charset="0"/>
                        <a:ea typeface="Calibri"/>
                        <a:cs typeface="Times New Roman" panose="02020603050405020304" pitchFamily="18" charset="0"/>
                      </a:endParaRPr>
                    </a:p>
                  </a:txBody>
                  <a:tcPr marL="36176" marR="36176" marT="0" marB="0"/>
                </a:tc>
                <a:tc>
                  <a:txBody>
                    <a:bodyPr/>
                    <a:lstStyle/>
                    <a:p>
                      <a:pPr marR="90170" algn="just">
                        <a:spcAft>
                          <a:spcPts val="0"/>
                        </a:spcAft>
                      </a:pPr>
                      <a:r>
                        <a:rPr lang="ru-RU" sz="1000" dirty="0">
                          <a:effectLst/>
                          <a:latin typeface="Times New Roman" panose="02020603050405020304" pitchFamily="18" charset="0"/>
                          <a:cs typeface="Times New Roman" panose="02020603050405020304" pitchFamily="18" charset="0"/>
                        </a:rPr>
                        <a:t>     Посадите в горшках цветы, наблюдайте вместе, как раскрываются бутоны. Ведь это на самом деле чудо.</a:t>
                      </a:r>
                    </a:p>
                    <a:p>
                      <a:pPr marR="90170" algn="just">
                        <a:spcAft>
                          <a:spcPts val="0"/>
                        </a:spcAft>
                      </a:pPr>
                      <a:r>
                        <a:rPr lang="ru-RU" sz="1000" dirty="0">
                          <a:effectLst/>
                          <a:latin typeface="Times New Roman" panose="02020603050405020304" pitchFamily="18" charset="0"/>
                          <a:cs typeface="Times New Roman" panose="02020603050405020304" pitchFamily="18" charset="0"/>
                        </a:rPr>
                        <a:t>Красиво сервируйте стол, за которым едите, хотя бы иногда нарежьте овощи и фрукты красиво, в виде цветов или каких-то фигур.</a:t>
                      </a:r>
                    </a:p>
                    <a:p>
                      <a:pPr marR="90170" algn="just">
                        <a:spcAft>
                          <a:spcPts val="0"/>
                        </a:spcAft>
                      </a:pPr>
                      <a:r>
                        <a:rPr lang="ru-RU" sz="1000" dirty="0">
                          <a:effectLst/>
                          <a:latin typeface="Times New Roman" panose="02020603050405020304" pitchFamily="18" charset="0"/>
                          <a:cs typeface="Times New Roman" panose="02020603050405020304" pitchFamily="18" charset="0"/>
                        </a:rPr>
                        <a:t>Никогда не надевайте на малыша некрасивую, негармонирующую одежду со словами «Он еще маленький, ему все равно, что штанишки зеленые, а курточка красная и т. д.» Он маленький, но ему не все равно. Старайтесь давать ему рассматривать и играть красивые вещи, покажите туесок, который уже давно пылится у вас на кухонном шкафу и вышивку на платье, и красивый дом по пути в магазин. Всегда привлекайте внимание к чему-то красивому.</a:t>
                      </a:r>
                    </a:p>
                    <a:p>
                      <a:pPr marR="90170" algn="just">
                        <a:spcAft>
                          <a:spcPts val="0"/>
                        </a:spcAft>
                      </a:pPr>
                      <a:r>
                        <a:rPr lang="ru-RU" sz="1000" dirty="0">
                          <a:effectLst/>
                          <a:latin typeface="Times New Roman" panose="02020603050405020304" pitchFamily="18" charset="0"/>
                          <a:cs typeface="Times New Roman" panose="02020603050405020304" pitchFamily="18" charset="0"/>
                        </a:rPr>
                        <a:t>Слушайте только хорошую музыку.</a:t>
                      </a:r>
                    </a:p>
                    <a:p>
                      <a:pPr marR="90170" algn="just">
                        <a:spcAft>
                          <a:spcPts val="0"/>
                        </a:spcAft>
                      </a:pPr>
                      <a:r>
                        <a:rPr lang="ru-RU" sz="1000" kern="18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cs typeface="Times New Roman" panose="02020603050405020304" pitchFamily="18" charset="0"/>
                      </a:endParaRPr>
                    </a:p>
                    <a:p>
                      <a:pPr marR="90170" algn="just">
                        <a:spcAft>
                          <a:spcPts val="0"/>
                        </a:spcAft>
                      </a:pPr>
                      <a:r>
                        <a:rPr lang="ru-RU" sz="1000" kern="1800" dirty="0">
                          <a:effectLst/>
                          <a:latin typeface="Times New Roman" panose="02020603050405020304" pitchFamily="18" charset="0"/>
                          <a:cs typeface="Times New Roman" panose="02020603050405020304" pitchFamily="18" charset="0"/>
                        </a:rPr>
                        <a:t>     Консультация для </a:t>
                      </a:r>
                      <a:r>
                        <a:rPr lang="ru-RU" sz="1000" kern="1800" dirty="0" err="1">
                          <a:effectLst/>
                          <a:latin typeface="Times New Roman" panose="02020603050405020304" pitchFamily="18" charset="0"/>
                          <a:cs typeface="Times New Roman" panose="02020603050405020304" pitchFamily="18" charset="0"/>
                        </a:rPr>
                        <a:t>родитетлей</a:t>
                      </a:r>
                      <a:r>
                        <a:rPr lang="ru-RU" sz="1000" kern="1800" dirty="0">
                          <a:effectLst/>
                          <a:latin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cs typeface="Times New Roman" panose="02020603050405020304" pitchFamily="18" charset="0"/>
                      </a:endParaRPr>
                    </a:p>
                    <a:p>
                      <a:pPr marR="90170" algn="just">
                        <a:spcAft>
                          <a:spcPts val="0"/>
                        </a:spcAft>
                      </a:pPr>
                      <a:r>
                        <a:rPr lang="ru-RU" sz="1000" kern="1800" dirty="0">
                          <a:effectLst/>
                          <a:latin typeface="Times New Roman" panose="02020603050405020304" pitchFamily="18" charset="0"/>
                          <a:cs typeface="Times New Roman" panose="02020603050405020304" pitchFamily="18" charset="0"/>
                        </a:rPr>
                        <a:t>«Художественно-эстетического воспитание и развитие детей дошкольного возраста».</a:t>
                      </a:r>
                      <a:endParaRPr lang="ru-RU" sz="1000" dirty="0">
                        <a:effectLst/>
                        <a:latin typeface="Times New Roman" panose="02020603050405020304" pitchFamily="18" charset="0"/>
                        <a:cs typeface="Times New Roman" panose="02020603050405020304" pitchFamily="18" charset="0"/>
                      </a:endParaRPr>
                    </a:p>
                    <a:p>
                      <a:pPr marR="90170" algn="just">
                        <a:spcAft>
                          <a:spcPts val="0"/>
                        </a:spcAft>
                      </a:pPr>
                      <a:r>
                        <a:rPr lang="ru-RU" sz="1000" dirty="0">
                          <a:effectLst/>
                          <a:latin typeface="Times New Roman" panose="02020603050405020304" pitchFamily="18" charset="0"/>
                          <a:cs typeface="Times New Roman" panose="02020603050405020304" pitchFamily="18" charset="0"/>
                        </a:rPr>
                        <a:t> </a:t>
                      </a:r>
                    </a:p>
                    <a:p>
                      <a:pPr marR="90170" algn="just">
                        <a:spcAft>
                          <a:spcPts val="0"/>
                        </a:spcAft>
                      </a:pPr>
                      <a:r>
                        <a:rPr lang="ru-RU" sz="1000" dirty="0">
                          <a:effectLst/>
                          <a:latin typeface="Times New Roman" panose="02020603050405020304" pitchFamily="18" charset="0"/>
                          <a:cs typeface="Times New Roman" panose="02020603050405020304" pitchFamily="18" charset="0"/>
                        </a:rPr>
                        <a:t>     Маршрут выходного дня «Красивая архитектура улиц Саранска»</a:t>
                      </a:r>
                    </a:p>
                    <a:p>
                      <a:pPr marR="90170" algn="just">
                        <a:spcAft>
                          <a:spcPts val="0"/>
                        </a:spcAft>
                      </a:pPr>
                      <a:r>
                        <a:rPr lang="ru-RU" sz="1000" dirty="0">
                          <a:effectLst/>
                          <a:latin typeface="Times New Roman" panose="02020603050405020304" pitchFamily="18" charset="0"/>
                          <a:cs typeface="Times New Roman" panose="02020603050405020304" pitchFamily="18" charset="0"/>
                        </a:rPr>
                        <a:t> </a:t>
                      </a:r>
                    </a:p>
                    <a:p>
                      <a:pPr marR="90170" algn="just">
                        <a:spcAft>
                          <a:spcPts val="0"/>
                        </a:spcAft>
                      </a:pP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a:cs typeface="Times New Roman" panose="02020603050405020304" pitchFamily="18" charset="0"/>
                      </a:endParaRPr>
                    </a:p>
                  </a:txBody>
                  <a:tcPr marL="36176" marR="36176" marT="0" marB="0"/>
                </a:tc>
              </a:tr>
            </a:tbl>
          </a:graphicData>
        </a:graphic>
      </p:graphicFrame>
      <p:sp>
        <p:nvSpPr>
          <p:cNvPr id="3" name="TextBox 2"/>
          <p:cNvSpPr txBox="1"/>
          <p:nvPr/>
        </p:nvSpPr>
        <p:spPr>
          <a:xfrm>
            <a:off x="2267744" y="326867"/>
            <a:ext cx="3738716" cy="338554"/>
          </a:xfrm>
          <a:prstGeom prst="rect">
            <a:avLst/>
          </a:prstGeom>
          <a:noFill/>
        </p:spPr>
        <p:txBody>
          <a:bodyPr wrap="none" rtlCol="0">
            <a:spAutoFit/>
          </a:bodyPr>
          <a:lstStyle/>
          <a:p>
            <a:r>
              <a:rPr lang="ru-RU" sz="1600" dirty="0" err="1" smtClean="0">
                <a:latin typeface="Times New Roman" panose="02020603050405020304" pitchFamily="18" charset="0"/>
                <a:cs typeface="Times New Roman" panose="02020603050405020304" pitchFamily="18" charset="0"/>
              </a:rPr>
              <a:t>Каледдарно</a:t>
            </a:r>
            <a:r>
              <a:rPr lang="ru-RU" sz="1600" dirty="0" smtClean="0">
                <a:latin typeface="Times New Roman" panose="02020603050405020304" pitchFamily="18" charset="0"/>
                <a:cs typeface="Times New Roman" panose="02020603050405020304" pitchFamily="18" charset="0"/>
              </a:rPr>
              <a:t>-тематическое планирование</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38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858552804"/>
              </p:ext>
            </p:extLst>
          </p:nvPr>
        </p:nvGraphicFramePr>
        <p:xfrm>
          <a:off x="827585" y="404664"/>
          <a:ext cx="8064894" cy="6120680"/>
        </p:xfrm>
        <a:graphic>
          <a:graphicData uri="http://schemas.openxmlformats.org/drawingml/2006/table">
            <a:tbl>
              <a:tblPr firstRow="1" firstCol="1" bandRow="1"/>
              <a:tblGrid>
                <a:gridCol w="440232"/>
                <a:gridCol w="1171712"/>
                <a:gridCol w="3080075"/>
                <a:gridCol w="806489"/>
                <a:gridCol w="2566386"/>
              </a:tblGrid>
              <a:tr h="6120680">
                <a:tc>
                  <a:txBody>
                    <a:bodyPr/>
                    <a:lstStyle/>
                    <a:p>
                      <a:pPr marR="90170">
                        <a:spcAft>
                          <a:spcPts val="0"/>
                        </a:spcAft>
                      </a:pPr>
                      <a:r>
                        <a:rPr lang="ru-RU" sz="900" dirty="0">
                          <a:effectLst/>
                          <a:latin typeface="Times New Roman" panose="02020603050405020304" pitchFamily="18" charset="0"/>
                          <a:ea typeface="Calibri"/>
                          <a:cs typeface="Times New Roman" panose="02020603050405020304" pitchFamily="18" charset="0"/>
                        </a:rPr>
                        <a:t>3</a:t>
                      </a:r>
                    </a:p>
                  </a:txBody>
                  <a:tcPr marL="25978" marR="259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spcAft>
                          <a:spcPts val="0"/>
                        </a:spcAft>
                      </a:pPr>
                      <a:r>
                        <a:rPr lang="ru-RU" sz="900" dirty="0">
                          <a:effectLst/>
                          <a:latin typeface="Times New Roman" panose="02020603050405020304" pitchFamily="18" charset="0"/>
                          <a:ea typeface="Calibri"/>
                          <a:cs typeface="Times New Roman" panose="02020603050405020304" pitchFamily="18" charset="0"/>
                        </a:rPr>
                        <a:t>«Устройте дома мастерскую художника»</a:t>
                      </a:r>
                    </a:p>
                    <a:p>
                      <a:pPr marR="90170">
                        <a:spcAft>
                          <a:spcPts val="0"/>
                        </a:spcAft>
                      </a:pPr>
                      <a:r>
                        <a:rPr lang="ru-RU" sz="900" dirty="0">
                          <a:effectLst/>
                          <a:latin typeface="Times New Roman" panose="02020603050405020304" pitchFamily="18" charset="0"/>
                          <a:ea typeface="Calibri"/>
                          <a:cs typeface="Times New Roman" panose="02020603050405020304" pitchFamily="18" charset="0"/>
                        </a:rPr>
                        <a:t> </a:t>
                      </a:r>
                    </a:p>
                  </a:txBody>
                  <a:tcPr marL="25978" marR="259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     Через смоделированную игровую ситуацию научить ребенка использовать нетрадиционные техники рисования.</a:t>
                      </a: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     Ситуация №1 «Как нарисовать подарок другу, если  нет кисточек?»</a:t>
                      </a: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Предложите ребенку нарисовать что-то в подарок своему другу. На столе </a:t>
                      </a:r>
                      <a:r>
                        <a:rPr lang="ru-RU" sz="900" dirty="0" err="1">
                          <a:effectLst/>
                          <a:latin typeface="Times New Roman" panose="02020603050405020304" pitchFamily="18" charset="0"/>
                          <a:ea typeface="Calibri"/>
                          <a:cs typeface="Times New Roman" panose="02020603050405020304" pitchFamily="18" charset="0"/>
                        </a:rPr>
                        <a:t>приготовте</a:t>
                      </a:r>
                      <a:r>
                        <a:rPr lang="ru-RU" sz="900" dirty="0">
                          <a:effectLst/>
                          <a:latin typeface="Times New Roman" panose="02020603050405020304" pitchFamily="18" charset="0"/>
                          <a:ea typeface="Calibri"/>
                          <a:cs typeface="Times New Roman" panose="02020603050405020304" pitchFamily="18" charset="0"/>
                        </a:rPr>
                        <a:t> краски, </a:t>
                      </a:r>
                      <a:r>
                        <a:rPr lang="ru-RU" sz="900" dirty="0" err="1">
                          <a:effectLst/>
                          <a:latin typeface="Times New Roman" panose="02020603050405020304" pitchFamily="18" charset="0"/>
                          <a:ea typeface="Calibri"/>
                          <a:cs typeface="Times New Roman" panose="02020603050405020304" pitchFamily="18" charset="0"/>
                        </a:rPr>
                        <a:t>гуаш</a:t>
                      </a:r>
                      <a:r>
                        <a:rPr lang="ru-RU" sz="900" dirty="0">
                          <a:effectLst/>
                          <a:latin typeface="Times New Roman" panose="02020603050405020304" pitchFamily="18" charset="0"/>
                          <a:ea typeface="Calibri"/>
                          <a:cs typeface="Times New Roman" panose="02020603050405020304" pitchFamily="18" charset="0"/>
                        </a:rPr>
                        <a:t>, бумагу, непроливайку с водой, салфетку для </a:t>
                      </a:r>
                      <a:r>
                        <a:rPr lang="ru-RU" sz="900" dirty="0" err="1">
                          <a:effectLst/>
                          <a:latin typeface="Times New Roman" panose="02020603050405020304" pitchFamily="18" charset="0"/>
                          <a:ea typeface="Calibri"/>
                          <a:cs typeface="Times New Roman" panose="02020603050405020304" pitchFamily="18" charset="0"/>
                        </a:rPr>
                        <a:t>примакивания</a:t>
                      </a:r>
                      <a:r>
                        <a:rPr lang="ru-RU" sz="900" dirty="0">
                          <a:effectLst/>
                          <a:latin typeface="Times New Roman" panose="02020603050405020304" pitchFamily="18" charset="0"/>
                          <a:ea typeface="Calibri"/>
                          <a:cs typeface="Times New Roman" panose="02020603050405020304" pitchFamily="18" charset="0"/>
                        </a:rPr>
                        <a:t>. </a:t>
                      </a: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«Как же мы будем рисовать без кисточек?» Решение. Выслушайте предложения ребенка, расскажите и покажите, какие еще есть способы нетрадиционного рисования.</a:t>
                      </a: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Для рисования руками существуют специальные краски (их нужно доставать из широкой баночки прямо рукой, что очень нравится малышам), можно использовать краски «Гаммы», они легко смываются. Нанесите на влажную, но хорошо отжатую губку полоски цветной краски, затем переверните губку краской вниз, «лицом» к влажному листу, проведите непрерывную линию. Получится радуга – очень впечатляющее зрелище.</a:t>
                      </a: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Нарисуйте «крылышко бабочки», затем перегните лист пополам, краска отпечатается, а рисунок получится симметричным.</a:t>
                      </a:r>
                    </a:p>
                    <a:p>
                      <a:pPr marR="90170">
                        <a:spcAft>
                          <a:spcPts val="0"/>
                        </a:spcAft>
                      </a:pPr>
                      <a:r>
                        <a:rPr lang="ru-RU" sz="900" b="1" dirty="0">
                          <a:solidFill>
                            <a:srgbClr val="111111"/>
                          </a:solidFill>
                          <a:effectLst/>
                          <a:latin typeface="Times New Roman" panose="02020603050405020304" pitchFamily="18" charset="0"/>
                          <a:ea typeface="Calibri"/>
                          <a:cs typeface="Times New Roman" panose="02020603050405020304" pitchFamily="18" charset="0"/>
                        </a:rPr>
                        <a:t>     Ситуация №2</a:t>
                      </a:r>
                      <a:r>
                        <a:rPr lang="ru-RU" sz="900" b="1" dirty="0">
                          <a:effectLst/>
                          <a:latin typeface="Times New Roman" panose="02020603050405020304" pitchFamily="18" charset="0"/>
                          <a:ea typeface="Calibri"/>
                          <a:cs typeface="Times New Roman" panose="02020603050405020304" pitchFamily="18" charset="0"/>
                        </a:rPr>
                        <a:t>.</a:t>
                      </a:r>
                      <a:endParaRPr lang="ru-RU" sz="900" dirty="0">
                        <a:effectLst/>
                        <a:latin typeface="Times New Roman" panose="02020603050405020304" pitchFamily="18" charset="0"/>
                        <a:ea typeface="Calibri"/>
                        <a:cs typeface="Times New Roman" panose="02020603050405020304" pitchFamily="18" charset="0"/>
                      </a:endParaRPr>
                    </a:p>
                    <a:p>
                      <a:pPr marR="90170">
                        <a:spcAft>
                          <a:spcPts val="0"/>
                        </a:spcAft>
                      </a:pPr>
                      <a:r>
                        <a:rPr lang="ru-RU" sz="900" dirty="0">
                          <a:effectLst/>
                          <a:latin typeface="Times New Roman" panose="02020603050405020304" pitchFamily="18" charset="0"/>
                          <a:ea typeface="Calibri"/>
                          <a:cs typeface="Times New Roman" panose="02020603050405020304" pitchFamily="18" charset="0"/>
                        </a:rPr>
                        <a:t>Основная задача: Подтолкнуть детей к использованию нетрадиционных техник рисования при </a:t>
                      </a:r>
                      <a:r>
                        <a:rPr lang="ru-RU" sz="900" b="1" dirty="0">
                          <a:solidFill>
                            <a:srgbClr val="111111"/>
                          </a:solidFill>
                          <a:effectLst/>
                          <a:latin typeface="Times New Roman" panose="02020603050405020304" pitchFamily="18" charset="0"/>
                          <a:ea typeface="Calibri"/>
                          <a:cs typeface="Times New Roman" panose="02020603050405020304" pitchFamily="18" charset="0"/>
                        </a:rPr>
                        <a:t>изображении моря</a:t>
                      </a:r>
                      <a:r>
                        <a:rPr lang="ru-RU" sz="900" dirty="0">
                          <a:effectLst/>
                          <a:latin typeface="Times New Roman" panose="02020603050405020304" pitchFamily="18" charset="0"/>
                          <a:ea typeface="Calibri"/>
                          <a:cs typeface="Times New Roman" panose="02020603050405020304" pitchFamily="18" charset="0"/>
                        </a:rPr>
                        <a:t>, волн, морского дна.</a:t>
                      </a:r>
                    </a:p>
                    <a:p>
                      <a:pPr marR="90170">
                        <a:spcAft>
                          <a:spcPts val="0"/>
                        </a:spcAft>
                      </a:pPr>
                      <a:r>
                        <a:rPr lang="ru-RU" sz="900" b="1" dirty="0">
                          <a:solidFill>
                            <a:srgbClr val="111111"/>
                          </a:solidFill>
                          <a:effectLst/>
                          <a:latin typeface="Times New Roman" panose="02020603050405020304" pitchFamily="18" charset="0"/>
                          <a:ea typeface="Calibri"/>
                          <a:cs typeface="Times New Roman" panose="02020603050405020304" pitchFamily="18" charset="0"/>
                        </a:rPr>
                        <a:t>Проблема</a:t>
                      </a:r>
                      <a:r>
                        <a:rPr lang="ru-RU" sz="900" b="1" dirty="0">
                          <a:effectLst/>
                          <a:latin typeface="Times New Roman" panose="02020603050405020304" pitchFamily="18" charset="0"/>
                          <a:ea typeface="Calibri"/>
                          <a:cs typeface="Times New Roman" panose="02020603050405020304" pitchFamily="18" charset="0"/>
                        </a:rPr>
                        <a:t>:</a:t>
                      </a:r>
                      <a:r>
                        <a:rPr lang="ru-RU" sz="900" dirty="0">
                          <a:effectLst/>
                          <a:latin typeface="Times New Roman" panose="02020603050405020304" pitchFamily="18" charset="0"/>
                          <a:ea typeface="Calibri"/>
                          <a:cs typeface="Times New Roman" panose="02020603050405020304" pitchFamily="18" charset="0"/>
                        </a:rPr>
                        <a:t> Губка Боб пришел в гости к детям и хочет научить их рисовать море. Но шалунишка осьминог спрятал все кисточки. Как быть? У нас есть большой лист бумаги, есть краска, а кисточек нет. Чем будем рисовать?</a:t>
                      </a:r>
                    </a:p>
                    <a:p>
                      <a:pPr marR="90170">
                        <a:spcAft>
                          <a:spcPts val="0"/>
                        </a:spcAft>
                      </a:pPr>
                      <a:r>
                        <a:rPr lang="ru-RU" sz="900" dirty="0">
                          <a:effectLst/>
                          <a:latin typeface="Times New Roman" panose="02020603050405020304" pitchFamily="18" charset="0"/>
                          <a:ea typeface="Calibri"/>
                          <a:cs typeface="Times New Roman" panose="02020603050405020304" pitchFamily="18" charset="0"/>
                        </a:rPr>
                        <a:t>Предложения детей: В первую очередь ребенок захочет рисовать пальцами или ладошками, этот способ ему был уже хорошо знаком. </a:t>
                      </a:r>
                      <a:r>
                        <a:rPr lang="ru-RU" sz="900" b="1" dirty="0">
                          <a:solidFill>
                            <a:srgbClr val="111111"/>
                          </a:solidFill>
                          <a:effectLst/>
                          <a:latin typeface="Times New Roman" panose="02020603050405020304" pitchFamily="18" charset="0"/>
                          <a:ea typeface="Calibri"/>
                          <a:cs typeface="Times New Roman" panose="02020603050405020304" pitchFamily="18" charset="0"/>
                        </a:rPr>
                        <a:t>Попробовали</a:t>
                      </a:r>
                      <a:r>
                        <a:rPr lang="ru-RU" sz="900" b="1" dirty="0">
                          <a:effectLst/>
                          <a:latin typeface="Times New Roman" panose="02020603050405020304" pitchFamily="18" charset="0"/>
                          <a:ea typeface="Calibri"/>
                          <a:cs typeface="Times New Roman" panose="02020603050405020304" pitchFamily="18" charset="0"/>
                        </a:rPr>
                        <a:t>,</a:t>
                      </a:r>
                      <a:r>
                        <a:rPr lang="ru-RU" sz="900" dirty="0">
                          <a:effectLst/>
                          <a:latin typeface="Times New Roman" panose="02020603050405020304" pitchFamily="18" charset="0"/>
                          <a:ea typeface="Calibri"/>
                          <a:cs typeface="Times New Roman" panose="02020603050405020304" pitchFamily="18" charset="0"/>
                        </a:rPr>
                        <a:t> ладошками рисовать волны неудобно. Тогда вспомнили, как недавно рисовали небо ватными тампонами и выбрали их для рисования волн. А для рисования морского дна, песка Губка Боб предложил ребенку использовать его друзей и помощников – </a:t>
                      </a:r>
                      <a:r>
                        <a:rPr lang="ru-RU" sz="900" dirty="0" smtClean="0">
                          <a:effectLst/>
                          <a:latin typeface="Times New Roman" panose="02020603050405020304" pitchFamily="18" charset="0"/>
                          <a:ea typeface="Calibri"/>
                          <a:cs typeface="Times New Roman" panose="02020603050405020304" pitchFamily="18" charset="0"/>
                        </a:rPr>
                        <a:t>губки</a:t>
                      </a:r>
                      <a:endParaRPr lang="ru-RU" sz="900" dirty="0">
                        <a:effectLst/>
                        <a:latin typeface="Times New Roman" panose="02020603050405020304" pitchFamily="18" charset="0"/>
                        <a:ea typeface="Calibri"/>
                        <a:cs typeface="Times New Roman" panose="02020603050405020304" pitchFamily="18" charset="0"/>
                      </a:endParaRP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Рассмотрите с ребенком репродукции картин Ф.В. </a:t>
                      </a:r>
                      <a:r>
                        <a:rPr lang="ru-RU" sz="900" dirty="0" err="1">
                          <a:effectLst/>
                          <a:latin typeface="Times New Roman" panose="02020603050405020304" pitchFamily="18" charset="0"/>
                          <a:ea typeface="Calibri"/>
                          <a:cs typeface="Times New Roman" panose="02020603050405020304" pitchFamily="18" charset="0"/>
                        </a:rPr>
                        <a:t>Сычкова</a:t>
                      </a:r>
                      <a:r>
                        <a:rPr lang="ru-RU" sz="900" dirty="0" smtClean="0">
                          <a:effectLst/>
                          <a:latin typeface="Times New Roman" panose="02020603050405020304" pitchFamily="18" charset="0"/>
                          <a:ea typeface="Calibri"/>
                          <a:cs typeface="Times New Roman" panose="02020603050405020304" pitchFamily="18" charset="0"/>
                        </a:rPr>
                        <a:t>.</a:t>
                      </a:r>
                      <a:endParaRPr lang="ru-RU" sz="900" dirty="0">
                        <a:effectLst/>
                        <a:latin typeface="Times New Roman" panose="02020603050405020304" pitchFamily="18" charset="0"/>
                        <a:ea typeface="Calibri"/>
                        <a:cs typeface="Times New Roman" panose="02020603050405020304" pitchFamily="18" charset="0"/>
                      </a:endParaRP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Сходите на экскурсию по маршруту выходного дня «Выставка работ </a:t>
                      </a:r>
                      <a:r>
                        <a:rPr lang="ru-RU" sz="900" dirty="0" err="1">
                          <a:effectLst/>
                          <a:latin typeface="Times New Roman" panose="02020603050405020304" pitchFamily="18" charset="0"/>
                          <a:ea typeface="Calibri"/>
                          <a:cs typeface="Times New Roman" panose="02020603050405020304" pitchFamily="18" charset="0"/>
                        </a:rPr>
                        <a:t>Ф.В.Сычкова</a:t>
                      </a:r>
                      <a:r>
                        <a:rPr lang="ru-RU" sz="900" dirty="0">
                          <a:effectLst/>
                          <a:latin typeface="Times New Roman" panose="02020603050405020304" pitchFamily="18" charset="0"/>
                          <a:ea typeface="Calibri"/>
                          <a:cs typeface="Times New Roman" panose="02020603050405020304" pitchFamily="18" charset="0"/>
                        </a:rPr>
                        <a:t>»</a:t>
                      </a: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 </a:t>
                      </a:r>
                    </a:p>
                  </a:txBody>
                  <a:tcPr marL="25978" marR="259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ноябрь</a:t>
                      </a:r>
                    </a:p>
                  </a:txBody>
                  <a:tcPr marL="25978" marR="259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     Порисуйте не только на бумаге, но еще и на стекле, кафеле в ванной, холодильнике, тарелке, на себе и т. д. Натяните большой лист бумаги (ватман или бумагу из рулона) на стене на уровне ребенка – каждый ребенок мечтает порисовать на стенке. Самые смелые родители готовы выделить стенку в детской, когда захочется перемен, можно будет ее перекрасить или сменить обои.</a:t>
                      </a:r>
                      <a:br>
                        <a:rPr lang="ru-RU" sz="900" dirty="0">
                          <a:effectLst/>
                          <a:latin typeface="Times New Roman" panose="02020603050405020304" pitchFamily="18" charset="0"/>
                          <a:ea typeface="Calibri"/>
                          <a:cs typeface="Times New Roman" panose="02020603050405020304" pitchFamily="18" charset="0"/>
                        </a:rPr>
                      </a:br>
                      <a:r>
                        <a:rPr lang="ru-RU" sz="900" dirty="0">
                          <a:effectLst/>
                          <a:latin typeface="Times New Roman" panose="02020603050405020304" pitchFamily="18" charset="0"/>
                          <a:ea typeface="Calibri"/>
                          <a:cs typeface="Times New Roman" panose="02020603050405020304" pitchFamily="18" charset="0"/>
                        </a:rPr>
                        <a:t>Предложите ребенку бумагу разного формата и качества, можно вырезать из бумаги какие-нибудь фигуры (круг, облачко, уточку, елку и т. д.)</a:t>
                      </a:r>
                      <a:br>
                        <a:rPr lang="ru-RU" sz="900" dirty="0">
                          <a:effectLst/>
                          <a:latin typeface="Times New Roman" panose="02020603050405020304" pitchFamily="18" charset="0"/>
                          <a:ea typeface="Calibri"/>
                          <a:cs typeface="Times New Roman" panose="02020603050405020304" pitchFamily="18" charset="0"/>
                        </a:rPr>
                      </a:br>
                      <a:r>
                        <a:rPr lang="ru-RU" sz="900" dirty="0">
                          <a:effectLst/>
                          <a:latin typeface="Times New Roman" panose="02020603050405020304" pitchFamily="18" charset="0"/>
                          <a:ea typeface="Calibri"/>
                          <a:cs typeface="Times New Roman" panose="02020603050405020304" pitchFamily="18" charset="0"/>
                        </a:rPr>
                        <a:t>Раскрасьте что-нибудь, например какую-нибудь вещицу, вылепленную предварительно из теста, деревянную ложку или яйцо, куколку и т. д.</a:t>
                      </a:r>
                      <a:br>
                        <a:rPr lang="ru-RU" sz="900" dirty="0">
                          <a:effectLst/>
                          <a:latin typeface="Times New Roman" panose="02020603050405020304" pitchFamily="18" charset="0"/>
                          <a:ea typeface="Calibri"/>
                          <a:cs typeface="Times New Roman" panose="02020603050405020304" pitchFamily="18" charset="0"/>
                        </a:rPr>
                      </a:br>
                      <a:r>
                        <a:rPr lang="ru-RU" sz="900" dirty="0">
                          <a:effectLst/>
                          <a:latin typeface="Times New Roman" panose="02020603050405020304" pitchFamily="18" charset="0"/>
                          <a:ea typeface="Calibri"/>
                          <a:cs typeface="Times New Roman" panose="02020603050405020304" pitchFamily="18" charset="0"/>
                        </a:rPr>
                        <a:t>Научите ребенка делать отпечатки, штампы или печати. Сначала, пальчиком, ладошкой или ступней, а затем и любыми предметами (кубиком, стаканчиком, катушкой от ниток, листочком и т. д.). Можно купить и специальный набор или вырезать что-то на ластике (это уже, можно сказать гравюра). Отлично подойдет губка. Разнообразные движения руки с губкой оставляют следы, которые легко превратить в бабочку, улитку или цветок, дополнив их какими-нибудь штрихами.</a:t>
                      </a:r>
                    </a:p>
                    <a:p>
                      <a:pPr marR="90170">
                        <a:lnSpc>
                          <a:spcPct val="150000"/>
                        </a:lnSpc>
                        <a:spcAft>
                          <a:spcPts val="0"/>
                        </a:spcAft>
                      </a:pPr>
                      <a:r>
                        <a:rPr lang="ru-RU" sz="900" dirty="0">
                          <a:effectLst/>
                          <a:latin typeface="Times New Roman" panose="02020603050405020304" pitchFamily="18" charset="0"/>
                          <a:ea typeface="Calibri"/>
                          <a:cs typeface="Times New Roman" panose="02020603050405020304" pitchFamily="18" charset="0"/>
                        </a:rPr>
                        <a:t> </a:t>
                      </a: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    Консультация для родителей.</a:t>
                      </a: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«Совместная художественная деятельность детей и родителей»</a:t>
                      </a:r>
                    </a:p>
                    <a:p>
                      <a:pPr marR="90170">
                        <a:lnSpc>
                          <a:spcPct val="150000"/>
                        </a:lnSpc>
                        <a:spcAft>
                          <a:spcPts val="0"/>
                        </a:spcAft>
                      </a:pPr>
                      <a:r>
                        <a:rPr lang="ru-RU" sz="900" dirty="0">
                          <a:effectLst/>
                          <a:latin typeface="Times New Roman" panose="02020603050405020304" pitchFamily="18" charset="0"/>
                          <a:ea typeface="Calibri"/>
                          <a:cs typeface="Times New Roman" panose="02020603050405020304" pitchFamily="18" charset="0"/>
                        </a:rPr>
                        <a:t> </a:t>
                      </a: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     Маршрут выходного дня «Выставка работ </a:t>
                      </a:r>
                      <a:r>
                        <a:rPr lang="ru-RU" sz="900" dirty="0" err="1">
                          <a:effectLst/>
                          <a:latin typeface="Times New Roman" panose="02020603050405020304" pitchFamily="18" charset="0"/>
                          <a:ea typeface="Calibri"/>
                          <a:cs typeface="Times New Roman" panose="02020603050405020304" pitchFamily="18" charset="0"/>
                        </a:rPr>
                        <a:t>Ф.В.Сычкова</a:t>
                      </a:r>
                      <a:r>
                        <a:rPr lang="ru-RU" sz="900" dirty="0">
                          <a:effectLst/>
                          <a:latin typeface="Times New Roman" panose="02020603050405020304" pitchFamily="18" charset="0"/>
                          <a:ea typeface="Calibri"/>
                          <a:cs typeface="Times New Roman" panose="02020603050405020304" pitchFamily="18" charset="0"/>
                        </a:rPr>
                        <a:t>»</a:t>
                      </a:r>
                    </a:p>
                  </a:txBody>
                  <a:tcPr marL="25978" marR="259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14539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401866183"/>
              </p:ext>
            </p:extLst>
          </p:nvPr>
        </p:nvGraphicFramePr>
        <p:xfrm>
          <a:off x="683569" y="332656"/>
          <a:ext cx="8352927" cy="6172200"/>
        </p:xfrm>
        <a:graphic>
          <a:graphicData uri="http://schemas.openxmlformats.org/drawingml/2006/table">
            <a:tbl>
              <a:tblPr firstRow="1" firstCol="1" bandRow="1"/>
              <a:tblGrid>
                <a:gridCol w="455956"/>
                <a:gridCol w="1213559"/>
                <a:gridCol w="3190079"/>
                <a:gridCol w="835293"/>
                <a:gridCol w="2658040"/>
              </a:tblGrid>
              <a:tr h="3528377">
                <a:tc>
                  <a:txBody>
                    <a:bodyPr/>
                    <a:lstStyle/>
                    <a:p>
                      <a:pPr marR="90170">
                        <a:spcAft>
                          <a:spcPts val="0"/>
                        </a:spcAft>
                      </a:pPr>
                      <a:r>
                        <a:rPr lang="ru-RU" sz="900" dirty="0">
                          <a:effectLst/>
                          <a:latin typeface="Times New Roman" panose="02020603050405020304" pitchFamily="18" charset="0"/>
                          <a:ea typeface="Calibri"/>
                          <a:cs typeface="Times New Roman" panose="02020603050405020304" pitchFamily="18" charset="0"/>
                        </a:rPr>
                        <a:t>4</a:t>
                      </a:r>
                    </a:p>
                  </a:txBody>
                  <a:tcPr marL="21876" marR="21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nSpc>
                          <a:spcPct val="150000"/>
                        </a:lnSpc>
                        <a:spcAft>
                          <a:spcPts val="0"/>
                        </a:spcAft>
                      </a:pPr>
                      <a:r>
                        <a:rPr lang="ru-RU" sz="900" dirty="0">
                          <a:effectLst/>
                          <a:latin typeface="Times New Roman" panose="02020603050405020304" pitchFamily="18" charset="0"/>
                          <a:ea typeface="Calibri"/>
                          <a:cs typeface="Times New Roman" panose="02020603050405020304" pitchFamily="18" charset="0"/>
                        </a:rPr>
                        <a:t>«Сказки про краски»</a:t>
                      </a:r>
                    </a:p>
                  </a:txBody>
                  <a:tcPr marL="21876" marR="21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just">
                        <a:lnSpc>
                          <a:spcPct val="150000"/>
                        </a:lnSpc>
                        <a:spcAft>
                          <a:spcPts val="0"/>
                        </a:spcAft>
                      </a:pPr>
                      <a:r>
                        <a:rPr lang="ru-RU" sz="900" dirty="0">
                          <a:effectLst/>
                          <a:latin typeface="Times New Roman" panose="02020603050405020304" pitchFamily="18" charset="0"/>
                          <a:ea typeface="Calibri"/>
                          <a:cs typeface="Times New Roman" panose="02020603050405020304" pitchFamily="18" charset="0"/>
                        </a:rPr>
                        <a:t>     Через смоделированную ситуацию научить ребенка получать новые цвета, путем смешивания. </a:t>
                      </a: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     Ситуация №1. «Как раскрасить мир всего тремя красками?»</a:t>
                      </a: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Прочитать ребенку «Сказку о красках».</a:t>
                      </a: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Решение. Расскажите про волшебные краски, покажите, как можно их смешивать: возьмите три основных цвета и смешивайте на влажной бумаге. Красный с желтым превращается в оранжевый. Красный с желтым и синим дают коричневый. Из синего с желтым получается зеленый, из синего с красным – фиолетовый.</a:t>
                      </a: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Можно взять для смешивания несколько стаканчиков (лучше разного объема и лучше прозрачных), наполнить их водой. На кончике кисточки возьмите немого краски и добавляйте в стаканчик с водой. Наблюдайте за красивыми разводами (“цветочками”), которые появляются на воде. Переливайте цветную водичку из стаканчика в стаканчик, смешивая цвета.</a:t>
                      </a: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Многие дети чувствуют себя настоящими волшебниками, когда наблюдают за метаморфозами цвета.</a:t>
                      </a:r>
                    </a:p>
                    <a:p>
                      <a:pPr marR="90170">
                        <a:spcAft>
                          <a:spcPts val="0"/>
                        </a:spcAft>
                      </a:pPr>
                      <a:r>
                        <a:rPr lang="ru-RU" sz="900" b="1" dirty="0">
                          <a:solidFill>
                            <a:srgbClr val="111111"/>
                          </a:solidFill>
                          <a:effectLst/>
                          <a:latin typeface="Times New Roman" panose="02020603050405020304" pitchFamily="18" charset="0"/>
                          <a:ea typeface="Calibri"/>
                          <a:cs typeface="Times New Roman" panose="02020603050405020304" pitchFamily="18" charset="0"/>
                        </a:rPr>
                        <a:t>     Ситуация №2</a:t>
                      </a:r>
                      <a:r>
                        <a:rPr lang="ru-RU" sz="900" b="1" dirty="0">
                          <a:effectLst/>
                          <a:latin typeface="Times New Roman" panose="02020603050405020304" pitchFamily="18" charset="0"/>
                          <a:ea typeface="Calibri"/>
                          <a:cs typeface="Times New Roman" panose="02020603050405020304" pitchFamily="18" charset="0"/>
                        </a:rPr>
                        <a:t>.</a:t>
                      </a:r>
                      <a:endParaRPr lang="ru-RU" sz="900" dirty="0">
                        <a:effectLst/>
                        <a:latin typeface="Times New Roman" panose="02020603050405020304" pitchFamily="18" charset="0"/>
                        <a:ea typeface="Calibri"/>
                        <a:cs typeface="Times New Roman" panose="02020603050405020304" pitchFamily="18" charset="0"/>
                      </a:endParaRPr>
                    </a:p>
                    <a:p>
                      <a:pPr marR="90170">
                        <a:spcAft>
                          <a:spcPts val="0"/>
                        </a:spcAft>
                      </a:pPr>
                      <a:r>
                        <a:rPr lang="ru-RU" sz="900" dirty="0">
                          <a:effectLst/>
                          <a:latin typeface="Times New Roman" panose="02020603050405020304" pitchFamily="18" charset="0"/>
                          <a:ea typeface="Calibri"/>
                          <a:cs typeface="Times New Roman" panose="02020603050405020304" pitchFamily="18" charset="0"/>
                        </a:rPr>
                        <a:t>Основная задача: Закрепить умение детей смешивать краски для получения задуманного цвета.</a:t>
                      </a:r>
                    </a:p>
                    <a:p>
                      <a:pPr marR="90170">
                        <a:spcAft>
                          <a:spcPts val="0"/>
                        </a:spcAft>
                      </a:pPr>
                      <a:r>
                        <a:rPr lang="ru-RU" sz="900" b="1" dirty="0">
                          <a:solidFill>
                            <a:srgbClr val="111111"/>
                          </a:solidFill>
                          <a:effectLst/>
                          <a:latin typeface="Times New Roman" panose="02020603050405020304" pitchFamily="18" charset="0"/>
                          <a:ea typeface="Calibri"/>
                          <a:cs typeface="Times New Roman" panose="02020603050405020304" pitchFamily="18" charset="0"/>
                        </a:rPr>
                        <a:t>Проблема</a:t>
                      </a:r>
                      <a:r>
                        <a:rPr lang="ru-RU" sz="900" b="1" dirty="0">
                          <a:effectLst/>
                          <a:latin typeface="Times New Roman" panose="02020603050405020304" pitchFamily="18" charset="0"/>
                          <a:ea typeface="Calibri"/>
                          <a:cs typeface="Times New Roman" panose="02020603050405020304" pitchFamily="18" charset="0"/>
                        </a:rPr>
                        <a:t>:</a:t>
                      </a:r>
                      <a:r>
                        <a:rPr lang="ru-RU" sz="900" dirty="0">
                          <a:effectLst/>
                          <a:latin typeface="Times New Roman" panose="02020603050405020304" pitchFamily="18" charset="0"/>
                          <a:ea typeface="Calibri"/>
                          <a:cs typeface="Times New Roman" panose="02020603050405020304" pitchFamily="18" charset="0"/>
                        </a:rPr>
                        <a:t> Для рисования овощей детям понадобились оранжевый и фиолетовый цвета. Таких красок в наборе нет. Что будем делать?</a:t>
                      </a:r>
                    </a:p>
                    <a:p>
                      <a:pPr marR="90170">
                        <a:spcAft>
                          <a:spcPts val="0"/>
                        </a:spcAft>
                      </a:pPr>
                      <a:r>
                        <a:rPr lang="ru-RU" sz="900" dirty="0">
                          <a:effectLst/>
                          <a:latin typeface="Times New Roman" panose="02020603050405020304" pitchFamily="18" charset="0"/>
                          <a:ea typeface="Calibri"/>
                          <a:cs typeface="Times New Roman" panose="02020603050405020304" pitchFamily="18" charset="0"/>
                        </a:rPr>
                        <a:t>Предложения детей: не рисовать морковь и баклажан вообще, и можно смешать краски и получить нужный цвет</a:t>
                      </a:r>
                      <a:r>
                        <a:rPr lang="ru-RU" sz="900" dirty="0" smtClean="0">
                          <a:effectLst/>
                          <a:latin typeface="Times New Roman" panose="02020603050405020304" pitchFamily="18" charset="0"/>
                          <a:ea typeface="Calibri"/>
                          <a:cs typeface="Times New Roman" panose="02020603050405020304" pitchFamily="18" charset="0"/>
                        </a:rPr>
                        <a:t>.</a:t>
                      </a:r>
                      <a:endParaRPr lang="ru-RU" sz="900" dirty="0">
                        <a:effectLst/>
                        <a:latin typeface="Times New Roman" panose="02020603050405020304" pitchFamily="18" charset="0"/>
                        <a:ea typeface="Calibri"/>
                        <a:cs typeface="Times New Roman" panose="02020603050405020304" pitchFamily="18" charset="0"/>
                      </a:endParaRPr>
                    </a:p>
                  </a:txBody>
                  <a:tcPr marL="21876" marR="21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декабрь</a:t>
                      </a:r>
                    </a:p>
                  </a:txBody>
                  <a:tcPr marL="21876" marR="21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just">
                        <a:lnSpc>
                          <a:spcPct val="150000"/>
                        </a:lnSpc>
                        <a:spcAft>
                          <a:spcPts val="0"/>
                        </a:spcAft>
                      </a:pPr>
                      <a:r>
                        <a:rPr lang="ru-RU" sz="900" dirty="0">
                          <a:effectLst/>
                          <a:latin typeface="Times New Roman" panose="02020603050405020304" pitchFamily="18" charset="0"/>
                          <a:ea typeface="Calibri"/>
                          <a:cs typeface="Times New Roman" panose="02020603050405020304" pitchFamily="18" charset="0"/>
                        </a:rPr>
                        <a:t>     Использование дидактических сказок</a:t>
                      </a:r>
                    </a:p>
                    <a:p>
                      <a:pPr algn="just">
                        <a:spcAft>
                          <a:spcPts val="0"/>
                        </a:spcAft>
                      </a:pPr>
                      <a:r>
                        <a:rPr lang="ru-RU" sz="900" dirty="0">
                          <a:solidFill>
                            <a:srgbClr val="212121"/>
                          </a:solidFill>
                          <a:effectLst/>
                          <a:latin typeface="Times New Roman" panose="02020603050405020304" pitchFamily="18" charset="0"/>
                          <a:ea typeface="Times New Roman"/>
                          <a:cs typeface="Times New Roman" panose="02020603050405020304" pitchFamily="18" charset="0"/>
                        </a:rPr>
                        <a:t>Интересным является использование так называемых дидактических сказок, в которых через интересные ассоциации и сюжеты представлена информация (творческий путь художника, сюжетное описание художественного образа, возможности изобразительного материала). Уместно использование сказки с «искусствоведческим» подтекстом (например «История про кисточку», или «Сказка про то, как звучали краски», «Желтая сказка», «Сказка о спорое кисточки и краски», «Сказка про капельку».</a:t>
                      </a:r>
                      <a:endParaRPr lang="ru-RU" sz="900" dirty="0">
                        <a:effectLst/>
                        <a:latin typeface="Times New Roman" panose="02020603050405020304" pitchFamily="18" charset="0"/>
                        <a:ea typeface="Times New Roman"/>
                        <a:cs typeface="Times New Roman" panose="02020603050405020304" pitchFamily="18" charset="0"/>
                      </a:endParaRP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 </a:t>
                      </a:r>
                    </a:p>
                    <a:p>
                      <a:pPr marR="90170">
                        <a:lnSpc>
                          <a:spcPct val="150000"/>
                        </a:lnSpc>
                        <a:spcAft>
                          <a:spcPts val="0"/>
                        </a:spcAft>
                      </a:pPr>
                      <a:r>
                        <a:rPr lang="ru-RU" sz="900" dirty="0">
                          <a:effectLst/>
                          <a:latin typeface="Times New Roman" panose="02020603050405020304" pitchFamily="18" charset="0"/>
                          <a:ea typeface="Times New Roman"/>
                          <a:cs typeface="Times New Roman" panose="02020603050405020304" pitchFamily="18" charset="0"/>
                        </a:rPr>
                        <a:t>     Картотека дидактических сказок </a:t>
                      </a:r>
                      <a:endParaRPr lang="ru-RU" sz="900" dirty="0">
                        <a:effectLst/>
                        <a:latin typeface="Times New Roman" panose="02020603050405020304" pitchFamily="18" charset="0"/>
                        <a:ea typeface="Calibri"/>
                        <a:cs typeface="Times New Roman" panose="02020603050405020304" pitchFamily="18" charset="0"/>
                      </a:endParaRPr>
                    </a:p>
                    <a:p>
                      <a:pPr marR="90170">
                        <a:lnSpc>
                          <a:spcPct val="150000"/>
                        </a:lnSpc>
                        <a:spcAft>
                          <a:spcPts val="0"/>
                        </a:spcAft>
                      </a:pPr>
                      <a:r>
                        <a:rPr lang="ru-RU" sz="900" dirty="0">
                          <a:effectLst/>
                          <a:latin typeface="Times New Roman" panose="02020603050405020304" pitchFamily="18" charset="0"/>
                          <a:ea typeface="Times New Roman"/>
                          <a:cs typeface="Times New Roman" panose="02020603050405020304" pitchFamily="18" charset="0"/>
                        </a:rPr>
                        <a:t>«Легенды и сказки о цветах и красках»</a:t>
                      </a:r>
                      <a:endParaRPr lang="ru-RU" sz="900" dirty="0">
                        <a:effectLst/>
                        <a:latin typeface="Times New Roman" panose="02020603050405020304" pitchFamily="18" charset="0"/>
                        <a:ea typeface="Calibri"/>
                        <a:cs typeface="Times New Roman" panose="02020603050405020304" pitchFamily="18" charset="0"/>
                      </a:endParaRP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 </a:t>
                      </a:r>
                    </a:p>
                  </a:txBody>
                  <a:tcPr marL="21876" marR="21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5130">
                <a:tc>
                  <a:txBody>
                    <a:bodyPr/>
                    <a:lstStyle/>
                    <a:p>
                      <a:pPr marR="90170">
                        <a:spcAft>
                          <a:spcPts val="0"/>
                        </a:spcAft>
                      </a:pPr>
                      <a:r>
                        <a:rPr lang="ru-RU" sz="900">
                          <a:effectLst/>
                          <a:latin typeface="Times New Roman" panose="02020603050405020304" pitchFamily="18" charset="0"/>
                          <a:ea typeface="Calibri"/>
                          <a:cs typeface="Times New Roman" panose="02020603050405020304" pitchFamily="18" charset="0"/>
                        </a:rPr>
                        <a:t>5</a:t>
                      </a:r>
                    </a:p>
                  </a:txBody>
                  <a:tcPr marL="21876" marR="21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spcAft>
                          <a:spcPts val="0"/>
                        </a:spcAft>
                      </a:pPr>
                      <a:r>
                        <a:rPr lang="ru-RU" sz="900">
                          <a:effectLst/>
                          <a:latin typeface="Times New Roman" panose="02020603050405020304" pitchFamily="18" charset="0"/>
                          <a:ea typeface="Calibri"/>
                          <a:cs typeface="Times New Roman" panose="02020603050405020304" pitchFamily="18" charset="0"/>
                        </a:rPr>
                        <a:t>«Книжная полка» </a:t>
                      </a:r>
                    </a:p>
                    <a:p>
                      <a:pPr marR="90170">
                        <a:spcAft>
                          <a:spcPts val="0"/>
                        </a:spcAft>
                      </a:pPr>
                      <a:r>
                        <a:rPr lang="ru-RU" sz="900">
                          <a:effectLst/>
                          <a:latin typeface="Times New Roman" panose="02020603050405020304" pitchFamily="18" charset="0"/>
                          <a:ea typeface="Calibri"/>
                          <a:cs typeface="Times New Roman" panose="02020603050405020304" pitchFamily="18" charset="0"/>
                        </a:rPr>
                        <a:t> </a:t>
                      </a:r>
                    </a:p>
                  </a:txBody>
                  <a:tcPr marL="21876" marR="21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just">
                        <a:spcAft>
                          <a:spcPts val="0"/>
                        </a:spcAft>
                      </a:pPr>
                      <a:r>
                        <a:rPr lang="ru-RU" sz="900" dirty="0">
                          <a:effectLst/>
                          <a:latin typeface="Times New Roman" panose="02020603050405020304" pitchFamily="18" charset="0"/>
                          <a:ea typeface="Times New Roman"/>
                          <a:cs typeface="Times New Roman" panose="02020603050405020304" pitchFamily="18" charset="0"/>
                        </a:rPr>
                        <a:t>     Через смоделированную игровую ситуацию </a:t>
                      </a:r>
                      <a:r>
                        <a:rPr lang="ru-RU" sz="900" dirty="0" err="1">
                          <a:effectLst/>
                          <a:latin typeface="Times New Roman" panose="02020603050405020304" pitchFamily="18" charset="0"/>
                          <a:ea typeface="Times New Roman"/>
                          <a:cs typeface="Times New Roman" panose="02020603050405020304" pitchFamily="18" charset="0"/>
                        </a:rPr>
                        <a:t>воспитатать</a:t>
                      </a:r>
                      <a:r>
                        <a:rPr lang="ru-RU" sz="900" dirty="0">
                          <a:effectLst/>
                          <a:latin typeface="Times New Roman" panose="02020603050405020304" pitchFamily="18" charset="0"/>
                          <a:ea typeface="Times New Roman"/>
                          <a:cs typeface="Times New Roman" panose="02020603050405020304" pitchFamily="18" charset="0"/>
                        </a:rPr>
                        <a:t> у ребенка желание читать «хорошие» книги.</a:t>
                      </a:r>
                      <a:endParaRPr lang="ru-RU" sz="900" dirty="0">
                        <a:effectLst/>
                        <a:latin typeface="Times New Roman" panose="02020603050405020304" pitchFamily="18" charset="0"/>
                        <a:ea typeface="Calibri"/>
                        <a:cs typeface="Times New Roman" panose="02020603050405020304" pitchFamily="18" charset="0"/>
                      </a:endParaRPr>
                    </a:p>
                    <a:p>
                      <a:pPr marR="90170" algn="just">
                        <a:spcAft>
                          <a:spcPts val="0"/>
                        </a:spcAft>
                      </a:pPr>
                      <a:r>
                        <a:rPr lang="ru-RU" sz="900" dirty="0">
                          <a:effectLst/>
                          <a:latin typeface="Times New Roman" panose="02020603050405020304" pitchFamily="18" charset="0"/>
                          <a:ea typeface="Times New Roman"/>
                          <a:cs typeface="Times New Roman" panose="02020603050405020304" pitchFamily="18" charset="0"/>
                        </a:rPr>
                        <a:t>     Ситуация. «Не работает телевизор, компьютер, разрядился телефон и планшет. Как избавиться от скуки?»</a:t>
                      </a:r>
                      <a:endParaRPr lang="ru-RU" sz="900" dirty="0">
                        <a:effectLst/>
                        <a:latin typeface="Times New Roman" panose="02020603050405020304" pitchFamily="18" charset="0"/>
                        <a:ea typeface="Calibri"/>
                        <a:cs typeface="Times New Roman" panose="02020603050405020304" pitchFamily="18" charset="0"/>
                      </a:endParaRPr>
                    </a:p>
                    <a:p>
                      <a:pPr marR="90170" algn="just">
                        <a:spcAft>
                          <a:spcPts val="0"/>
                        </a:spcAft>
                      </a:pPr>
                      <a:r>
                        <a:rPr lang="ru-RU" sz="900" dirty="0" err="1">
                          <a:effectLst/>
                          <a:latin typeface="Times New Roman" panose="02020603050405020304" pitchFamily="18" charset="0"/>
                          <a:ea typeface="Times New Roman"/>
                          <a:cs typeface="Times New Roman" panose="02020603050405020304" pitchFamily="18" charset="0"/>
                        </a:rPr>
                        <a:t>Озадачте</a:t>
                      </a:r>
                      <a:r>
                        <a:rPr lang="ru-RU" sz="900" dirty="0">
                          <a:effectLst/>
                          <a:latin typeface="Times New Roman" panose="02020603050405020304" pitchFamily="18" charset="0"/>
                          <a:ea typeface="Times New Roman"/>
                          <a:cs typeface="Times New Roman" panose="02020603050405020304" pitchFamily="18" charset="0"/>
                        </a:rPr>
                        <a:t> ребенка ситуацией,  когда временно нельзя пользоваться телевизором, компьютером, телефоном, планшетом, чем можно заняться, чтобы не было скучно?</a:t>
                      </a:r>
                      <a:endParaRPr lang="ru-RU" sz="900" dirty="0">
                        <a:effectLst/>
                        <a:latin typeface="Times New Roman" panose="02020603050405020304" pitchFamily="18" charset="0"/>
                        <a:ea typeface="Calibri"/>
                        <a:cs typeface="Times New Roman" panose="02020603050405020304" pitchFamily="18" charset="0"/>
                      </a:endParaRPr>
                    </a:p>
                    <a:p>
                      <a:pPr marR="90170" algn="just">
                        <a:spcAft>
                          <a:spcPts val="0"/>
                        </a:spcAft>
                      </a:pPr>
                      <a:r>
                        <a:rPr lang="ru-RU" sz="900" dirty="0">
                          <a:effectLst/>
                          <a:latin typeface="Times New Roman" panose="02020603050405020304" pitchFamily="18" charset="0"/>
                          <a:ea typeface="Times New Roman"/>
                          <a:cs typeface="Times New Roman" panose="02020603050405020304" pitchFamily="18" charset="0"/>
                        </a:rPr>
                        <a:t> Решение.  Обратите внимание ребенка на книжную полку. Рассмотрите с ним книги, иллюстрации в них.</a:t>
                      </a:r>
                      <a:endParaRPr lang="ru-RU" sz="900" dirty="0">
                        <a:effectLst/>
                        <a:latin typeface="Times New Roman" panose="02020603050405020304" pitchFamily="18" charset="0"/>
                        <a:ea typeface="Calibri"/>
                        <a:cs typeface="Times New Roman" panose="02020603050405020304" pitchFamily="18" charset="0"/>
                      </a:endParaRPr>
                    </a:p>
                    <a:p>
                      <a:pPr marR="90170" algn="just">
                        <a:spcAft>
                          <a:spcPts val="0"/>
                        </a:spcAft>
                      </a:pPr>
                      <a:r>
                        <a:rPr lang="ru-RU" sz="900" dirty="0">
                          <a:effectLst/>
                          <a:latin typeface="Times New Roman" panose="02020603050405020304" pitchFamily="18" charset="0"/>
                          <a:ea typeface="Times New Roman"/>
                          <a:cs typeface="Times New Roman" panose="02020603050405020304" pitchFamily="18" charset="0"/>
                        </a:rPr>
                        <a:t>Прочитайте небольшой отрывок из интересного рассказа. </a:t>
                      </a:r>
                      <a:endParaRPr lang="ru-RU" sz="900" dirty="0">
                        <a:effectLst/>
                        <a:latin typeface="Times New Roman" panose="02020603050405020304" pitchFamily="18" charset="0"/>
                        <a:ea typeface="Calibri"/>
                        <a:cs typeface="Times New Roman" panose="02020603050405020304" pitchFamily="18" charset="0"/>
                      </a:endParaRPr>
                    </a:p>
                    <a:p>
                      <a:pPr marR="90170" algn="just">
                        <a:spcAft>
                          <a:spcPts val="0"/>
                        </a:spcAft>
                      </a:pPr>
                      <a:r>
                        <a:rPr lang="ru-RU" sz="900" dirty="0">
                          <a:effectLst/>
                          <a:latin typeface="Times New Roman" panose="02020603050405020304" pitchFamily="18" charset="0"/>
                          <a:ea typeface="Times New Roman"/>
                          <a:cs typeface="Times New Roman" panose="02020603050405020304" pitchFamily="18" charset="0"/>
                        </a:rPr>
                        <a:t>Если книга пока не по возрасту ребенку, а он просит «сказку почитать», расскажите в нескольких словах, о чем речь, не говорите только, что ему еще это рано. Так можно загубить интерес. </a:t>
                      </a:r>
                      <a:endParaRPr lang="ru-RU" sz="900" dirty="0">
                        <a:effectLst/>
                        <a:latin typeface="Times New Roman" panose="02020603050405020304" pitchFamily="18" charset="0"/>
                        <a:ea typeface="Calibri"/>
                        <a:cs typeface="Times New Roman" panose="02020603050405020304" pitchFamily="18" charset="0"/>
                      </a:endParaRPr>
                    </a:p>
                    <a:p>
                      <a:pPr marR="90170" algn="just">
                        <a:lnSpc>
                          <a:spcPct val="150000"/>
                        </a:lnSpc>
                        <a:spcAft>
                          <a:spcPts val="0"/>
                        </a:spcAft>
                      </a:pPr>
                      <a:r>
                        <a:rPr lang="ru-RU" sz="900" dirty="0">
                          <a:effectLst/>
                          <a:latin typeface="Times New Roman" panose="02020603050405020304" pitchFamily="18" charset="0"/>
                          <a:ea typeface="Calibri"/>
                          <a:cs typeface="Times New Roman" panose="02020603050405020304" pitchFamily="18" charset="0"/>
                        </a:rPr>
                        <a:t>     Сходите на экскурсию по маршруту выходного дня «Детская республиканская библиотека Саранска»</a:t>
                      </a:r>
                    </a:p>
                  </a:txBody>
                  <a:tcPr marL="21876" marR="21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just">
                        <a:spcAft>
                          <a:spcPts val="0"/>
                        </a:spcAft>
                      </a:pPr>
                      <a:r>
                        <a:rPr lang="ru-RU" sz="900">
                          <a:effectLst/>
                          <a:latin typeface="Times New Roman" panose="02020603050405020304" pitchFamily="18" charset="0"/>
                          <a:ea typeface="Calibri"/>
                          <a:cs typeface="Times New Roman" panose="02020603050405020304" pitchFamily="18" charset="0"/>
                        </a:rPr>
                        <a:t>февраль</a:t>
                      </a:r>
                    </a:p>
                  </a:txBody>
                  <a:tcPr marL="21876" marR="21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just">
                        <a:spcAft>
                          <a:spcPts val="0"/>
                        </a:spcAft>
                      </a:pPr>
                      <a:r>
                        <a:rPr lang="ru-RU" sz="900" dirty="0">
                          <a:effectLst/>
                          <a:latin typeface="Times New Roman" panose="02020603050405020304" pitchFamily="18" charset="0"/>
                          <a:ea typeface="Times New Roman"/>
                          <a:cs typeface="Times New Roman" panose="02020603050405020304" pitchFamily="18" charset="0"/>
                        </a:rPr>
                        <a:t>     Читайте «хорошие» книги</a:t>
                      </a:r>
                      <a:endParaRPr lang="ru-RU" sz="900" dirty="0">
                        <a:effectLst/>
                        <a:latin typeface="Times New Roman" panose="02020603050405020304" pitchFamily="18" charset="0"/>
                        <a:ea typeface="Calibri"/>
                        <a:cs typeface="Times New Roman" panose="02020603050405020304" pitchFamily="18" charset="0"/>
                      </a:endParaRPr>
                    </a:p>
                    <a:p>
                      <a:pPr marR="90170" algn="just">
                        <a:spcAft>
                          <a:spcPts val="0"/>
                        </a:spcAft>
                      </a:pPr>
                      <a:r>
                        <a:rPr lang="ru-RU" sz="900" dirty="0">
                          <a:effectLst/>
                          <a:latin typeface="Times New Roman" panose="02020603050405020304" pitchFamily="18" charset="0"/>
                          <a:ea typeface="Times New Roman"/>
                          <a:cs typeface="Times New Roman" panose="02020603050405020304" pitchFamily="18" charset="0"/>
                        </a:rPr>
                        <a:t>Есть книги, которые стоит покупать только потому, что они воспитывают эстетический вкус, иллюстрации в них настолько хороши, что хочется любоваться и любоваться.</a:t>
                      </a:r>
                      <a:endParaRPr lang="ru-RU" sz="900" dirty="0">
                        <a:effectLst/>
                        <a:latin typeface="Times New Roman" panose="02020603050405020304" pitchFamily="18" charset="0"/>
                        <a:ea typeface="Calibri"/>
                        <a:cs typeface="Times New Roman" panose="02020603050405020304" pitchFamily="18" charset="0"/>
                      </a:endParaRPr>
                    </a:p>
                    <a:p>
                      <a:pPr marR="90170" algn="just">
                        <a:spcAft>
                          <a:spcPts val="0"/>
                        </a:spcAft>
                      </a:pPr>
                      <a:r>
                        <a:rPr lang="ru-RU" sz="900" dirty="0">
                          <a:effectLst/>
                          <a:latin typeface="Times New Roman" panose="02020603050405020304" pitchFamily="18" charset="0"/>
                          <a:ea typeface="Times New Roman"/>
                          <a:cs typeface="Times New Roman" panose="02020603050405020304" pitchFamily="18" charset="0"/>
                        </a:rPr>
                        <a:t>Держите дома несколько альбомов с репродукциями и интерьерами, можно при случае вместе рассмотреть, что же там так красиво «переливается, светится, виднеется …».</a:t>
                      </a:r>
                      <a:endParaRPr lang="ru-RU" sz="900" dirty="0">
                        <a:effectLst/>
                        <a:latin typeface="Times New Roman" panose="02020603050405020304" pitchFamily="18" charset="0"/>
                        <a:ea typeface="Calibri"/>
                        <a:cs typeface="Times New Roman" panose="02020603050405020304" pitchFamily="18" charset="0"/>
                      </a:endParaRPr>
                    </a:p>
                    <a:p>
                      <a:pPr marR="90170" algn="just">
                        <a:spcAft>
                          <a:spcPts val="0"/>
                        </a:spcAft>
                      </a:pPr>
                      <a:r>
                        <a:rPr lang="ru-RU" sz="900" dirty="0">
                          <a:effectLst/>
                          <a:latin typeface="Times New Roman" panose="02020603050405020304" pitchFamily="18" charset="0"/>
                          <a:ea typeface="Times New Roman"/>
                          <a:cs typeface="Times New Roman" panose="02020603050405020304" pitchFamily="18" charset="0"/>
                        </a:rPr>
                        <a:t>Читайте детям хорошие тексты известных авторов переводчиков и, конечно, настоящие стихи. Новорожденного может убаюкать «Буря мглою небо кроет…» А.С. Пушкина не хуже, чем любая песенка. Именно в это время детям важно слышать интонацию, ритм речи и т.д</a:t>
                      </a:r>
                      <a:r>
                        <a:rPr lang="ru-RU" sz="900" dirty="0" smtClean="0">
                          <a:effectLst/>
                          <a:latin typeface="Times New Roman" panose="02020603050405020304" pitchFamily="18" charset="0"/>
                          <a:ea typeface="Times New Roman"/>
                          <a:cs typeface="Times New Roman" panose="02020603050405020304" pitchFamily="18" charset="0"/>
                        </a:rPr>
                        <a:t>.</a:t>
                      </a:r>
                      <a:endParaRPr lang="ru-RU" sz="900" dirty="0">
                        <a:effectLst/>
                        <a:latin typeface="Times New Roman" panose="02020603050405020304" pitchFamily="18" charset="0"/>
                        <a:ea typeface="Calibri"/>
                        <a:cs typeface="Times New Roman" panose="02020603050405020304" pitchFamily="18" charset="0"/>
                      </a:endParaRPr>
                    </a:p>
                    <a:p>
                      <a:pPr marR="90170" algn="just">
                        <a:spcAft>
                          <a:spcPts val="0"/>
                        </a:spcAft>
                      </a:pPr>
                      <a:r>
                        <a:rPr lang="ru-RU" sz="900" dirty="0">
                          <a:effectLst/>
                          <a:latin typeface="Times New Roman" panose="02020603050405020304" pitchFamily="18" charset="0"/>
                          <a:ea typeface="Calibri"/>
                          <a:cs typeface="Times New Roman" panose="02020603050405020304" pitchFamily="18" charset="0"/>
                        </a:rPr>
                        <a:t>Маршрут выходного дня «Детская республиканская библиотека Саранска»</a:t>
                      </a:r>
                    </a:p>
                  </a:txBody>
                  <a:tcPr marL="21876" marR="21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6410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512119995"/>
              </p:ext>
            </p:extLst>
          </p:nvPr>
        </p:nvGraphicFramePr>
        <p:xfrm>
          <a:off x="683568" y="332656"/>
          <a:ext cx="8208912" cy="6192688"/>
        </p:xfrm>
        <a:graphic>
          <a:graphicData uri="http://schemas.openxmlformats.org/drawingml/2006/table">
            <a:tbl>
              <a:tblPr firstRow="1" firstCol="1" bandRow="1"/>
              <a:tblGrid>
                <a:gridCol w="448094"/>
                <a:gridCol w="1192636"/>
                <a:gridCol w="3135077"/>
                <a:gridCol w="820892"/>
                <a:gridCol w="2612213"/>
              </a:tblGrid>
              <a:tr h="6192688">
                <a:tc>
                  <a:txBody>
                    <a:bodyPr/>
                    <a:lstStyle/>
                    <a:p>
                      <a:pPr marR="90170">
                        <a:spcAft>
                          <a:spcPts val="0"/>
                        </a:spcAft>
                      </a:pPr>
                      <a:r>
                        <a:rPr lang="ru-RU" sz="1000" dirty="0">
                          <a:effectLst/>
                          <a:latin typeface="Times New Roman" panose="02020603050405020304" pitchFamily="18" charset="0"/>
                          <a:ea typeface="Calibri"/>
                          <a:cs typeface="Times New Roman" panose="02020603050405020304" pitchFamily="18" charset="0"/>
                        </a:rPr>
                        <a:t>7</a:t>
                      </a:r>
                    </a:p>
                  </a:txBody>
                  <a:tcPr marL="44084" marR="4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spcAft>
                          <a:spcPts val="0"/>
                        </a:spcAft>
                      </a:pPr>
                      <a:r>
                        <a:rPr lang="ru-RU" sz="1000" dirty="0">
                          <a:effectLst/>
                          <a:latin typeface="Times New Roman" panose="02020603050405020304" pitchFamily="18" charset="0"/>
                          <a:ea typeface="Calibri"/>
                          <a:cs typeface="Times New Roman" panose="02020603050405020304" pitchFamily="18" charset="0"/>
                        </a:rPr>
                        <a:t>«Творческая мастерская»</a:t>
                      </a:r>
                    </a:p>
                  </a:txBody>
                  <a:tcPr marL="44084" marR="4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just">
                        <a:spcAft>
                          <a:spcPts val="0"/>
                        </a:spcAft>
                      </a:pPr>
                      <a:r>
                        <a:rPr lang="ru-RU" sz="1000" dirty="0">
                          <a:effectLst/>
                          <a:latin typeface="Times New Roman" panose="02020603050405020304" pitchFamily="18" charset="0"/>
                          <a:ea typeface="Calibri"/>
                          <a:cs typeface="Times New Roman" panose="02020603050405020304" pitchFamily="18" charset="0"/>
                        </a:rPr>
                        <a:t>     Через смоделированную игровую ситуацию познакомить ребенка с народным промыслом «</a:t>
                      </a:r>
                      <a:r>
                        <a:rPr lang="ru-RU" sz="1000" dirty="0" err="1">
                          <a:effectLst/>
                          <a:latin typeface="Times New Roman" panose="02020603050405020304" pitchFamily="18" charset="0"/>
                          <a:ea typeface="Calibri"/>
                          <a:cs typeface="Times New Roman" panose="02020603050405020304" pitchFamily="18" charset="0"/>
                        </a:rPr>
                        <a:t>Тавлинская</a:t>
                      </a:r>
                      <a:r>
                        <a:rPr lang="ru-RU" sz="1000" dirty="0">
                          <a:effectLst/>
                          <a:latin typeface="Times New Roman" panose="02020603050405020304" pitchFamily="18" charset="0"/>
                          <a:ea typeface="Calibri"/>
                          <a:cs typeface="Times New Roman" panose="02020603050405020304" pitchFamily="18" charset="0"/>
                        </a:rPr>
                        <a:t> игрушка»</a:t>
                      </a:r>
                    </a:p>
                    <a:p>
                      <a:pPr marR="90170" algn="just">
                        <a:spcAft>
                          <a:spcPts val="0"/>
                        </a:spcAft>
                      </a:pPr>
                      <a:r>
                        <a:rPr lang="ru-RU" sz="1000" dirty="0">
                          <a:effectLst/>
                          <a:latin typeface="Times New Roman" panose="02020603050405020304" pitchFamily="18" charset="0"/>
                          <a:ea typeface="Calibri"/>
                          <a:cs typeface="Times New Roman" panose="02020603050405020304" pitchFamily="18" charset="0"/>
                        </a:rPr>
                        <a:t>Ситуация. «На даче нет никаких игрушек, как исправить положение, откуда взять </a:t>
                      </a:r>
                      <a:r>
                        <a:rPr lang="ru-RU" sz="1000" dirty="0" err="1">
                          <a:effectLst/>
                          <a:latin typeface="Times New Roman" panose="02020603050405020304" pitchFamily="18" charset="0"/>
                          <a:ea typeface="Calibri"/>
                          <a:cs typeface="Times New Roman" panose="02020603050405020304" pitchFamily="18" charset="0"/>
                        </a:rPr>
                        <a:t>игушки</a:t>
                      </a:r>
                      <a:r>
                        <a:rPr lang="ru-RU" sz="1000" dirty="0">
                          <a:effectLst/>
                          <a:latin typeface="Times New Roman" panose="02020603050405020304" pitchFamily="18" charset="0"/>
                          <a:ea typeface="Calibri"/>
                          <a:cs typeface="Times New Roman" panose="02020603050405020304" pitchFamily="18" charset="0"/>
                        </a:rPr>
                        <a:t>?» или « Мама сдала все игрушки на чистку, с чем  поиграть?»</a:t>
                      </a:r>
                    </a:p>
                    <a:p>
                      <a:pPr marR="90170" algn="just">
                        <a:spcAft>
                          <a:spcPts val="0"/>
                        </a:spcAft>
                      </a:pPr>
                      <a:r>
                        <a:rPr lang="ru-RU" sz="1000" dirty="0" err="1">
                          <a:effectLst/>
                          <a:latin typeface="Times New Roman" panose="02020603050405020304" pitchFamily="18" charset="0"/>
                          <a:ea typeface="Calibri"/>
                          <a:cs typeface="Times New Roman" panose="02020603050405020304" pitchFamily="18" charset="0"/>
                        </a:rPr>
                        <a:t>Спрячте</a:t>
                      </a:r>
                      <a:r>
                        <a:rPr lang="ru-RU" sz="1000" dirty="0">
                          <a:effectLst/>
                          <a:latin typeface="Times New Roman" panose="02020603050405020304" pitchFamily="18" charset="0"/>
                          <a:ea typeface="Calibri"/>
                          <a:cs typeface="Times New Roman" panose="02020603050405020304" pitchFamily="18" charset="0"/>
                        </a:rPr>
                        <a:t> все игрушки. Расскажите , что раньше игрушки нельзя было купить в магазине. </a:t>
                      </a:r>
                      <a:r>
                        <a:rPr lang="ru-RU" sz="1000" dirty="0" err="1">
                          <a:effectLst/>
                          <a:latin typeface="Times New Roman" panose="02020603050405020304" pitchFamily="18" charset="0"/>
                          <a:ea typeface="Calibri"/>
                          <a:cs typeface="Times New Roman" panose="02020603050405020304" pitchFamily="18" charset="0"/>
                        </a:rPr>
                        <a:t>Спрасите</a:t>
                      </a:r>
                      <a:r>
                        <a:rPr lang="ru-RU" sz="1000" dirty="0">
                          <a:effectLst/>
                          <a:latin typeface="Times New Roman" panose="02020603050405020304" pitchFamily="18" charset="0"/>
                          <a:ea typeface="Calibri"/>
                          <a:cs typeface="Times New Roman" panose="02020603050405020304" pitchFamily="18" charset="0"/>
                        </a:rPr>
                        <a:t> ребенка его мнение, во что играли дети в далеком прошлом. </a:t>
                      </a:r>
                    </a:p>
                    <a:p>
                      <a:pPr marR="90170" algn="just">
                        <a:spcAft>
                          <a:spcPts val="0"/>
                        </a:spcAft>
                      </a:pPr>
                      <a:r>
                        <a:rPr lang="ru-RU" sz="1000" dirty="0">
                          <a:effectLst/>
                          <a:latin typeface="Times New Roman" panose="02020603050405020304" pitchFamily="18" charset="0"/>
                          <a:ea typeface="Calibri"/>
                          <a:cs typeface="Times New Roman" panose="02020603050405020304" pitchFamily="18" charset="0"/>
                        </a:rPr>
                        <a:t>Решение. Покажите альбом или </a:t>
                      </a:r>
                      <a:r>
                        <a:rPr lang="ru-RU" sz="1000" dirty="0" err="1">
                          <a:effectLst/>
                          <a:latin typeface="Times New Roman" panose="02020603050405020304" pitchFamily="18" charset="0"/>
                          <a:ea typeface="Calibri"/>
                          <a:cs typeface="Times New Roman" panose="02020603050405020304" pitchFamily="18" charset="0"/>
                        </a:rPr>
                        <a:t>репрадукции</a:t>
                      </a:r>
                      <a:r>
                        <a:rPr lang="ru-RU" sz="1000" dirty="0">
                          <a:effectLst/>
                          <a:latin typeface="Times New Roman" panose="02020603050405020304" pitchFamily="18" charset="0"/>
                          <a:ea typeface="Calibri"/>
                          <a:cs typeface="Times New Roman" panose="02020603050405020304" pitchFamily="18" charset="0"/>
                        </a:rPr>
                        <a:t> с изображением народных игрушек: </a:t>
                      </a:r>
                      <a:r>
                        <a:rPr lang="ru-RU" sz="1000" dirty="0" err="1">
                          <a:effectLst/>
                          <a:latin typeface="Times New Roman" panose="02020603050405020304" pitchFamily="18" charset="0"/>
                          <a:ea typeface="Calibri"/>
                          <a:cs typeface="Times New Roman" panose="02020603050405020304" pitchFamily="18" charset="0"/>
                        </a:rPr>
                        <a:t>каргопольских</a:t>
                      </a:r>
                      <a:r>
                        <a:rPr lang="ru-RU" sz="1000" dirty="0">
                          <a:effectLst/>
                          <a:latin typeface="Times New Roman" panose="02020603050405020304" pitchFamily="18" charset="0"/>
                          <a:ea typeface="Calibri"/>
                          <a:cs typeface="Times New Roman" panose="02020603050405020304" pitchFamily="18" charset="0"/>
                        </a:rPr>
                        <a:t>, </a:t>
                      </a:r>
                      <a:r>
                        <a:rPr lang="ru-RU" sz="1000" dirty="0" err="1">
                          <a:effectLst/>
                          <a:latin typeface="Times New Roman" panose="02020603050405020304" pitchFamily="18" charset="0"/>
                          <a:ea typeface="Calibri"/>
                          <a:cs typeface="Times New Roman" panose="02020603050405020304" pitchFamily="18" charset="0"/>
                        </a:rPr>
                        <a:t>дымковких</a:t>
                      </a:r>
                      <a:r>
                        <a:rPr lang="ru-RU" sz="1000" dirty="0">
                          <a:effectLst/>
                          <a:latin typeface="Times New Roman" panose="02020603050405020304" pitchFamily="18" charset="0"/>
                          <a:ea typeface="Calibri"/>
                          <a:cs typeface="Times New Roman" panose="02020603050405020304" pitchFamily="18" charset="0"/>
                        </a:rPr>
                        <a:t>, </a:t>
                      </a:r>
                      <a:r>
                        <a:rPr lang="ru-RU" sz="1000" dirty="0" err="1">
                          <a:effectLst/>
                          <a:latin typeface="Times New Roman" panose="02020603050405020304" pitchFamily="18" charset="0"/>
                          <a:ea typeface="Calibri"/>
                          <a:cs typeface="Times New Roman" panose="02020603050405020304" pitchFamily="18" charset="0"/>
                        </a:rPr>
                        <a:t>тавлинских</a:t>
                      </a:r>
                      <a:r>
                        <a:rPr lang="ru-RU" sz="1000" dirty="0">
                          <a:effectLst/>
                          <a:latin typeface="Times New Roman" panose="02020603050405020304" pitchFamily="18" charset="0"/>
                          <a:ea typeface="Calibri"/>
                          <a:cs typeface="Times New Roman" panose="02020603050405020304" pitchFamily="18" charset="0"/>
                        </a:rPr>
                        <a:t> и т д. </a:t>
                      </a:r>
                      <a:r>
                        <a:rPr lang="ru-RU" sz="1000" dirty="0" err="1">
                          <a:effectLst/>
                          <a:latin typeface="Times New Roman" panose="02020603050405020304" pitchFamily="18" charset="0"/>
                          <a:ea typeface="Calibri"/>
                          <a:cs typeface="Times New Roman" panose="02020603050405020304" pitchFamily="18" charset="0"/>
                        </a:rPr>
                        <a:t>Ракажите</a:t>
                      </a:r>
                      <a:r>
                        <a:rPr lang="ru-RU" sz="1000" dirty="0">
                          <a:effectLst/>
                          <a:latin typeface="Times New Roman" panose="02020603050405020304" pitchFamily="18" charset="0"/>
                          <a:ea typeface="Calibri"/>
                          <a:cs typeface="Times New Roman" panose="02020603050405020304" pitchFamily="18" charset="0"/>
                        </a:rPr>
                        <a:t> о национальной игрушке из </a:t>
                      </a:r>
                      <a:r>
                        <a:rPr lang="ru-RU" sz="1000" dirty="0" err="1">
                          <a:effectLst/>
                          <a:latin typeface="Times New Roman" panose="02020603050405020304" pitchFamily="18" charset="0"/>
                          <a:ea typeface="Calibri"/>
                          <a:cs typeface="Times New Roman" panose="02020603050405020304" pitchFamily="18" charset="0"/>
                        </a:rPr>
                        <a:t>Подлесной</a:t>
                      </a:r>
                      <a:r>
                        <a:rPr lang="ru-RU" sz="1000" dirty="0">
                          <a:effectLst/>
                          <a:latin typeface="Times New Roman" panose="02020603050405020304" pitchFamily="18" charset="0"/>
                          <a:ea typeface="Calibri"/>
                          <a:cs typeface="Times New Roman" panose="02020603050405020304" pitchFamily="18" charset="0"/>
                        </a:rPr>
                        <a:t> </a:t>
                      </a:r>
                      <a:r>
                        <a:rPr lang="ru-RU" sz="1000" dirty="0" err="1">
                          <a:effectLst/>
                          <a:latin typeface="Times New Roman" panose="02020603050405020304" pitchFamily="18" charset="0"/>
                          <a:ea typeface="Calibri"/>
                          <a:cs typeface="Times New Roman" panose="02020603050405020304" pitchFamily="18" charset="0"/>
                        </a:rPr>
                        <a:t>тавлы</a:t>
                      </a:r>
                      <a:r>
                        <a:rPr lang="ru-RU" sz="1000" dirty="0">
                          <a:effectLst/>
                          <a:latin typeface="Times New Roman" panose="02020603050405020304" pitchFamily="18" charset="0"/>
                          <a:ea typeface="Calibri"/>
                          <a:cs typeface="Times New Roman" panose="02020603050405020304" pitchFamily="18" charset="0"/>
                        </a:rPr>
                        <a:t>.</a:t>
                      </a:r>
                    </a:p>
                    <a:p>
                      <a:pPr marR="90170" algn="just">
                        <a:spcAft>
                          <a:spcPts val="0"/>
                        </a:spcAft>
                      </a:pPr>
                      <a:r>
                        <a:rPr lang="ru-RU" sz="1000" dirty="0" err="1">
                          <a:effectLst/>
                          <a:latin typeface="Times New Roman" panose="02020603050405020304" pitchFamily="18" charset="0"/>
                          <a:ea typeface="Calibri"/>
                          <a:cs typeface="Times New Roman" panose="02020603050405020304" pitchFamily="18" charset="0"/>
                        </a:rPr>
                        <a:t>Тавлинская</a:t>
                      </a:r>
                      <a:r>
                        <a:rPr lang="ru-RU" sz="1000" dirty="0">
                          <a:effectLst/>
                          <a:latin typeface="Times New Roman" panose="02020603050405020304" pitchFamily="18" charset="0"/>
                          <a:ea typeface="Calibri"/>
                          <a:cs typeface="Times New Roman" panose="02020603050405020304" pitchFamily="18" charset="0"/>
                        </a:rPr>
                        <a:t> игрушка -это резная игрушка из неокрашенного дерева, изготавливаемая в с. </a:t>
                      </a:r>
                      <a:r>
                        <a:rPr lang="ru-RU" sz="1000" dirty="0" err="1">
                          <a:effectLst/>
                          <a:latin typeface="Times New Roman" panose="02020603050405020304" pitchFamily="18" charset="0"/>
                          <a:ea typeface="Calibri"/>
                          <a:cs typeface="Times New Roman" panose="02020603050405020304" pitchFamily="18" charset="0"/>
                        </a:rPr>
                        <a:t>Подлесная</a:t>
                      </a:r>
                      <a:r>
                        <a:rPr lang="ru-RU" sz="1000" dirty="0">
                          <a:effectLst/>
                          <a:latin typeface="Times New Roman" panose="02020603050405020304" pitchFamily="18" charset="0"/>
                          <a:ea typeface="Calibri"/>
                          <a:cs typeface="Times New Roman" panose="02020603050405020304" pitchFamily="18" charset="0"/>
                        </a:rPr>
                        <a:t> </a:t>
                      </a:r>
                      <a:r>
                        <a:rPr lang="ru-RU" sz="1000" dirty="0" err="1">
                          <a:effectLst/>
                          <a:latin typeface="Times New Roman" panose="02020603050405020304" pitchFamily="18" charset="0"/>
                          <a:ea typeface="Calibri"/>
                          <a:cs typeface="Times New Roman" panose="02020603050405020304" pitchFamily="18" charset="0"/>
                        </a:rPr>
                        <a:t>Тавла</a:t>
                      </a:r>
                      <a:r>
                        <a:rPr lang="ru-RU" sz="1000" dirty="0">
                          <a:effectLst/>
                          <a:latin typeface="Times New Roman" panose="02020603050405020304" pitchFamily="18" charset="0"/>
                          <a:ea typeface="Calibri"/>
                          <a:cs typeface="Times New Roman" panose="02020603050405020304" pitchFamily="18" charset="0"/>
                        </a:rPr>
                        <a:t> </a:t>
                      </a:r>
                      <a:r>
                        <a:rPr lang="ru-RU" sz="1000" dirty="0" err="1">
                          <a:effectLst/>
                          <a:latin typeface="Times New Roman" panose="02020603050405020304" pitchFamily="18" charset="0"/>
                          <a:ea typeface="Calibri"/>
                          <a:cs typeface="Times New Roman" panose="02020603050405020304" pitchFamily="18" charset="0"/>
                        </a:rPr>
                        <a:t>Кочкуровского</a:t>
                      </a:r>
                      <a:r>
                        <a:rPr lang="ru-RU" sz="1000" dirty="0">
                          <a:effectLst/>
                          <a:latin typeface="Times New Roman" panose="02020603050405020304" pitchFamily="18" charset="0"/>
                          <a:ea typeface="Calibri"/>
                          <a:cs typeface="Times New Roman" panose="02020603050405020304" pitchFamily="18" charset="0"/>
                        </a:rPr>
                        <a:t> района Республики Мордовия. Центральное место в работах </a:t>
                      </a:r>
                      <a:r>
                        <a:rPr lang="ru-RU" sz="1000" dirty="0" err="1">
                          <a:effectLst/>
                          <a:latin typeface="Times New Roman" panose="02020603050405020304" pitchFamily="18" charset="0"/>
                          <a:ea typeface="Calibri"/>
                          <a:cs typeface="Times New Roman" panose="02020603050405020304" pitchFamily="18" charset="0"/>
                        </a:rPr>
                        <a:t>Тавлинских</a:t>
                      </a:r>
                      <a:r>
                        <a:rPr lang="ru-RU" sz="1000" dirty="0">
                          <a:effectLst/>
                          <a:latin typeface="Times New Roman" panose="02020603050405020304" pitchFamily="18" charset="0"/>
                          <a:ea typeface="Calibri"/>
                          <a:cs typeface="Times New Roman" panose="02020603050405020304" pitchFamily="18" charset="0"/>
                        </a:rPr>
                        <a:t> мастеров занимает образ человека в различных жизненных ситуациях, часто наполненных юмором. Скульптурам, декоративным маскам и движущимся игрушкам из неокрашенного дерева на мордовские народные темы и сюжеты из сельской жизни, присущи лаконичность и условность формы, выразительность образов. Из слоеного теста слепите народную игрушку – медведя.</a:t>
                      </a:r>
                    </a:p>
                    <a:p>
                      <a:pPr marR="90170" algn="just">
                        <a:spcAft>
                          <a:spcPts val="0"/>
                        </a:spcAft>
                      </a:pPr>
                      <a:r>
                        <a:rPr lang="ru-RU" sz="1000" dirty="0">
                          <a:effectLst/>
                          <a:latin typeface="Times New Roman" panose="02020603050405020304" pitchFamily="18" charset="0"/>
                          <a:ea typeface="Calibri"/>
                          <a:cs typeface="Times New Roman" panose="02020603050405020304" pitchFamily="18" charset="0"/>
                        </a:rPr>
                        <a:t>    </a:t>
                      </a:r>
                    </a:p>
                    <a:p>
                      <a:pPr marR="90170" algn="just">
                        <a:spcAft>
                          <a:spcPts val="0"/>
                        </a:spcAft>
                      </a:pPr>
                      <a:r>
                        <a:rPr lang="ru-RU" sz="1000" dirty="0">
                          <a:effectLst/>
                          <a:latin typeface="Times New Roman" panose="02020603050405020304" pitchFamily="18" charset="0"/>
                          <a:ea typeface="Calibri"/>
                          <a:cs typeface="Times New Roman" panose="02020603050405020304" pitchFamily="18" charset="0"/>
                        </a:rPr>
                        <a:t>      Посетите по маршруту выходного дня «Музей Этно-</a:t>
                      </a:r>
                      <a:r>
                        <a:rPr lang="ru-RU" sz="1000" dirty="0" err="1">
                          <a:effectLst/>
                          <a:latin typeface="Times New Roman" panose="02020603050405020304" pitchFamily="18" charset="0"/>
                          <a:ea typeface="Calibri"/>
                          <a:cs typeface="Times New Roman" panose="02020603050405020304" pitchFamily="18" charset="0"/>
                        </a:rPr>
                        <a:t>Кудо</a:t>
                      </a:r>
                      <a:r>
                        <a:rPr lang="ru-RU" sz="1000" dirty="0">
                          <a:effectLst/>
                          <a:latin typeface="Times New Roman" panose="02020603050405020304" pitchFamily="18" charset="0"/>
                          <a:ea typeface="Calibri"/>
                          <a:cs typeface="Times New Roman" panose="02020603050405020304" pitchFamily="18" charset="0"/>
                        </a:rPr>
                        <a:t>» </a:t>
                      </a:r>
                    </a:p>
                  </a:txBody>
                  <a:tcPr marL="44084" marR="4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just">
                        <a:spcAft>
                          <a:spcPts val="0"/>
                        </a:spcAft>
                      </a:pPr>
                      <a:r>
                        <a:rPr lang="ru-RU" sz="1000" dirty="0">
                          <a:effectLst/>
                          <a:latin typeface="Times New Roman" panose="02020603050405020304" pitchFamily="18" charset="0"/>
                          <a:ea typeface="Calibri"/>
                          <a:cs typeface="Times New Roman" panose="02020603050405020304" pitchFamily="18" charset="0"/>
                        </a:rPr>
                        <a:t>апрель</a:t>
                      </a:r>
                    </a:p>
                  </a:txBody>
                  <a:tcPr marL="44084" marR="4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just">
                        <a:spcAft>
                          <a:spcPts val="0"/>
                        </a:spcAft>
                      </a:pPr>
                      <a:r>
                        <a:rPr lang="ru-RU" sz="1000" dirty="0">
                          <a:effectLst/>
                          <a:latin typeface="Times New Roman" panose="02020603050405020304" pitchFamily="18" charset="0"/>
                          <a:ea typeface="Calibri"/>
                          <a:cs typeface="Times New Roman" panose="02020603050405020304" pitchFamily="18" charset="0"/>
                        </a:rPr>
                        <a:t>       Дидактические игры: «Подбери по цвету», «Чей контур», «Назови промыслы», «Найди деталь», но и игры, предусматривающие творческое начало (из элементов сложить пейзаж в технике коллажа, украсить разными основы элементами в стилистике промысла).</a:t>
                      </a:r>
                    </a:p>
                    <a:p>
                      <a:pPr marR="90170" algn="just">
                        <a:spcAft>
                          <a:spcPts val="0"/>
                        </a:spcAft>
                      </a:pPr>
                      <a:r>
                        <a:rPr lang="ru-RU" sz="1000" dirty="0">
                          <a:effectLst/>
                          <a:latin typeface="Times New Roman" panose="02020603050405020304" pitchFamily="18" charset="0"/>
                          <a:ea typeface="Calibri"/>
                          <a:cs typeface="Times New Roman" panose="02020603050405020304" pitchFamily="18" charset="0"/>
                        </a:rPr>
                        <a:t> </a:t>
                      </a:r>
                    </a:p>
                    <a:p>
                      <a:pPr marR="90170" algn="just">
                        <a:spcAft>
                          <a:spcPts val="0"/>
                        </a:spcAft>
                      </a:pPr>
                      <a:r>
                        <a:rPr lang="ru-RU" sz="1000" dirty="0">
                          <a:effectLst/>
                          <a:latin typeface="Times New Roman" panose="02020603050405020304" pitchFamily="18" charset="0"/>
                          <a:ea typeface="Calibri"/>
                          <a:cs typeface="Times New Roman" panose="02020603050405020304" pitchFamily="18" charset="0"/>
                        </a:rPr>
                        <a:t>Маршрут выходного дня «Музей Этно-</a:t>
                      </a:r>
                      <a:r>
                        <a:rPr lang="ru-RU" sz="1000" dirty="0" err="1">
                          <a:effectLst/>
                          <a:latin typeface="Times New Roman" panose="02020603050405020304" pitchFamily="18" charset="0"/>
                          <a:ea typeface="Calibri"/>
                          <a:cs typeface="Times New Roman" panose="02020603050405020304" pitchFamily="18" charset="0"/>
                        </a:rPr>
                        <a:t>Кудо</a:t>
                      </a:r>
                      <a:r>
                        <a:rPr lang="ru-RU" sz="1000" dirty="0">
                          <a:effectLst/>
                          <a:latin typeface="Times New Roman" panose="02020603050405020304" pitchFamily="18" charset="0"/>
                          <a:ea typeface="Calibri"/>
                          <a:cs typeface="Times New Roman" panose="02020603050405020304" pitchFamily="18" charset="0"/>
                        </a:rPr>
                        <a:t>»</a:t>
                      </a:r>
                    </a:p>
                  </a:txBody>
                  <a:tcPr marL="44084" marR="4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5490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20230324_1221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04664"/>
            <a:ext cx="7776864" cy="600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33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20230324_1217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980728"/>
            <a:ext cx="7864147"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8954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1433</Words>
  <Application>Microsoft Office PowerPoint</Application>
  <PresentationFormat>Экран (4:3)</PresentationFormat>
  <Paragraphs>137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Изобразительное искусство 3 класс Урок  № 22-23</dc:title>
  <dc:creator>Любовь</dc:creator>
  <cp:lastModifiedBy>User</cp:lastModifiedBy>
  <cp:revision>65</cp:revision>
  <cp:lastPrinted>2021-05-24T06:46:47Z</cp:lastPrinted>
  <dcterms:created xsi:type="dcterms:W3CDTF">2018-07-17T03:13:57Z</dcterms:created>
  <dcterms:modified xsi:type="dcterms:W3CDTF">2023-04-09T17:09:45Z</dcterms:modified>
</cp:coreProperties>
</file>