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33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50.jpeg" ContentType="image/jpeg"/>
  <Override PartName="/ppt/media/image1.jpeg" ContentType="image/jpeg"/>
  <Override PartName="/ppt/media/image47.jpeg" ContentType="image/jpeg"/>
  <Override PartName="/ppt/media/image25.jpeg" ContentType="image/jpeg"/>
  <Override PartName="/ppt/media/image13.png" ContentType="image/png"/>
  <Override PartName="/ppt/media/image8.png" ContentType="image/png"/>
  <Override PartName="/ppt/media/image51.jpeg" ContentType="image/jpeg"/>
  <Override PartName="/ppt/media/image2.jpeg" ContentType="image/jpeg"/>
  <Override PartName="/ppt/media/image3.jpeg" ContentType="image/jpeg"/>
  <Override PartName="/ppt/media/image52.jpeg" ContentType="image/jpeg"/>
  <Override PartName="/ppt/media/image4.jpeg" ContentType="image/jpeg"/>
  <Override PartName="/ppt/media/image53.jpeg" ContentType="image/jpeg"/>
  <Override PartName="/ppt/media/image5.jpeg" ContentType="image/jpeg"/>
  <Override PartName="/ppt/media/image32.jpeg" ContentType="image/jpeg"/>
  <Override PartName="/ppt/media/image6.jpeg" ContentType="image/jpeg"/>
  <Override PartName="/ppt/media/image7.jpeg" ContentType="image/jpeg"/>
  <Override PartName="/ppt/media/image12.jpeg" ContentType="image/jpeg"/>
  <Override PartName="/ppt/media/image34.jpeg" ContentType="image/jpeg"/>
  <Override PartName="/ppt/media/image56.jpeg" ContentType="image/jpeg"/>
  <Override PartName="/ppt/media/image9.jpeg" ContentType="image/jpeg"/>
  <Override PartName="/ppt/media/image14.jpeg" ContentType="image/jpeg"/>
  <Override PartName="/ppt/media/image36.jpeg" ContentType="image/jpeg"/>
  <Override PartName="/ppt/media/image10.png" ContentType="image/png"/>
  <Override PartName="/ppt/media/image17.jpeg" ContentType="image/jpeg"/>
  <Override PartName="/ppt/media/image39.jpeg" ContentType="image/jpeg"/>
  <Override PartName="/ppt/media/image54.png" ContentType="image/png"/>
  <Override PartName="/ppt/media/image11.png" ContentType="image/png"/>
  <Override PartName="/ppt/media/image27.jpeg" ContentType="image/jpeg"/>
  <Override PartName="/ppt/media/image33.png" ContentType="image/png"/>
  <Override PartName="/ppt/media/image49.jpeg" ContentType="image/jpeg"/>
  <Override PartName="/ppt/media/image55.png" ContentType="image/png"/>
  <Override PartName="/ppt/media/image15.jpeg" ContentType="image/jpeg"/>
  <Override PartName="/ppt/media/image37.jpeg" ContentType="image/jpeg"/>
  <Override PartName="/ppt/media/image16.jpeg" ContentType="image/jpeg"/>
  <Override PartName="/ppt/media/image38.jpeg" ContentType="image/jpeg"/>
  <Override PartName="/ppt/media/image18.jpeg" ContentType="image/jpeg"/>
  <Override PartName="/ppt/media/image20.png" ContentType="image/png"/>
  <Override PartName="/ppt/media/image19.png" ContentType="image/png"/>
  <Override PartName="/ppt/media/image41.jpeg" ContentType="image/jpeg"/>
  <Override PartName="/ppt/media/image21.jpeg" ContentType="image/jpeg"/>
  <Override PartName="/ppt/media/image43.jpeg" ContentType="image/jpeg"/>
  <Override PartName="/ppt/media/image22.jpeg" ContentType="image/jpeg"/>
  <Override PartName="/ppt/media/image44.jpeg" ContentType="image/jpeg"/>
  <Override PartName="/ppt/media/image23.jpeg" ContentType="image/jpeg"/>
  <Override PartName="/ppt/media/image45.jpeg" ContentType="image/jpeg"/>
  <Override PartName="/ppt/media/image24.jpeg" ContentType="image/jpeg"/>
  <Override PartName="/ppt/media/image46.jpeg" ContentType="image/jpeg"/>
  <Override PartName="/ppt/media/image26.jpeg" ContentType="image/jpeg"/>
  <Override PartName="/ppt/media/image48.jpeg" ContentType="image/jpeg"/>
  <Override PartName="/ppt/media/image28.wmf" ContentType="image/x-wmf"/>
  <Override PartName="/ppt/media/image29.jpeg" ContentType="image/jpeg"/>
  <Override PartName="/ppt/media/image31.png" ContentType="image/png"/>
  <Override PartName="/ppt/media/image30.png" ContentType="image/png"/>
  <Override PartName="/ppt/media/image35.jpeg" ContentType="image/jpeg"/>
  <Override PartName="/ppt/media/image40.jpeg" ContentType="image/jpeg"/>
  <Override PartName="/ppt/media/image42.jpeg" ContentType="image/jpeg"/>
  <Override PartName="/ppt/embeddings/oleObject1.bin" ContentType="application/vnd.openxmlformats-officedocument.oleObject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DEBFF1C-F39C-49A1-B15B-756728E7111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42E7A84-1C01-4100-AFD1-2285470383E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C6AFACE8-3789-4872-8FA2-C98F4D21D46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2974B7C-8809-4E9C-B0A5-A7D70163F0B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AAE6684-4282-45EC-B4A5-248533BC6E3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7D60B19-BC0A-4143-B4B7-C4F282A18C2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E3EE05F5-C5BD-4C36-A576-2BE729B72EF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ECFE816-C710-47A9-B6BF-3F79BB0CC78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263D015-E439-4532-8FFB-B3E91071BCC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6F48225-762B-4796-B14A-F3B73670827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524B83B-D713-41DD-8A47-F5C5B1492C0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9667A02-968C-4576-B291-0F97CFC096E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1666A41-85D0-4B87-B20C-D1D11F6D904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BA90EBF-1E8D-4D1E-B861-25584DA0B25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FC8457B-F963-425D-9A99-D6746B2FA51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BB630196-46DC-491B-8996-C906229A8551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0B4DDD5E-BE67-4703-A1B6-07B504F2FAD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9D08079-0445-4985-AB34-539043FA856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B3019FC-5C82-4190-8143-88C45B1D1A7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58EE885-AB03-4FEE-BC7B-5DD98C1D35C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C0F04CD-3B64-4D3B-870A-614AEFF3A0F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4D93722-E972-4C54-AFBD-2552661D8F2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61CE104-7F50-431D-BC81-0270E671970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C80776E1-0B6A-4625-A96B-B269A8F16FC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739FFDD-BC32-4317-A578-D01310660C1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021D54A-939D-4D8E-9022-4A5FC61DBE9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4A204422-89E7-475D-9120-5907B14F8F9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EE2816D-E66E-4E70-9A5B-44743AF4E4B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16EB126E-D7B1-4ED8-B2A3-89F10D1690D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80277F94-5C8D-45D7-86E2-F2914F7564C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8E1F444-C930-41C0-9D6F-C09D1B514B8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580F822-4134-4EC0-A3CF-9235EF9F272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7D67FA7-1D23-45A4-B57F-26761EB88ED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E965AFA-FEC2-483F-8C76-12EF4054EC2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6F1611E-826E-4527-B4D8-BFE15A238C7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5E51CDE-ECEE-468B-9FAD-DFD8F86C0A5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Полилиния 6"/>
          <p:cNvSpPr/>
          <p:nvPr/>
        </p:nvSpPr>
        <p:spPr>
          <a:xfrm>
            <a:off x="-9360" y="-7200"/>
            <a:ext cx="9162000" cy="1040400"/>
          </a:xfrm>
          <a:custGeom>
            <a:avLst/>
            <a:gdLst>
              <a:gd name="textAreaLeft" fmla="*/ 0 w 9162000"/>
              <a:gd name="textAreaRight" fmla="*/ 9162720 w 9162000"/>
              <a:gd name="textAreaTop" fmla="*/ 0 h 1040400"/>
              <a:gd name="textAreaBottom" fmla="*/ 1041120 h 104040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mbria"/>
              <a:ea typeface="DejaVu Sans"/>
            </a:endParaRPr>
          </a:p>
        </p:txBody>
      </p:sp>
      <p:sp>
        <p:nvSpPr>
          <p:cNvPr id="1" name="Полилиния 7"/>
          <p:cNvSpPr/>
          <p:nvPr/>
        </p:nvSpPr>
        <p:spPr>
          <a:xfrm>
            <a:off x="4381560" y="-7200"/>
            <a:ext cx="4761360" cy="637200"/>
          </a:xfrm>
          <a:custGeom>
            <a:avLst/>
            <a:gdLst>
              <a:gd name="textAreaLeft" fmla="*/ 0 w 4761360"/>
              <a:gd name="textAreaRight" fmla="*/ 4762080 w 4761360"/>
              <a:gd name="textAreaTop" fmla="*/ 0 h 637200"/>
              <a:gd name="textAreaBottom" fmla="*/ 637920 h 63720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mbria"/>
              <a:ea typeface="DejaVu San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3" name="Полилиния 11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>
                <a:gd name="textAreaLeft" fmla="*/ 0 w 9162000"/>
                <a:gd name="textAreaRight" fmla="*/ 9162720 w 9162000"/>
                <a:gd name="textAreaTop" fmla="*/ 0 h 648000"/>
                <a:gd name="textAreaBottom" fmla="*/ 648720 h 64800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mbria"/>
                <a:ea typeface="DejaVu Sans"/>
              </a:endParaRPr>
            </a:p>
          </p:txBody>
        </p:sp>
        <p:sp>
          <p:nvSpPr>
            <p:cNvPr id="4" name="Полилиния 12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>
                <a:gd name="textAreaLeft" fmla="*/ 0 w 9174600"/>
                <a:gd name="textAreaRight" fmla="*/ 9175320 w 9174600"/>
                <a:gd name="textAreaTop" fmla="*/ 0 h 529200"/>
                <a:gd name="textAreaBottom" fmla="*/ 529920 h 52920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mbria"/>
                <a:ea typeface="DejaVu Sans"/>
              </a:endParaRPr>
            </a:p>
          </p:txBody>
        </p:sp>
      </p:grp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ftr" idx="1"/>
          </p:nvPr>
        </p:nvSpPr>
        <p:spPr>
          <a:xfrm>
            <a:off x="2666880" y="6356520"/>
            <a:ext cx="33516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sldNum" idx="2"/>
          </p:nvPr>
        </p:nvSpPr>
        <p:spPr>
          <a:xfrm>
            <a:off x="7924680" y="6356520"/>
            <a:ext cx="76104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d1eaed"/>
                </a:solidFill>
                <a:latin typeface="Cambria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7AE5502-300D-4662-9970-821B415AC3C3}" type="slidenum">
              <a:rPr b="0" lang="ru-RU" sz="1200" spc="-1" strike="noStrike">
                <a:solidFill>
                  <a:srgbClr val="d1eaed"/>
                </a:solidFill>
                <a:latin typeface="Cambria"/>
                <a:ea typeface="DejaVu Sans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олилиния 6"/>
          <p:cNvSpPr/>
          <p:nvPr/>
        </p:nvSpPr>
        <p:spPr>
          <a:xfrm>
            <a:off x="-9360" y="-7200"/>
            <a:ext cx="9162000" cy="1040400"/>
          </a:xfrm>
          <a:custGeom>
            <a:avLst/>
            <a:gdLst>
              <a:gd name="textAreaLeft" fmla="*/ 0 w 9162000"/>
              <a:gd name="textAreaRight" fmla="*/ 9162720 w 9162000"/>
              <a:gd name="textAreaTop" fmla="*/ 0 h 1040400"/>
              <a:gd name="textAreaBottom" fmla="*/ 1041120 h 104040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mbria"/>
              <a:ea typeface="DejaVu Sans"/>
            </a:endParaRPr>
          </a:p>
        </p:txBody>
      </p:sp>
      <p:sp>
        <p:nvSpPr>
          <p:cNvPr id="47" name="Полилиния 7"/>
          <p:cNvSpPr/>
          <p:nvPr/>
        </p:nvSpPr>
        <p:spPr>
          <a:xfrm>
            <a:off x="4381560" y="-7200"/>
            <a:ext cx="4761360" cy="637200"/>
          </a:xfrm>
          <a:custGeom>
            <a:avLst/>
            <a:gdLst>
              <a:gd name="textAreaLeft" fmla="*/ 0 w 4761360"/>
              <a:gd name="textAreaRight" fmla="*/ 4762080 w 4761360"/>
              <a:gd name="textAreaTop" fmla="*/ 0 h 637200"/>
              <a:gd name="textAreaBottom" fmla="*/ 637920 h 63720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mbria"/>
              <a:ea typeface="DejaVu Sans"/>
            </a:endParaRPr>
          </a:p>
        </p:txBody>
      </p:sp>
      <p:grpSp>
        <p:nvGrpSpPr>
          <p:cNvPr id="48" name="Группа 1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49" name="Полилиния 11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>
                <a:gd name="textAreaLeft" fmla="*/ 0 w 9162000"/>
                <a:gd name="textAreaRight" fmla="*/ 9162720 w 9162000"/>
                <a:gd name="textAreaTop" fmla="*/ 0 h 648000"/>
                <a:gd name="textAreaBottom" fmla="*/ 648720 h 64800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mbria"/>
                <a:ea typeface="DejaVu Sans"/>
              </a:endParaRPr>
            </a:p>
          </p:txBody>
        </p:sp>
        <p:sp>
          <p:nvSpPr>
            <p:cNvPr id="50" name="Полилиния 12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>
                <a:gd name="textAreaLeft" fmla="*/ 0 w 9174600"/>
                <a:gd name="textAreaRight" fmla="*/ 9175320 w 9174600"/>
                <a:gd name="textAreaTop" fmla="*/ 0 h 529200"/>
                <a:gd name="textAreaBottom" fmla="*/ 529920 h 52920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mbria"/>
                <a:ea typeface="DejaVu Sans"/>
              </a:endParaRPr>
            </a:p>
          </p:txBody>
        </p:sp>
      </p:grpSp>
      <p:sp>
        <p:nvSpPr>
          <p:cNvPr id="51" name="PlaceHolder 1"/>
          <p:cNvSpPr>
            <a:spLocks noGrp="1"/>
          </p:cNvSpPr>
          <p:nvPr>
            <p:ph type="ftr" idx="4"/>
          </p:nvPr>
        </p:nvSpPr>
        <p:spPr>
          <a:xfrm>
            <a:off x="2666880" y="6356520"/>
            <a:ext cx="33516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ldNum" idx="5"/>
          </p:nvPr>
        </p:nvSpPr>
        <p:spPr>
          <a:xfrm>
            <a:off x="7924680" y="6356520"/>
            <a:ext cx="76104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d1eaed"/>
                </a:solidFill>
                <a:latin typeface="Cambria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21E47CC-63A2-4261-9313-87DA8BAF3545}" type="slidenum">
              <a:rPr b="0" lang="ru-RU" sz="1200" spc="-1" strike="noStrike">
                <a:solidFill>
                  <a:srgbClr val="d1eaed"/>
                </a:solidFill>
                <a:latin typeface="Cambria"/>
                <a:ea typeface="DejaVu Sans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олилиния 6"/>
          <p:cNvSpPr/>
          <p:nvPr/>
        </p:nvSpPr>
        <p:spPr>
          <a:xfrm>
            <a:off x="-9360" y="-7200"/>
            <a:ext cx="9162000" cy="1040400"/>
          </a:xfrm>
          <a:custGeom>
            <a:avLst/>
            <a:gdLst>
              <a:gd name="textAreaLeft" fmla="*/ 0 w 9162000"/>
              <a:gd name="textAreaRight" fmla="*/ 9162720 w 9162000"/>
              <a:gd name="textAreaTop" fmla="*/ 0 h 1040400"/>
              <a:gd name="textAreaBottom" fmla="*/ 1041120 h 1040400"/>
            </a:gdLst>
            <a:ahLst/>
            <a:rect l="textAreaLeft" t="textAreaTop" r="textAreaRight" b="textAreaBottom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mbria"/>
              <a:ea typeface="DejaVu Sans"/>
            </a:endParaRPr>
          </a:p>
        </p:txBody>
      </p:sp>
      <p:sp>
        <p:nvSpPr>
          <p:cNvPr id="93" name="Полилиния 7"/>
          <p:cNvSpPr/>
          <p:nvPr/>
        </p:nvSpPr>
        <p:spPr>
          <a:xfrm>
            <a:off x="4381560" y="-7200"/>
            <a:ext cx="4761360" cy="637200"/>
          </a:xfrm>
          <a:custGeom>
            <a:avLst/>
            <a:gdLst>
              <a:gd name="textAreaLeft" fmla="*/ 0 w 4761360"/>
              <a:gd name="textAreaRight" fmla="*/ 4762080 w 4761360"/>
              <a:gd name="textAreaTop" fmla="*/ 0 h 637200"/>
              <a:gd name="textAreaBottom" fmla="*/ 637920 h 637200"/>
            </a:gdLst>
            <a:ahLst/>
            <a:rect l="textAreaLeft" t="textAreaTop" r="textAreaRight" b="textAreaBottom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ffffff"/>
              </a:solidFill>
              <a:latin typeface="Cambria"/>
              <a:ea typeface="DejaVu Sans"/>
            </a:endParaRPr>
          </a:p>
        </p:txBody>
      </p:sp>
      <p:grpSp>
        <p:nvGrpSpPr>
          <p:cNvPr id="94" name="Группа 1"/>
          <p:cNvGrpSpPr/>
          <p:nvPr/>
        </p:nvGrpSpPr>
        <p:grpSpPr>
          <a:xfrm>
            <a:off x="-28800" y="-17280"/>
            <a:ext cx="9196560" cy="1085400"/>
            <a:chOff x="-28800" y="-17280"/>
            <a:chExt cx="9196560" cy="1085400"/>
          </a:xfrm>
        </p:grpSpPr>
        <p:sp>
          <p:nvSpPr>
            <p:cNvPr id="95" name="Полилиния 11"/>
            <p:cNvSpPr/>
            <p:nvPr/>
          </p:nvSpPr>
          <p:spPr>
            <a:xfrm rot="21435600">
              <a:off x="-18360" y="201240"/>
              <a:ext cx="9162000" cy="648000"/>
            </a:xfrm>
            <a:custGeom>
              <a:avLst/>
              <a:gdLst>
                <a:gd name="textAreaLeft" fmla="*/ 0 w 9162000"/>
                <a:gd name="textAreaRight" fmla="*/ 9162720 w 9162000"/>
                <a:gd name="textAreaTop" fmla="*/ 0 h 648000"/>
                <a:gd name="textAreaBottom" fmla="*/ 648720 h 648000"/>
              </a:gdLst>
              <a:ahLst/>
              <a:rect l="textAreaLeft" t="textAreaTop" r="textAreaRight" b="textAreaBottom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mbria"/>
                <a:ea typeface="DejaVu Sans"/>
              </a:endParaRPr>
            </a:p>
          </p:txBody>
        </p:sp>
        <p:sp>
          <p:nvSpPr>
            <p:cNvPr id="96" name="Полилиния 12"/>
            <p:cNvSpPr/>
            <p:nvPr/>
          </p:nvSpPr>
          <p:spPr>
            <a:xfrm rot="21435600">
              <a:off x="-14040" y="275040"/>
              <a:ext cx="9174600" cy="529200"/>
            </a:xfrm>
            <a:custGeom>
              <a:avLst/>
              <a:gdLst>
                <a:gd name="textAreaLeft" fmla="*/ 0 w 9174600"/>
                <a:gd name="textAreaRight" fmla="*/ 9175320 w 9174600"/>
                <a:gd name="textAreaTop" fmla="*/ 0 h 529200"/>
                <a:gd name="textAreaBottom" fmla="*/ 529920 h 529200"/>
              </a:gdLst>
              <a:ahLst/>
              <a:rect l="textAreaLeft" t="textAreaTop" r="textAreaRight" b="textAreaBottom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>
                <a:lnSpc>
                  <a:spcPct val="100000"/>
                </a:lnSpc>
              </a:pPr>
              <a:endParaRPr b="0" lang="en-US" sz="1800" spc="-1" strike="noStrike">
                <a:solidFill>
                  <a:srgbClr val="ffffff"/>
                </a:solidFill>
                <a:latin typeface="Cambria"/>
                <a:ea typeface="DejaVu Sans"/>
              </a:endParaRPr>
            </a:p>
          </p:txBody>
        </p:sp>
      </p:grpSp>
      <p:sp>
        <p:nvSpPr>
          <p:cNvPr id="97" name="PlaceHolder 1"/>
          <p:cNvSpPr>
            <a:spLocks noGrp="1"/>
          </p:cNvSpPr>
          <p:nvPr>
            <p:ph type="ftr" idx="7"/>
          </p:nvPr>
        </p:nvSpPr>
        <p:spPr>
          <a:xfrm>
            <a:off x="2666880" y="6356520"/>
            <a:ext cx="335160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ldNum" idx="8"/>
          </p:nvPr>
        </p:nvSpPr>
        <p:spPr>
          <a:xfrm>
            <a:off x="7924680" y="6356520"/>
            <a:ext cx="76104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d1eaed"/>
                </a:solidFill>
                <a:latin typeface="Cambria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CD6021B-FC5C-4F63-9062-4AB808C89E9C}" type="slidenum">
              <a:rPr b="0" lang="ru-RU" sz="1200" spc="-1" strike="noStrike">
                <a:solidFill>
                  <a:srgbClr val="d1eaed"/>
                </a:solidFill>
                <a:latin typeface="Cambria"/>
                <a:ea typeface="DejaVu Sans"/>
              </a:rPr>
              <a:t>&lt;номер&gt;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2640" cy="363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8.wmf"/><Relationship Id="rId3" Type="http://schemas.openxmlformats.org/officeDocument/2006/relationships/image" Target="../media/image29.jpeg"/><Relationship Id="rId4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2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slideLayout" Target="../slideLayouts/slideLayout2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2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323640" y="332640"/>
            <a:ext cx="7850520" cy="1438920"/>
          </a:xfrm>
          <a:prstGeom prst="rect">
            <a:avLst/>
          </a:prstGeom>
          <a:noFill/>
          <a:ln w="0">
            <a:noFill/>
          </a:ln>
        </p:spPr>
        <p:txBody>
          <a:bodyPr lIns="0" rIns="18360" tIns="0" bIns="0" anchor="b">
            <a:normAutofit fontScale="83000"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0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Министерство образования рм</a:t>
            </a:r>
            <a:br>
              <a:rPr sz="2000"/>
            </a:br>
            <a:br>
              <a:rPr sz="4800"/>
            </a:br>
            <a:r>
              <a:rPr b="1" lang="ru-RU" sz="48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    Портфолио </a:t>
            </a:r>
            <a:endParaRPr b="0" lang="ru-RU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subTitle"/>
          </p:nvPr>
        </p:nvSpPr>
        <p:spPr>
          <a:xfrm>
            <a:off x="323640" y="1700640"/>
            <a:ext cx="5039640" cy="4967640"/>
          </a:xfrm>
          <a:prstGeom prst="rect">
            <a:avLst/>
          </a:prstGeom>
          <a:noFill/>
          <a:ln w="0">
            <a:noFill/>
          </a:ln>
        </p:spPr>
        <p:txBody>
          <a:bodyPr lIns="0" rIns="18360" tIns="45000" bIns="45000" anchor="t">
            <a:normAutofit fontScale="56000"/>
          </a:bodyPr>
          <a:p>
            <a:pPr marL="236880" indent="0" algn="ctr">
              <a:lnSpc>
                <a:spcPct val="120000"/>
              </a:lnSpc>
              <a:spcBef>
                <a:spcPts val="819"/>
              </a:spcBef>
              <a:buNone/>
              <a:tabLst>
                <a:tab algn="l" pos="0"/>
              </a:tabLst>
            </a:pPr>
            <a:r>
              <a:rPr b="0" lang="ru-RU" sz="41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ПРОЗОРОВОЙ ИРИНЫ НИКОЛАЕВНЫ</a:t>
            </a:r>
            <a:endParaRPr b="0" lang="ru-RU" sz="41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воспитателя  МДОУ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«Детский сад № 16» г. о. Саранск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Дата рождения:18.02.1972 г.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Профессиональное образование: высшее,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педагогическое, специальность: Химия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Квалификация: химик, преподаватель химии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Мордовский государственный университет имени Н.П Огарева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ГБУ ДПО «Мордовский республиканский институт образования», профессиональная переподготовка, квалификация «Воспитатель»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Стаж педагогической работы: 23 года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072428"/>
                </a:solidFill>
                <a:latin typeface="Times New Roman"/>
                <a:ea typeface="DejaVu Sans"/>
              </a:rPr>
              <a:t>Общий трудовой стаж:29 лет.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marL="236880" indent="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Рисунок 3" descr=""/>
          <p:cNvPicPr/>
          <p:nvPr/>
        </p:nvPicPr>
        <p:blipFill>
          <a:blip r:embed="rId1"/>
          <a:stretch/>
        </p:blipFill>
        <p:spPr>
          <a:xfrm>
            <a:off x="5508000" y="1412640"/>
            <a:ext cx="3239280" cy="460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Рисунок 1" descr="F:\скан\3.jpg"/>
          <p:cNvPicPr/>
          <p:nvPr/>
        </p:nvPicPr>
        <p:blipFill>
          <a:blip r:embed="rId1"/>
          <a:stretch/>
        </p:blipFill>
        <p:spPr>
          <a:xfrm>
            <a:off x="323640" y="260640"/>
            <a:ext cx="4142880" cy="3018240"/>
          </a:xfrm>
          <a:prstGeom prst="rect">
            <a:avLst/>
          </a:prstGeom>
          <a:ln w="0">
            <a:noFill/>
          </a:ln>
        </p:spPr>
      </p:pic>
      <p:pic>
        <p:nvPicPr>
          <p:cNvPr id="161" name="Рисунок 2" descr="F:\скан\4.jpg"/>
          <p:cNvPicPr/>
          <p:nvPr/>
        </p:nvPicPr>
        <p:blipFill>
          <a:blip r:embed="rId2"/>
          <a:stretch/>
        </p:blipFill>
        <p:spPr>
          <a:xfrm>
            <a:off x="4788000" y="260640"/>
            <a:ext cx="3855240" cy="3018240"/>
          </a:xfrm>
          <a:prstGeom prst="rect">
            <a:avLst/>
          </a:prstGeom>
          <a:ln w="0">
            <a:noFill/>
          </a:ln>
        </p:spPr>
      </p:pic>
      <p:pic>
        <p:nvPicPr>
          <p:cNvPr id="162" name="Рисунок 3" descr="F:\скан\5.jpg"/>
          <p:cNvPicPr/>
          <p:nvPr/>
        </p:nvPicPr>
        <p:blipFill>
          <a:blip r:embed="rId3"/>
          <a:stretch/>
        </p:blipFill>
        <p:spPr>
          <a:xfrm>
            <a:off x="2195640" y="3429000"/>
            <a:ext cx="4823280" cy="323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Прямоугольник 1"/>
          <p:cNvSpPr/>
          <p:nvPr/>
        </p:nvSpPr>
        <p:spPr>
          <a:xfrm>
            <a:off x="899640" y="0"/>
            <a:ext cx="8243280" cy="109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DejaVu Sans"/>
              </a:rPr>
              <a:t>Наличие авторских программ, методических пособий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4" name="Рисунок 5" descr="F:\скан\29.jpg"/>
          <p:cNvPicPr/>
          <p:nvPr/>
        </p:nvPicPr>
        <p:blipFill>
          <a:blip r:embed="rId1"/>
          <a:stretch/>
        </p:blipFill>
        <p:spPr>
          <a:xfrm>
            <a:off x="4601160" y="1260000"/>
            <a:ext cx="4074120" cy="5408280"/>
          </a:xfrm>
          <a:prstGeom prst="rect">
            <a:avLst/>
          </a:prstGeom>
          <a:ln w="0">
            <a:noFill/>
          </a:ln>
        </p:spPr>
      </p:pic>
      <p:pic>
        <p:nvPicPr>
          <p:cNvPr id="165" name="Рисунок 161" descr=""/>
          <p:cNvPicPr/>
          <p:nvPr/>
        </p:nvPicPr>
        <p:blipFill>
          <a:blip r:embed="rId2"/>
          <a:stretch/>
        </p:blipFill>
        <p:spPr>
          <a:xfrm>
            <a:off x="540000" y="1260000"/>
            <a:ext cx="3905280" cy="537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Прямоугольник 1"/>
          <p:cNvSpPr/>
          <p:nvPr/>
        </p:nvSpPr>
        <p:spPr>
          <a:xfrm>
            <a:off x="0" y="0"/>
            <a:ext cx="914292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DejaVu Sans"/>
              </a:rPr>
              <a:t>Выступления на научно – практических конференциях, педагогических чтениях, семинарах, секциях, методических объединениях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7" name="Рисунок 163" descr=""/>
          <p:cNvPicPr/>
          <p:nvPr/>
        </p:nvPicPr>
        <p:blipFill>
          <a:blip r:embed="rId1"/>
          <a:stretch/>
        </p:blipFill>
        <p:spPr>
          <a:xfrm>
            <a:off x="308160" y="1552680"/>
            <a:ext cx="3831120" cy="5260320"/>
          </a:xfrm>
          <a:prstGeom prst="rect">
            <a:avLst/>
          </a:prstGeom>
          <a:ln w="0">
            <a:noFill/>
          </a:ln>
        </p:spPr>
      </p:pic>
      <p:pic>
        <p:nvPicPr>
          <p:cNvPr id="168" name="Рисунок 164" descr=""/>
          <p:cNvPicPr/>
          <p:nvPr/>
        </p:nvPicPr>
        <p:blipFill>
          <a:blip r:embed="rId2"/>
          <a:stretch/>
        </p:blipFill>
        <p:spPr>
          <a:xfrm>
            <a:off x="4680000" y="1552680"/>
            <a:ext cx="3782160" cy="5193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" descr="F:\скан справки\8.jpg"/>
          <p:cNvPicPr/>
          <p:nvPr/>
        </p:nvPicPr>
        <p:blipFill>
          <a:blip r:embed="rId1"/>
          <a:stretch/>
        </p:blipFill>
        <p:spPr>
          <a:xfrm>
            <a:off x="2470680" y="540000"/>
            <a:ext cx="4368600" cy="5998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Рисунок 2" descr="IMG_0001.jpg"/>
          <p:cNvPicPr/>
          <p:nvPr/>
        </p:nvPicPr>
        <p:blipFill>
          <a:blip r:embed="rId1"/>
          <a:srcRect l="2121" t="1285" r="4318" b="0"/>
          <a:stretch/>
        </p:blipFill>
        <p:spPr>
          <a:xfrm>
            <a:off x="4464360" y="404640"/>
            <a:ext cx="4211280" cy="5975640"/>
          </a:xfrm>
          <a:prstGeom prst="rect">
            <a:avLst/>
          </a:prstGeom>
          <a:ln w="0">
            <a:noFill/>
          </a:ln>
        </p:spPr>
      </p:pic>
      <p:pic>
        <p:nvPicPr>
          <p:cNvPr id="171" name="Рисунок 6" descr="C:\Users\Home\Pictures\прозорова.jpg"/>
          <p:cNvPicPr/>
          <p:nvPr/>
        </p:nvPicPr>
        <p:blipFill>
          <a:blip r:embed="rId2"/>
          <a:stretch/>
        </p:blipFill>
        <p:spPr>
          <a:xfrm>
            <a:off x="395640" y="432360"/>
            <a:ext cx="4031280" cy="5947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2" descr="F:\скан\8.jpg"/>
          <p:cNvPicPr/>
          <p:nvPr/>
        </p:nvPicPr>
        <p:blipFill>
          <a:blip r:embed="rId1"/>
          <a:stretch/>
        </p:blipFill>
        <p:spPr>
          <a:xfrm>
            <a:off x="251640" y="351360"/>
            <a:ext cx="4391280" cy="623196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3" descr="F:\скан\14.jpg"/>
          <p:cNvPicPr/>
          <p:nvPr/>
        </p:nvPicPr>
        <p:blipFill>
          <a:blip r:embed="rId2"/>
          <a:stretch/>
        </p:blipFill>
        <p:spPr>
          <a:xfrm>
            <a:off x="4716000" y="378000"/>
            <a:ext cx="4175280" cy="6204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Рисунок 1" descr="F:\скан\28.jpg"/>
          <p:cNvPicPr/>
          <p:nvPr/>
        </p:nvPicPr>
        <p:blipFill>
          <a:blip r:embed="rId1"/>
          <a:stretch/>
        </p:blipFill>
        <p:spPr>
          <a:xfrm>
            <a:off x="323640" y="332640"/>
            <a:ext cx="4319280" cy="619164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2" descr="C:\Users\Home\Pictures\алла.jpg"/>
          <p:cNvPicPr/>
          <p:nvPr/>
        </p:nvPicPr>
        <p:blipFill>
          <a:blip r:embed="rId2"/>
          <a:stretch/>
        </p:blipFill>
        <p:spPr>
          <a:xfrm>
            <a:off x="4860000" y="332640"/>
            <a:ext cx="4031280" cy="619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6" name="Объект 1"/>
          <p:cNvGraphicFramePr/>
          <p:nvPr/>
        </p:nvGraphicFramePr>
        <p:xfrm>
          <a:off x="323640" y="476640"/>
          <a:ext cx="4319280" cy="6120000"/>
        </p:xfrm>
        <a:graphic>
          <a:graphicData uri="http://schemas.openxmlformats.org/presentationml/2006/ole">
            <p:oleObj progId="AcroExch.Document.7" r:id="rId1" spid="">
              <p:embed/>
              <p:pic>
                <p:nvPicPr>
                  <p:cNvPr id="177" name="Объект 1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23640" y="476640"/>
                    <a:ext cx="4319280" cy="6120000"/>
                  </a:xfrm>
                  <a:prstGeom prst="rect">
                    <a:avLst/>
                  </a:prstGeom>
                  <a:ln w="0">
                    <a:noFill/>
                  </a:ln>
                </p:spPr>
              </p:pic>
            </p:oleObj>
          </a:graphicData>
        </a:graphic>
      </p:graphicFrame>
      <p:pic>
        <p:nvPicPr>
          <p:cNvPr id="178" name="Рисунок 2" descr="C:\Users\Home\Pictures\алена.jpg"/>
          <p:cNvPicPr/>
          <p:nvPr/>
        </p:nvPicPr>
        <p:blipFill>
          <a:blip r:embed="rId3"/>
          <a:stretch/>
        </p:blipFill>
        <p:spPr>
          <a:xfrm>
            <a:off x="4932000" y="476640"/>
            <a:ext cx="3887280" cy="604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Прямоугольник 1"/>
          <p:cNvSpPr/>
          <p:nvPr/>
        </p:nvSpPr>
        <p:spPr>
          <a:xfrm>
            <a:off x="0" y="0"/>
            <a:ext cx="9142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DejaVu Sans"/>
              </a:rPr>
              <a:t>Проведение открытых занятий, мастер – классов, мероприятий</a:t>
            </a:r>
            <a:r>
              <a:rPr b="1" lang="ru-RU" sz="18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0" name="Рисунок 176" descr=""/>
          <p:cNvPicPr/>
          <p:nvPr/>
        </p:nvPicPr>
        <p:blipFill>
          <a:blip r:embed="rId1"/>
          <a:stretch/>
        </p:blipFill>
        <p:spPr>
          <a:xfrm>
            <a:off x="720000" y="1433880"/>
            <a:ext cx="3779280" cy="5189400"/>
          </a:xfrm>
          <a:prstGeom prst="rect">
            <a:avLst/>
          </a:prstGeom>
          <a:ln w="0">
            <a:noFill/>
          </a:ln>
        </p:spPr>
      </p:pic>
      <p:pic>
        <p:nvPicPr>
          <p:cNvPr id="181" name="Рисунок 177" descr=""/>
          <p:cNvPicPr/>
          <p:nvPr/>
        </p:nvPicPr>
        <p:blipFill>
          <a:blip r:embed="rId2"/>
          <a:stretch/>
        </p:blipFill>
        <p:spPr>
          <a:xfrm>
            <a:off x="4860000" y="1440000"/>
            <a:ext cx="3651120" cy="5013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1" descr="F:\скан\9.jpg"/>
          <p:cNvPicPr/>
          <p:nvPr/>
        </p:nvPicPr>
        <p:blipFill>
          <a:blip r:embed="rId1"/>
          <a:stretch/>
        </p:blipFill>
        <p:spPr>
          <a:xfrm>
            <a:off x="92520" y="360000"/>
            <a:ext cx="4406760" cy="5876280"/>
          </a:xfrm>
          <a:prstGeom prst="rect">
            <a:avLst/>
          </a:prstGeom>
          <a:ln w="0">
            <a:noFill/>
          </a:ln>
        </p:spPr>
      </p:pic>
      <p:pic>
        <p:nvPicPr>
          <p:cNvPr id="183" name="Рисунок 179" descr=""/>
          <p:cNvPicPr/>
          <p:nvPr/>
        </p:nvPicPr>
        <p:blipFill>
          <a:blip r:embed="rId2"/>
          <a:stretch/>
        </p:blipFill>
        <p:spPr>
          <a:xfrm>
            <a:off x="4592520" y="360000"/>
            <a:ext cx="4393800" cy="587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/>
          </p:nvPr>
        </p:nvSpPr>
        <p:spPr>
          <a:xfrm>
            <a:off x="457200" y="1935360"/>
            <a:ext cx="8685720" cy="43880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/>
          </a:bodyPr>
          <a:p>
            <a:pPr marL="274320" indent="0" algn="ctr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  <a:p>
            <a:pPr marL="274320" indent="0">
              <a:lnSpc>
                <a:spcPct val="100000"/>
              </a:lnSpc>
              <a:spcBef>
                <a:spcPts val="561"/>
              </a:spcBef>
              <a:buNone/>
              <a:tabLst>
                <a:tab algn="l" pos="0"/>
              </a:tabLst>
            </a:pPr>
            <a:r>
              <a:rPr b="1" lang="ru-RU" sz="2800" spc="-1" strike="noStrike">
                <a:solidFill>
                  <a:srgbClr val="ffff99"/>
                </a:solidFill>
                <a:latin typeface="Arial"/>
                <a:ea typeface="DejaVu Sans"/>
              </a:rPr>
              <a:t>  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274320" indent="0" algn="r">
              <a:lnSpc>
                <a:spcPct val="100000"/>
              </a:lnSpc>
              <a:spcBef>
                <a:spcPts val="519"/>
              </a:spcBef>
              <a:buNone/>
              <a:tabLst>
                <a:tab algn="l" pos="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Заголовок 1"/>
          <p:cNvSpPr/>
          <p:nvPr/>
        </p:nvSpPr>
        <p:spPr>
          <a:xfrm>
            <a:off x="755640" y="188640"/>
            <a:ext cx="8387280" cy="107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0" anchor="b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b5edfd"/>
                </a:solidFill>
                <a:latin typeface="Times New Roman"/>
                <a:ea typeface="DejaVu Sans"/>
              </a:rPr>
              <a:t>Участие в инновационной (экспериментальной деятельности)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3" name="Рисунок 1" descr=""/>
          <p:cNvPicPr/>
          <p:nvPr/>
        </p:nvPicPr>
        <p:blipFill>
          <a:blip r:embed="rId1"/>
          <a:stretch/>
        </p:blipFill>
        <p:spPr>
          <a:xfrm>
            <a:off x="2330640" y="1351440"/>
            <a:ext cx="4246920" cy="528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Прямоугольник 1"/>
          <p:cNvSpPr/>
          <p:nvPr/>
        </p:nvSpPr>
        <p:spPr>
          <a:xfrm>
            <a:off x="1043640" y="332640"/>
            <a:ext cx="719964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2800" spc="-1" strike="noStrike">
                <a:solidFill>
                  <a:srgbClr val="b5edfd"/>
                </a:solidFill>
                <a:latin typeface="Times New Roman"/>
                <a:ea typeface="DejaVu Sans"/>
              </a:rPr>
              <a:t>Общественная активность педагога: участие в экспертных комиссиях, в жюри конкурсов, депутатская деятельность и т.д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5" name="Рисунок 5" descr="C:\Users\vospital\Desktop\пррп\Изображение.jpg"/>
          <p:cNvPicPr/>
          <p:nvPr/>
        </p:nvPicPr>
        <p:blipFill>
          <a:blip r:embed="rId1"/>
          <a:stretch/>
        </p:blipFill>
        <p:spPr>
          <a:xfrm>
            <a:off x="5148000" y="1772640"/>
            <a:ext cx="3599280" cy="482328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2" descr="F:\скан справки\1.jpg"/>
          <p:cNvPicPr/>
          <p:nvPr/>
        </p:nvPicPr>
        <p:blipFill>
          <a:blip r:embed="rId2"/>
          <a:stretch/>
        </p:blipFill>
        <p:spPr>
          <a:xfrm>
            <a:off x="899640" y="1772640"/>
            <a:ext cx="3743280" cy="4823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2" descr="F:\скан справки\6.jpg"/>
          <p:cNvPicPr/>
          <p:nvPr/>
        </p:nvPicPr>
        <p:blipFill>
          <a:blip r:embed="rId1"/>
          <a:stretch/>
        </p:blipFill>
        <p:spPr>
          <a:xfrm>
            <a:off x="4325760" y="540000"/>
            <a:ext cx="4326840" cy="5941080"/>
          </a:xfrm>
          <a:prstGeom prst="rect">
            <a:avLst/>
          </a:prstGeom>
          <a:ln w="0">
            <a:noFill/>
          </a:ln>
        </p:spPr>
      </p:pic>
      <p:pic>
        <p:nvPicPr>
          <p:cNvPr id="188" name="Рисунок 186" descr=""/>
          <p:cNvPicPr/>
          <p:nvPr/>
        </p:nvPicPr>
        <p:blipFill>
          <a:blip r:embed="rId2"/>
          <a:stretch/>
        </p:blipFill>
        <p:spPr>
          <a:xfrm>
            <a:off x="180000" y="540000"/>
            <a:ext cx="4319280" cy="5941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Рисунок 187" descr=""/>
          <p:cNvPicPr/>
          <p:nvPr/>
        </p:nvPicPr>
        <p:blipFill>
          <a:blip r:embed="rId1"/>
          <a:stretch/>
        </p:blipFill>
        <p:spPr>
          <a:xfrm>
            <a:off x="180000" y="225360"/>
            <a:ext cx="4319280" cy="6253920"/>
          </a:xfrm>
          <a:prstGeom prst="rect">
            <a:avLst/>
          </a:prstGeom>
          <a:ln w="0">
            <a:noFill/>
          </a:ln>
        </p:spPr>
      </p:pic>
      <p:pic>
        <p:nvPicPr>
          <p:cNvPr id="190" name="Рисунок 188" descr=""/>
          <p:cNvPicPr/>
          <p:nvPr/>
        </p:nvPicPr>
        <p:blipFill>
          <a:blip r:embed="rId2"/>
          <a:stretch/>
        </p:blipFill>
        <p:spPr>
          <a:xfrm>
            <a:off x="4601160" y="225360"/>
            <a:ext cx="4398120" cy="625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Прямоугольник 1"/>
          <p:cNvSpPr/>
          <p:nvPr/>
        </p:nvSpPr>
        <p:spPr>
          <a:xfrm>
            <a:off x="1187640" y="404640"/>
            <a:ext cx="69836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b5edfd"/>
                </a:solidFill>
                <a:latin typeface="Times New Roman"/>
                <a:ea typeface="DejaVu Sans"/>
              </a:rPr>
              <a:t>Позитивные результаты работы с воспитанниками</a:t>
            </a:r>
            <a:r>
              <a:rPr b="0" lang="ru-RU" sz="2400" spc="-1" strike="noStrike">
                <a:solidFill>
                  <a:srgbClr val="b5edfd"/>
                </a:solidFill>
                <a:latin typeface="Times New Roman"/>
                <a:ea typeface="DejaVu Sans"/>
              </a:rPr>
              <a:t>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2" name="Рисунок 5" descr="F:\скан справки\0.jpg"/>
          <p:cNvPicPr/>
          <p:nvPr/>
        </p:nvPicPr>
        <p:blipFill>
          <a:blip r:embed="rId1"/>
          <a:stretch/>
        </p:blipFill>
        <p:spPr>
          <a:xfrm>
            <a:off x="323640" y="1412640"/>
            <a:ext cx="4103280" cy="5183640"/>
          </a:xfrm>
          <a:prstGeom prst="rect">
            <a:avLst/>
          </a:prstGeom>
          <a:ln w="0">
            <a:noFill/>
          </a:ln>
        </p:spPr>
      </p:pic>
      <p:pic>
        <p:nvPicPr>
          <p:cNvPr id="193" name="Рисунок 6" descr="F:\скан справки\00.jpg"/>
          <p:cNvPicPr/>
          <p:nvPr/>
        </p:nvPicPr>
        <p:blipFill>
          <a:blip r:embed="rId2"/>
          <a:stretch/>
        </p:blipFill>
        <p:spPr>
          <a:xfrm>
            <a:off x="4680000" y="1412640"/>
            <a:ext cx="3851280" cy="518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Рисунок 3" descr="F:\скан справки\000.jpg"/>
          <p:cNvPicPr/>
          <p:nvPr/>
        </p:nvPicPr>
        <p:blipFill>
          <a:blip r:embed="rId1"/>
          <a:stretch/>
        </p:blipFill>
        <p:spPr>
          <a:xfrm>
            <a:off x="251640" y="620640"/>
            <a:ext cx="4103280" cy="5779800"/>
          </a:xfrm>
          <a:prstGeom prst="rect">
            <a:avLst/>
          </a:prstGeom>
          <a:ln w="0">
            <a:noFill/>
          </a:ln>
        </p:spPr>
      </p:pic>
      <p:pic>
        <p:nvPicPr>
          <p:cNvPr id="195" name="Рисунок 6" descr="F:\скан справки\0000.jpg"/>
          <p:cNvPicPr/>
          <p:nvPr/>
        </p:nvPicPr>
        <p:blipFill>
          <a:blip r:embed="rId2"/>
          <a:stretch/>
        </p:blipFill>
        <p:spPr>
          <a:xfrm>
            <a:off x="4773240" y="709560"/>
            <a:ext cx="3815280" cy="568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рямоугольник 3"/>
          <p:cNvSpPr/>
          <p:nvPr/>
        </p:nvSpPr>
        <p:spPr>
          <a:xfrm>
            <a:off x="1187640" y="332640"/>
            <a:ext cx="691164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b5edfd"/>
                </a:solidFill>
                <a:latin typeface="Times New Roman"/>
                <a:ea typeface="DejaVu Sans"/>
              </a:rPr>
              <a:t>Качество взаимодействия с родителями.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97" name="Рисунок 1" descr=""/>
          <p:cNvPicPr/>
          <p:nvPr/>
        </p:nvPicPr>
        <p:blipFill>
          <a:blip r:embed="rId1"/>
          <a:stretch/>
        </p:blipFill>
        <p:spPr>
          <a:xfrm>
            <a:off x="120600" y="971280"/>
            <a:ext cx="4294440" cy="55515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2" descr=""/>
          <p:cNvPicPr/>
          <p:nvPr/>
        </p:nvPicPr>
        <p:blipFill>
          <a:blip r:embed="rId2"/>
          <a:stretch/>
        </p:blipFill>
        <p:spPr>
          <a:xfrm rot="10800000">
            <a:off x="4806720" y="972000"/>
            <a:ext cx="4209840" cy="555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Рисунок 1" descr=""/>
          <p:cNvPicPr/>
          <p:nvPr/>
        </p:nvPicPr>
        <p:blipFill>
          <a:blip r:embed="rId1"/>
          <a:stretch/>
        </p:blipFill>
        <p:spPr>
          <a:xfrm>
            <a:off x="212040" y="278640"/>
            <a:ext cx="4314960" cy="6377760"/>
          </a:xfrm>
          <a:prstGeom prst="rect">
            <a:avLst/>
          </a:prstGeom>
          <a:ln w="0">
            <a:noFill/>
          </a:ln>
        </p:spPr>
      </p:pic>
      <p:pic>
        <p:nvPicPr>
          <p:cNvPr id="200" name="Рисунок 2" descr=""/>
          <p:cNvPicPr/>
          <p:nvPr/>
        </p:nvPicPr>
        <p:blipFill>
          <a:blip r:embed="rId2"/>
          <a:stretch/>
        </p:blipFill>
        <p:spPr>
          <a:xfrm rot="10800000">
            <a:off x="4757400" y="279360"/>
            <a:ext cx="4252680" cy="6377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3" descr="F:\скан справки\3.jpg"/>
          <p:cNvPicPr/>
          <p:nvPr/>
        </p:nvPicPr>
        <p:blipFill>
          <a:blip r:embed="rId1"/>
          <a:stretch/>
        </p:blipFill>
        <p:spPr>
          <a:xfrm>
            <a:off x="662400" y="836640"/>
            <a:ext cx="3743280" cy="5399640"/>
          </a:xfrm>
          <a:prstGeom prst="rect">
            <a:avLst/>
          </a:prstGeom>
          <a:ln w="0">
            <a:noFill/>
          </a:ln>
        </p:spPr>
      </p:pic>
      <p:pic>
        <p:nvPicPr>
          <p:cNvPr id="202" name="Рисунок 4" descr="F:\скан справки\4.jpg"/>
          <p:cNvPicPr/>
          <p:nvPr/>
        </p:nvPicPr>
        <p:blipFill>
          <a:blip r:embed="rId2"/>
          <a:stretch/>
        </p:blipFill>
        <p:spPr>
          <a:xfrm>
            <a:off x="4860000" y="836640"/>
            <a:ext cx="3527280" cy="539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Рисунок 3" descr="F:\скан справки\5.jpg"/>
          <p:cNvPicPr/>
          <p:nvPr/>
        </p:nvPicPr>
        <p:blipFill>
          <a:blip r:embed="rId1"/>
          <a:stretch/>
        </p:blipFill>
        <p:spPr>
          <a:xfrm>
            <a:off x="2267640" y="548640"/>
            <a:ext cx="4679280" cy="590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"/>
          <p:cNvSpPr txBox="1"/>
          <p:nvPr/>
        </p:nvSpPr>
        <p:spPr>
          <a:xfrm>
            <a:off x="360000" y="360000"/>
            <a:ext cx="8705880" cy="1080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ru-RU" sz="3200" spc="-1" strike="noStrike">
                <a:solidFill>
                  <a:srgbClr val="b5edfd"/>
                </a:solidFill>
                <a:latin typeface="Times New Roman"/>
                <a:ea typeface="DejaVu Sans"/>
              </a:rPr>
              <a:t>Участие педагога в профессиональных конкурсах</a:t>
            </a:r>
            <a:r>
              <a:rPr b="0" lang="ru-RU" sz="18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" name="" descr=""/>
          <p:cNvPicPr/>
          <p:nvPr/>
        </p:nvPicPr>
        <p:blipFill>
          <a:blip r:embed="rId1"/>
          <a:stretch/>
        </p:blipFill>
        <p:spPr>
          <a:xfrm>
            <a:off x="3240000" y="1179000"/>
            <a:ext cx="3737880" cy="544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" descr=""/>
          <p:cNvPicPr/>
          <p:nvPr/>
        </p:nvPicPr>
        <p:blipFill>
          <a:blip r:embed="rId1"/>
          <a:stretch/>
        </p:blipFill>
        <p:spPr>
          <a:xfrm rot="5400000">
            <a:off x="2224440" y="189360"/>
            <a:ext cx="4985640" cy="6857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рямоугольник 3"/>
          <p:cNvSpPr/>
          <p:nvPr/>
        </p:nvSpPr>
        <p:spPr>
          <a:xfrm>
            <a:off x="539640" y="260640"/>
            <a:ext cx="799164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b5edfd"/>
                </a:solidFill>
                <a:latin typeface="Times New Roman"/>
                <a:ea typeface="DejaVu Sans"/>
              </a:rPr>
              <a:t>Участие педагога в профессиональных конкурсах</a:t>
            </a:r>
            <a:r>
              <a:rPr b="0" lang="ru-RU" sz="1800" spc="-1" strike="noStrike">
                <a:solidFill>
                  <a:srgbClr val="c00000"/>
                </a:solidFill>
                <a:latin typeface="Times New Roman"/>
                <a:ea typeface="DejaVu Sans"/>
              </a:rPr>
              <a:t>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Рисунок 5" descr="F:\скан\12.jpg"/>
          <p:cNvPicPr/>
          <p:nvPr/>
        </p:nvPicPr>
        <p:blipFill>
          <a:blip r:embed="rId1"/>
          <a:stretch/>
        </p:blipFill>
        <p:spPr>
          <a:xfrm>
            <a:off x="1115280" y="1627920"/>
            <a:ext cx="7269840" cy="495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Рисунок 4" descr="F:\скан\11.jpg"/>
          <p:cNvPicPr/>
          <p:nvPr/>
        </p:nvPicPr>
        <p:blipFill>
          <a:blip r:embed="rId1"/>
          <a:stretch/>
        </p:blipFill>
        <p:spPr>
          <a:xfrm>
            <a:off x="468360" y="1014840"/>
            <a:ext cx="8009280" cy="5563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Прямоугольник 1"/>
          <p:cNvSpPr/>
          <p:nvPr/>
        </p:nvSpPr>
        <p:spPr>
          <a:xfrm>
            <a:off x="0" y="0"/>
            <a:ext cx="9142920" cy="94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 </a:t>
            </a:r>
            <a:r>
              <a:rPr b="1" lang="ru-RU" sz="14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Награды и поощрения педагога в межаттестационный период органами государственной власти, МО РМ, муниципальными органами управления образованием, общественными организациями, педагогическими сообществами, родительской общественностью.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Рисунок 2" descr="C:\Users\vospital\Pictures\а.png"/>
          <p:cNvPicPr/>
          <p:nvPr/>
        </p:nvPicPr>
        <p:blipFill>
          <a:blip r:embed="rId1"/>
          <a:stretch/>
        </p:blipFill>
        <p:spPr>
          <a:xfrm>
            <a:off x="323640" y="1556640"/>
            <a:ext cx="4247280" cy="4031280"/>
          </a:xfrm>
          <a:prstGeom prst="rect">
            <a:avLst/>
          </a:prstGeom>
          <a:ln w="0">
            <a:noFill/>
          </a:ln>
        </p:spPr>
      </p:pic>
      <p:pic>
        <p:nvPicPr>
          <p:cNvPr id="211" name="Рисунок 3" descr="C:\Users\vospital\Pictures\а1.png"/>
          <p:cNvPicPr/>
          <p:nvPr/>
        </p:nvPicPr>
        <p:blipFill>
          <a:blip r:embed="rId2"/>
          <a:stretch/>
        </p:blipFill>
        <p:spPr>
          <a:xfrm>
            <a:off x="4788000" y="1566360"/>
            <a:ext cx="3858480" cy="402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1" descr=""/>
          <p:cNvPicPr/>
          <p:nvPr/>
        </p:nvPicPr>
        <p:blipFill>
          <a:blip r:embed="rId1"/>
          <a:stretch/>
        </p:blipFill>
        <p:spPr>
          <a:xfrm>
            <a:off x="2079000" y="167400"/>
            <a:ext cx="4985640" cy="6534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6" descr="F:\скан справки\11.jpg"/>
          <p:cNvPicPr/>
          <p:nvPr/>
        </p:nvPicPr>
        <p:blipFill>
          <a:blip r:embed="rId1"/>
          <a:stretch/>
        </p:blipFill>
        <p:spPr>
          <a:xfrm>
            <a:off x="451440" y="1131840"/>
            <a:ext cx="3729240" cy="5318280"/>
          </a:xfrm>
          <a:prstGeom prst="rect">
            <a:avLst/>
          </a:prstGeom>
          <a:ln w="0">
            <a:noFill/>
          </a:ln>
        </p:spPr>
      </p:pic>
      <p:pic>
        <p:nvPicPr>
          <p:cNvPr id="146" name="Рисунок 2" descr=""/>
          <p:cNvPicPr/>
          <p:nvPr/>
        </p:nvPicPr>
        <p:blipFill>
          <a:blip r:embed="rId2"/>
          <a:stretch/>
        </p:blipFill>
        <p:spPr>
          <a:xfrm>
            <a:off x="4895280" y="1131840"/>
            <a:ext cx="3801960" cy="531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Рисунок 1" descr=""/>
          <p:cNvPicPr/>
          <p:nvPr/>
        </p:nvPicPr>
        <p:blipFill>
          <a:blip r:embed="rId1"/>
          <a:stretch/>
        </p:blipFill>
        <p:spPr>
          <a:xfrm>
            <a:off x="2308320" y="401400"/>
            <a:ext cx="4755960" cy="6221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1"/>
          <p:cNvSpPr/>
          <p:nvPr/>
        </p:nvSpPr>
        <p:spPr>
          <a:xfrm>
            <a:off x="1475640" y="332640"/>
            <a:ext cx="6263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3600" spc="-1" strike="noStrike">
                <a:solidFill>
                  <a:srgbClr val="b5edfd"/>
                </a:solidFill>
                <a:latin typeface="Times New Roman"/>
                <a:ea typeface="DejaVu Sans"/>
              </a:rPr>
              <a:t>Наставничество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9" name="Рисунок 3" descr="C:\Users\vospital\Desktop\пррп\Изображение.jpg"/>
          <p:cNvPicPr/>
          <p:nvPr/>
        </p:nvPicPr>
        <p:blipFill>
          <a:blip r:embed="rId1"/>
          <a:stretch/>
        </p:blipFill>
        <p:spPr>
          <a:xfrm>
            <a:off x="2195640" y="1069560"/>
            <a:ext cx="4535280" cy="5454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Прямоугольник 1"/>
          <p:cNvSpPr/>
          <p:nvPr/>
        </p:nvSpPr>
        <p:spPr>
          <a:xfrm>
            <a:off x="0" y="0"/>
            <a:ext cx="9142920" cy="414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Arial"/>
                <a:ea typeface="DejaVu Sans"/>
              </a:rPr>
              <a:t>Наличие публикаций, включая интернет - публикации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Прямоугольник 3"/>
          <p:cNvSpPr/>
          <p:nvPr/>
        </p:nvSpPr>
        <p:spPr>
          <a:xfrm>
            <a:off x="251640" y="1484640"/>
            <a:ext cx="85680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Рисунок 6" descr="C:\Users\vospital\Pictures\Aл.png"/>
          <p:cNvPicPr/>
          <p:nvPr/>
        </p:nvPicPr>
        <p:blipFill>
          <a:blip r:embed="rId1"/>
          <a:stretch/>
        </p:blipFill>
        <p:spPr>
          <a:xfrm>
            <a:off x="467640" y="1124640"/>
            <a:ext cx="3815280" cy="511164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8" descr="C:\Users\vospital\Pictures\в.jpg"/>
          <p:cNvPicPr/>
          <p:nvPr/>
        </p:nvPicPr>
        <p:blipFill>
          <a:blip r:embed="rId2"/>
          <a:stretch/>
        </p:blipFill>
        <p:spPr>
          <a:xfrm>
            <a:off x="4716000" y="1124640"/>
            <a:ext cx="3671280" cy="5111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Рисунок 1" descr="C:\Users\vospital\Pictures\п.png"/>
          <p:cNvPicPr/>
          <p:nvPr/>
        </p:nvPicPr>
        <p:blipFill>
          <a:blip r:embed="rId1"/>
          <a:stretch/>
        </p:blipFill>
        <p:spPr>
          <a:xfrm>
            <a:off x="4788000" y="1393920"/>
            <a:ext cx="3815280" cy="5101200"/>
          </a:xfrm>
          <a:prstGeom prst="rect">
            <a:avLst/>
          </a:prstGeom>
          <a:ln w="0">
            <a:noFill/>
          </a:ln>
        </p:spPr>
      </p:pic>
      <p:pic>
        <p:nvPicPr>
          <p:cNvPr id="155" name="Picture 3" descr=""/>
          <p:cNvPicPr/>
          <p:nvPr/>
        </p:nvPicPr>
        <p:blipFill>
          <a:blip r:embed="rId2"/>
          <a:stretch/>
        </p:blipFill>
        <p:spPr>
          <a:xfrm>
            <a:off x="467640" y="1412640"/>
            <a:ext cx="3914640" cy="5111640"/>
          </a:xfrm>
          <a:prstGeom prst="rect">
            <a:avLst/>
          </a:prstGeom>
          <a:ln w="9525">
            <a:noFill/>
          </a:ln>
        </p:spPr>
      </p:pic>
      <p:sp>
        <p:nvSpPr>
          <p:cNvPr id="156" name="Прямоугольник 3"/>
          <p:cNvSpPr/>
          <p:nvPr/>
        </p:nvSpPr>
        <p:spPr>
          <a:xfrm>
            <a:off x="1115640" y="188640"/>
            <a:ext cx="683964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DejaVu Sans"/>
              </a:rPr>
              <a:t>3. Наличие публикаций, включая интернет - публикации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Прямоугольник 1"/>
          <p:cNvSpPr/>
          <p:nvPr/>
        </p:nvSpPr>
        <p:spPr>
          <a:xfrm>
            <a:off x="0" y="260640"/>
            <a:ext cx="9142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DejaVu Sans"/>
              </a:rPr>
              <a:t> </a:t>
            </a:r>
            <a:r>
              <a:rPr b="1" lang="ru-RU" sz="2400" spc="-1" strike="noStrike" cap="all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ea typeface="DejaVu Sans"/>
              </a:rPr>
              <a:t>Результаты участия воспитанников в конкурсах, выставках, турнирах, акциях, фестивалях.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Рисунок 2" descr="F:\скан\1.jpg"/>
          <p:cNvPicPr/>
          <p:nvPr/>
        </p:nvPicPr>
        <p:blipFill>
          <a:blip r:embed="rId1"/>
          <a:stretch/>
        </p:blipFill>
        <p:spPr>
          <a:xfrm>
            <a:off x="4716000" y="1460880"/>
            <a:ext cx="3959280" cy="5207400"/>
          </a:xfrm>
          <a:prstGeom prst="rect">
            <a:avLst/>
          </a:prstGeom>
          <a:ln w="0">
            <a:noFill/>
          </a:ln>
        </p:spPr>
      </p:pic>
      <p:pic>
        <p:nvPicPr>
          <p:cNvPr id="159" name="Рисунок 155" descr=""/>
          <p:cNvPicPr/>
          <p:nvPr/>
        </p:nvPicPr>
        <p:blipFill>
          <a:blip r:embed="rId2"/>
          <a:stretch/>
        </p:blipFill>
        <p:spPr>
          <a:xfrm>
            <a:off x="360000" y="1447560"/>
            <a:ext cx="3779280" cy="518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Поток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Поток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Поток">
  <a:themeElements>
    <a:clrScheme name="Поток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5940</TotalTime>
  <Application>LibreOffice/7.5.7.1$Windows_X86_64 LibreOffice_project/47eb0cf7efbacdee9b19ae25d6752381ede23126</Application>
  <AppVersion>15.0000</AppVersion>
  <Words>223</Words>
  <Paragraphs>44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2014-01-05T07:53:48Z</dcterms:created>
  <dc:creator>Алексей</dc:creator>
  <dc:description/>
  <dc:language>ru-RU</dc:language>
  <cp:lastModifiedBy/>
  <dcterms:modified xsi:type="dcterms:W3CDTF">2024-01-09T15:05:25Z</dcterms:modified>
  <cp:revision>400</cp:revision>
  <dc:subject/>
  <dc:title>портфолио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39</vt:i4>
  </property>
</Properties>
</file>