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7" r:id="rId10"/>
    <p:sldId id="268" r:id="rId11"/>
    <p:sldId id="333" r:id="rId12"/>
    <p:sldId id="270" r:id="rId13"/>
    <p:sldId id="271" r:id="rId14"/>
    <p:sldId id="273" r:id="rId15"/>
    <p:sldId id="274" r:id="rId16"/>
    <p:sldId id="276" r:id="rId17"/>
    <p:sldId id="279" r:id="rId18"/>
    <p:sldId id="281" r:id="rId19"/>
    <p:sldId id="280" r:id="rId20"/>
    <p:sldId id="283" r:id="rId21"/>
    <p:sldId id="285" r:id="rId22"/>
    <p:sldId id="287" r:id="rId23"/>
    <p:sldId id="289" r:id="rId24"/>
    <p:sldId id="291" r:id="rId25"/>
    <p:sldId id="293" r:id="rId26"/>
    <p:sldId id="295" r:id="rId27"/>
    <p:sldId id="297" r:id="rId28"/>
    <p:sldId id="299" r:id="rId29"/>
    <p:sldId id="301" r:id="rId30"/>
    <p:sldId id="303" r:id="rId31"/>
    <p:sldId id="305" r:id="rId32"/>
    <p:sldId id="307" r:id="rId33"/>
    <p:sldId id="309" r:id="rId34"/>
    <p:sldId id="311" r:id="rId35"/>
    <p:sldId id="331" r:id="rId36"/>
    <p:sldId id="313" r:id="rId37"/>
    <p:sldId id="315" r:id="rId38"/>
    <p:sldId id="317" r:id="rId39"/>
    <p:sldId id="319" r:id="rId40"/>
    <p:sldId id="321" r:id="rId41"/>
    <p:sldId id="323" r:id="rId42"/>
    <p:sldId id="325" r:id="rId43"/>
    <p:sldId id="327" r:id="rId44"/>
    <p:sldId id="32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B22E6-5A9F-4688-AC54-058CFB01B28B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B2330-FF9C-4062-8D4F-0762C0ED18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537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B53FA-5D6F-44A5-B255-CFB5582AD1A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665DA-E814-4912-90C5-DBAAEC3DB7B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8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17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8.jpe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microsoft.com/office/2007/relationships/hdphoto" Target="../media/hdphoto14.wdp"/><Relationship Id="rId3" Type="http://schemas.openxmlformats.org/officeDocument/2006/relationships/image" Target="../media/image41.png"/><Relationship Id="rId7" Type="http://schemas.microsoft.com/office/2007/relationships/hdphoto" Target="../media/hdphoto10.wdp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image" Target="../media/image40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2.wdp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microsoft.com/office/2007/relationships/hdphoto" Target="../media/hdphoto11.wdp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76.pn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jpeg"/><Relationship Id="rId3" Type="http://schemas.openxmlformats.org/officeDocument/2006/relationships/image" Target="../media/image17.jpeg"/><Relationship Id="rId7" Type="http://schemas.openxmlformats.org/officeDocument/2006/relationships/image" Target="../media/image107.pn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png"/><Relationship Id="rId18" Type="http://schemas.openxmlformats.org/officeDocument/2006/relationships/image" Target="../media/image15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12" Type="http://schemas.openxmlformats.org/officeDocument/2006/relationships/image" Target="../media/image149.png"/><Relationship Id="rId17" Type="http://schemas.openxmlformats.org/officeDocument/2006/relationships/image" Target="../media/image154.jpeg"/><Relationship Id="rId2" Type="http://schemas.openxmlformats.org/officeDocument/2006/relationships/image" Target="../media/image17.jpe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8.jpeg"/><Relationship Id="rId5" Type="http://schemas.openxmlformats.org/officeDocument/2006/relationships/image" Target="../media/image142.png"/><Relationship Id="rId15" Type="http://schemas.openxmlformats.org/officeDocument/2006/relationships/image" Target="../media/image152.jpeg"/><Relationship Id="rId10" Type="http://schemas.openxmlformats.org/officeDocument/2006/relationships/image" Target="../media/image147.png"/><Relationship Id="rId19" Type="http://schemas.openxmlformats.org/officeDocument/2006/relationships/image" Target="../media/image156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Relationship Id="rId14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Шаблон презентации «Зима» - скачать шаблон PowerPoint бесплатн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7"/>
          <a:stretch/>
        </p:blipFill>
        <p:spPr bwMode="auto">
          <a:xfrm>
            <a:off x="0" y="-144463"/>
            <a:ext cx="9144000" cy="704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775" y="281551"/>
            <a:ext cx="7845425" cy="105921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«Детский сад 89 комбинированного вида»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9632" y="1833527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Смотр-конкурс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«Зимняя площадка ДОО»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Шаблон презентации «Зима» - скачать шаблон PowerPoint бесплат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Шаблон презентации «Зима» - скачать шаблон PowerPoint бесплатн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IMG_20220125_104305.jpg"/>
          <p:cNvPicPr>
            <a:picLocks noChangeAspect="1"/>
          </p:cNvPicPr>
          <p:nvPr/>
        </p:nvPicPr>
        <p:blipFill rotWithShape="1">
          <a:blip r:embed="rId3" cstate="print"/>
          <a:srcRect t="16973"/>
          <a:stretch/>
        </p:blipFill>
        <p:spPr>
          <a:xfrm>
            <a:off x="2771800" y="3379440"/>
            <a:ext cx="4320480" cy="269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9363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e093aa581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"/>
            <a:ext cx="9144000" cy="6858016"/>
          </a:xfrm>
          <a:prstGeom prst="rect">
            <a:avLst/>
          </a:prstGeom>
        </p:spPr>
      </p:pic>
      <p:pic>
        <p:nvPicPr>
          <p:cNvPr id="5" name="Picture 2" descr="C:\Users\User\Desktop\буквы\синичкин день\Новая папка\IMG_20220127_140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8054" y="1294841"/>
            <a:ext cx="2497480" cy="4268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C:\Users\User\Desktop\буквы\синичкин день\Новая папка\IMG_20220127_14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64510"/>
            <a:ext cx="3214710" cy="276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User\Desktop\буквы\синичкин день\Новая папка\IMG-e30ca7a41dac58141be7f35c283b258b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643313"/>
            <a:ext cx="3214710" cy="241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073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6" descr="0_b1173_ef984e67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692696"/>
            <a:ext cx="2771800" cy="18897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План участка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2 младшей группы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32656"/>
            <a:ext cx="5904656" cy="64087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34159" y="2295668"/>
            <a:ext cx="1560581" cy="103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4" t="39545" r="48010" b="23930"/>
          <a:stretch/>
        </p:blipFill>
        <p:spPr bwMode="auto">
          <a:xfrm>
            <a:off x="4806928" y="3329553"/>
            <a:ext cx="542942" cy="9193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94911"/>
            <a:ext cx="2507129" cy="13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707904" y="1755378"/>
            <a:ext cx="0" cy="4523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72000" y="1769281"/>
            <a:ext cx="0" cy="4523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914" b="69526" l="30457" r="98900">
                        <a14:foregroundMark x1="37648" y1="63657" x2="48816" y2="42777"/>
                        <a14:foregroundMark x1="35956" y1="66591" x2="39848" y2="48758"/>
                        <a14:foregroundMark x1="86633" y1="65801" x2="97800" y2="62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5" t="16324" r="813" b="29563"/>
          <a:stretch/>
        </p:blipFill>
        <p:spPr bwMode="auto">
          <a:xfrm>
            <a:off x="996204" y="2976705"/>
            <a:ext cx="953493" cy="59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61" b="18623" l="23435" r="43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5" t="10214" r="54411" b="80708"/>
          <a:stretch/>
        </p:blipFill>
        <p:spPr bwMode="auto">
          <a:xfrm flipH="1">
            <a:off x="1472951" y="4806849"/>
            <a:ext cx="1059077" cy="60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2" t="5775" r="36001" b="80708"/>
          <a:stretch/>
        </p:blipFill>
        <p:spPr bwMode="auto">
          <a:xfrm>
            <a:off x="443599" y="4780864"/>
            <a:ext cx="871808" cy="53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854075" y="775814"/>
            <a:ext cx="1487173" cy="16998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0" r="6210" b="38152"/>
          <a:stretch/>
        </p:blipFill>
        <p:spPr bwMode="auto">
          <a:xfrm>
            <a:off x="2378337" y="4417031"/>
            <a:ext cx="1232096" cy="16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44" b="90000" l="56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9781" r="12457" b="14353"/>
          <a:stretch/>
        </p:blipFill>
        <p:spPr bwMode="auto">
          <a:xfrm>
            <a:off x="4763349" y="1069504"/>
            <a:ext cx="1423446" cy="143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822445" y="3860861"/>
            <a:ext cx="1487173" cy="16998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79503" y="2352609"/>
            <a:ext cx="956193" cy="148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rot="5400000">
            <a:off x="1636494" y="2499019"/>
            <a:ext cx="459613" cy="1667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-77338" y="1569908"/>
            <a:ext cx="1725506" cy="1373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73" l="0" r="98939">
                        <a14:foregroundMark x1="22273" y1="34545" x2="35909" y2="48409"/>
                        <a14:foregroundMark x1="9394" y1="56136" x2="20758" y2="59091"/>
                        <a14:foregroundMark x1="10606" y1="81818" x2="24697" y2="74318"/>
                        <a14:foregroundMark x1="20455" y1="60000" x2="27121" y2="59318"/>
                        <a14:foregroundMark x1="39242" y1="53182" x2="39848" y2="58182"/>
                        <a14:foregroundMark x1="38939" y1="53864" x2="43182" y2="57727"/>
                        <a14:foregroundMark x1="51061" y1="54545" x2="55758" y2="5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35" y="1328651"/>
            <a:ext cx="1103280" cy="73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Прямоугольник 36"/>
          <p:cNvSpPr/>
          <p:nvPr/>
        </p:nvSpPr>
        <p:spPr>
          <a:xfrm rot="5400000">
            <a:off x="1694202" y="1391230"/>
            <a:ext cx="1368152" cy="1373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2483620" y="1992661"/>
            <a:ext cx="959851" cy="14301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03635" y="2812610"/>
            <a:ext cx="1146062" cy="16409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5400000">
            <a:off x="107415" y="3328012"/>
            <a:ext cx="1224832" cy="16760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5400000">
            <a:off x="2148471" y="4007271"/>
            <a:ext cx="459613" cy="1667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667481" y="4320474"/>
            <a:ext cx="1392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Условные знаки: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Веранда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Гимнастическая лесенка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Скамейка с лавочкой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Деревья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Солнышко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Лабиринт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Ёлка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 Попади в цель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9. Танк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6245" y="1769281"/>
            <a:ext cx="277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41842" y="3991563"/>
            <a:ext cx="277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2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54523" y="2968323"/>
            <a:ext cx="277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3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2251" y="1923169"/>
            <a:ext cx="277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2882" y="5734373"/>
            <a:ext cx="277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57599" y="1023797"/>
            <a:ext cx="277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38841" y="1684033"/>
            <a:ext cx="277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6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047862" y="3175664"/>
            <a:ext cx="277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7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43489" y="5426596"/>
            <a:ext cx="277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9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9831" y="5434229"/>
            <a:ext cx="277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8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45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e093aa581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55" y="-16"/>
            <a:ext cx="9144000" cy="6858016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08720"/>
            <a:ext cx="6192688" cy="4644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928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e093aa581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55" y="-16"/>
            <a:ext cx="9144000" cy="6858016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111624"/>
            <a:ext cx="4392488" cy="329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3851920" cy="288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156"/>
          <a:stretch/>
        </p:blipFill>
        <p:spPr>
          <a:xfrm>
            <a:off x="5292080" y="922031"/>
            <a:ext cx="2652045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762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1618840009_15-phonoteka_org-p-zimnii-fon-odnotonnii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18" y="4788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71" y="40787"/>
            <a:ext cx="1224137" cy="1368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75" y="47462"/>
            <a:ext cx="1224137" cy="136815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78" y="5301208"/>
            <a:ext cx="12255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11" y="5458478"/>
            <a:ext cx="12255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1" y="1556792"/>
            <a:ext cx="4521089" cy="1130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572000" y="2687216"/>
            <a:ext cx="0" cy="362210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580112" y="2687216"/>
            <a:ext cx="0" cy="362210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1" b="89858" l="9914" r="95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43" y="2929542"/>
            <a:ext cx="1049600" cy="105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43" y="4198959"/>
            <a:ext cx="1405574" cy="125951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818740" y="3140367"/>
            <a:ext cx="914400" cy="260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818740" y="2982804"/>
            <a:ext cx="7775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792033" y="357301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0" b="98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44" y="5581567"/>
            <a:ext cx="763291" cy="9566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72448" y="404664"/>
            <a:ext cx="3655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План – схема зимней площадки средней группы № 9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00" y="404664"/>
            <a:ext cx="1548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Условные обозначения: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3" y="1031450"/>
            <a:ext cx="367457" cy="35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3" y="1435859"/>
            <a:ext cx="563153" cy="25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1" y="2371230"/>
            <a:ext cx="360041" cy="23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 flipV="1">
            <a:off x="180288" y="2835057"/>
            <a:ext cx="575288" cy="1889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83114" y="106967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горка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3114" y="1359794"/>
            <a:ext cx="9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-солдат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55476" y="1907168"/>
            <a:ext cx="963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слоник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81659" y="2272521"/>
            <a:ext cx="1153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-дерево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944759" y="2835058"/>
            <a:ext cx="117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веранда</a:t>
            </a:r>
            <a:endParaRPr lang="ru-RU" sz="1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73158" y="3330451"/>
            <a:ext cx="372253" cy="141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44103" y="3212976"/>
            <a:ext cx="4216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97936" y="3573016"/>
            <a:ext cx="467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99592" y="313527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стол и скамейки</a:t>
            </a:r>
            <a:endParaRPr lang="ru-RU" sz="1400" dirty="0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44103" y="3867098"/>
            <a:ext cx="7867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73158" y="4077072"/>
            <a:ext cx="7577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237347" y="3867098"/>
            <a:ext cx="958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дорожка</a:t>
            </a:r>
            <a:endParaRPr lang="ru-RU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75" y="3923708"/>
            <a:ext cx="1797715" cy="99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" y="1846677"/>
            <a:ext cx="783136" cy="42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олилиния 32"/>
          <p:cNvSpPr/>
          <p:nvPr/>
        </p:nvSpPr>
        <p:spPr>
          <a:xfrm>
            <a:off x="261634" y="4470173"/>
            <a:ext cx="375866" cy="445392"/>
          </a:xfrm>
          <a:custGeom>
            <a:avLst/>
            <a:gdLst>
              <a:gd name="connsiteX0" fmla="*/ 15799 w 804188"/>
              <a:gd name="connsiteY0" fmla="*/ 30699 h 1213113"/>
              <a:gd name="connsiteX1" fmla="*/ 804075 w 804188"/>
              <a:gd name="connsiteY1" fmla="*/ 46465 h 1213113"/>
              <a:gd name="connsiteX2" fmla="*/ 78862 w 804188"/>
              <a:gd name="connsiteY2" fmla="*/ 472134 h 1213113"/>
              <a:gd name="connsiteX3" fmla="*/ 741013 w 804188"/>
              <a:gd name="connsiteY3" fmla="*/ 677086 h 1213113"/>
              <a:gd name="connsiteX4" fmla="*/ 34 w 804188"/>
              <a:gd name="connsiteY4" fmla="*/ 1086989 h 1213113"/>
              <a:gd name="connsiteX5" fmla="*/ 709482 w 804188"/>
              <a:gd name="connsiteY5" fmla="*/ 1165817 h 1213113"/>
              <a:gd name="connsiteX6" fmla="*/ 741013 w 804188"/>
              <a:gd name="connsiteY6" fmla="*/ 1213113 h 1213113"/>
              <a:gd name="connsiteX7" fmla="*/ 741013 w 804188"/>
              <a:gd name="connsiteY7" fmla="*/ 1213113 h 1213113"/>
              <a:gd name="connsiteX8" fmla="*/ 741013 w 804188"/>
              <a:gd name="connsiteY8" fmla="*/ 1213113 h 121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188" h="1213113">
                <a:moveTo>
                  <a:pt x="15799" y="30699"/>
                </a:moveTo>
                <a:cubicBezTo>
                  <a:pt x="404682" y="1796"/>
                  <a:pt x="793565" y="-27107"/>
                  <a:pt x="804075" y="46465"/>
                </a:cubicBezTo>
                <a:cubicBezTo>
                  <a:pt x="814585" y="120037"/>
                  <a:pt x="89372" y="367031"/>
                  <a:pt x="78862" y="472134"/>
                </a:cubicBezTo>
                <a:cubicBezTo>
                  <a:pt x="68352" y="577237"/>
                  <a:pt x="754151" y="574610"/>
                  <a:pt x="741013" y="677086"/>
                </a:cubicBezTo>
                <a:cubicBezTo>
                  <a:pt x="727875" y="779562"/>
                  <a:pt x="5289" y="1005534"/>
                  <a:pt x="34" y="1086989"/>
                </a:cubicBezTo>
                <a:cubicBezTo>
                  <a:pt x="-5221" y="1168444"/>
                  <a:pt x="585986" y="1144796"/>
                  <a:pt x="709482" y="1165817"/>
                </a:cubicBezTo>
                <a:cubicBezTo>
                  <a:pt x="832978" y="1186838"/>
                  <a:pt x="741013" y="1213113"/>
                  <a:pt x="741013" y="1213113"/>
                </a:cubicBezTo>
                <a:lnTo>
                  <a:pt x="741013" y="1213113"/>
                </a:lnTo>
                <a:lnTo>
                  <a:pt x="741013" y="121311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2685020" y="3692810"/>
            <a:ext cx="804188" cy="802268"/>
          </a:xfrm>
          <a:custGeom>
            <a:avLst/>
            <a:gdLst>
              <a:gd name="connsiteX0" fmla="*/ 15799 w 804188"/>
              <a:gd name="connsiteY0" fmla="*/ 30699 h 1213113"/>
              <a:gd name="connsiteX1" fmla="*/ 804075 w 804188"/>
              <a:gd name="connsiteY1" fmla="*/ 46465 h 1213113"/>
              <a:gd name="connsiteX2" fmla="*/ 78862 w 804188"/>
              <a:gd name="connsiteY2" fmla="*/ 472134 h 1213113"/>
              <a:gd name="connsiteX3" fmla="*/ 741013 w 804188"/>
              <a:gd name="connsiteY3" fmla="*/ 677086 h 1213113"/>
              <a:gd name="connsiteX4" fmla="*/ 34 w 804188"/>
              <a:gd name="connsiteY4" fmla="*/ 1086989 h 1213113"/>
              <a:gd name="connsiteX5" fmla="*/ 709482 w 804188"/>
              <a:gd name="connsiteY5" fmla="*/ 1165817 h 1213113"/>
              <a:gd name="connsiteX6" fmla="*/ 741013 w 804188"/>
              <a:gd name="connsiteY6" fmla="*/ 1213113 h 1213113"/>
              <a:gd name="connsiteX7" fmla="*/ 741013 w 804188"/>
              <a:gd name="connsiteY7" fmla="*/ 1213113 h 1213113"/>
              <a:gd name="connsiteX8" fmla="*/ 741013 w 804188"/>
              <a:gd name="connsiteY8" fmla="*/ 1213113 h 121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188" h="1213113">
                <a:moveTo>
                  <a:pt x="15799" y="30699"/>
                </a:moveTo>
                <a:cubicBezTo>
                  <a:pt x="404682" y="1796"/>
                  <a:pt x="793565" y="-27107"/>
                  <a:pt x="804075" y="46465"/>
                </a:cubicBezTo>
                <a:cubicBezTo>
                  <a:pt x="814585" y="120037"/>
                  <a:pt x="89372" y="367031"/>
                  <a:pt x="78862" y="472134"/>
                </a:cubicBezTo>
                <a:cubicBezTo>
                  <a:pt x="68352" y="577237"/>
                  <a:pt x="754151" y="574610"/>
                  <a:pt x="741013" y="677086"/>
                </a:cubicBezTo>
                <a:cubicBezTo>
                  <a:pt x="727875" y="779562"/>
                  <a:pt x="5289" y="1005534"/>
                  <a:pt x="34" y="1086989"/>
                </a:cubicBezTo>
                <a:cubicBezTo>
                  <a:pt x="-5221" y="1168444"/>
                  <a:pt x="585986" y="1144796"/>
                  <a:pt x="709482" y="1165817"/>
                </a:cubicBezTo>
                <a:cubicBezTo>
                  <a:pt x="832978" y="1186838"/>
                  <a:pt x="741013" y="1213113"/>
                  <a:pt x="741013" y="1213113"/>
                </a:cubicBezTo>
                <a:lnTo>
                  <a:pt x="741013" y="1213113"/>
                </a:lnTo>
                <a:lnTo>
                  <a:pt x="741013" y="121311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665776" y="4509447"/>
            <a:ext cx="174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-лабиринт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18840009_15-phonoteka_org-p-zimnii-fon-odnotonnii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97" y="-26222"/>
            <a:ext cx="9144000" cy="6858000"/>
          </a:xfrm>
          <a:prstGeom prst="rect">
            <a:avLst/>
          </a:prstGeom>
        </p:spPr>
      </p:pic>
      <p:pic>
        <p:nvPicPr>
          <p:cNvPr id="3" name="Picture 2" descr="C:\Users\User\Downloads\20220128_114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429000" cy="34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ownloads\20220128_11391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67965" y="1964851"/>
            <a:ext cx="319636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10332" r="5327" b="27031"/>
          <a:stretch/>
        </p:blipFill>
        <p:spPr bwMode="auto">
          <a:xfrm>
            <a:off x="637781" y="3968881"/>
            <a:ext cx="3096344" cy="247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671"/>
            <a:ext cx="2821240" cy="21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653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8840009_15-phonoteka_org-p-zimnii-fon-odnotonnii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97" y="-26222"/>
            <a:ext cx="9144000" cy="6858000"/>
          </a:xfrm>
          <a:prstGeom prst="rect">
            <a:avLst/>
          </a:prstGeom>
        </p:spPr>
      </p:pic>
      <p:pic>
        <p:nvPicPr>
          <p:cNvPr id="5" name="Рисунок 4" descr="CuyJlgDBu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97" y="1180028"/>
            <a:ext cx="3059832" cy="2520280"/>
          </a:xfrm>
          <a:prstGeom prst="rect">
            <a:avLst/>
          </a:prstGeom>
        </p:spPr>
      </p:pic>
      <p:pic>
        <p:nvPicPr>
          <p:cNvPr id="6" name="Рисунок 5" descr="maxresdefaul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725144"/>
            <a:ext cx="2176242" cy="1224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6570" y="2924991"/>
            <a:ext cx="1244505" cy="1582452"/>
          </a:xfrm>
          <a:prstGeom prst="rect">
            <a:avLst/>
          </a:prstGeom>
        </p:spPr>
      </p:pic>
      <p:pic>
        <p:nvPicPr>
          <p:cNvPr id="8" name="Рисунок 7" descr="72614649-d118-4a16-b12a-0ccdd2ea85a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3789040"/>
            <a:ext cx="432048" cy="427007"/>
          </a:xfrm>
          <a:prstGeom prst="rect">
            <a:avLst/>
          </a:prstGeom>
        </p:spPr>
      </p:pic>
      <p:pic>
        <p:nvPicPr>
          <p:cNvPr id="9" name="Рисунок 8" descr="72614649-d118-4a16-b12a-0ccdd2ea85a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3789040"/>
            <a:ext cx="360040" cy="432048"/>
          </a:xfrm>
          <a:prstGeom prst="rect">
            <a:avLst/>
          </a:prstGeom>
        </p:spPr>
      </p:pic>
      <p:pic>
        <p:nvPicPr>
          <p:cNvPr id="10" name="Рисунок 9" descr="72614649-d118-4a16-b12a-0ccdd2ea85a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789040"/>
            <a:ext cx="432048" cy="409777"/>
          </a:xfrm>
          <a:prstGeom prst="rect">
            <a:avLst/>
          </a:prstGeom>
        </p:spPr>
      </p:pic>
      <p:pic>
        <p:nvPicPr>
          <p:cNvPr id="11" name="Рисунок 10" descr="Легковой-транспорт-картинки-для-детей-рисунки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7" y="4869160"/>
            <a:ext cx="1440160" cy="1008112"/>
          </a:xfrm>
          <a:prstGeom prst="rect">
            <a:avLst/>
          </a:prstGeom>
        </p:spPr>
      </p:pic>
      <p:pic>
        <p:nvPicPr>
          <p:cNvPr id="13" name="Рисунок 12" descr="Безымянный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38518" y="1018788"/>
            <a:ext cx="936104" cy="2014658"/>
          </a:xfrm>
          <a:prstGeom prst="rect">
            <a:avLst/>
          </a:prstGeom>
        </p:spPr>
      </p:pic>
      <p:pic>
        <p:nvPicPr>
          <p:cNvPr id="14" name="Рисунок 13" descr="Безымянный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96174" y="1072422"/>
            <a:ext cx="924983" cy="1990724"/>
          </a:xfrm>
          <a:prstGeom prst="rect">
            <a:avLst/>
          </a:prstGeom>
        </p:spPr>
      </p:pic>
      <p:pic>
        <p:nvPicPr>
          <p:cNvPr id="15" name="Рисунок 14" descr="0012-014-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005064"/>
            <a:ext cx="1366712" cy="18722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6945" y="9953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149080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2601495" y="4941168"/>
            <a:ext cx="24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059832" y="40770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4860032" y="48691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070030" y="303344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441774" y="10088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421157" y="10090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6676786" y="188640"/>
            <a:ext cx="24672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Условные обозначения</a:t>
            </a:r>
          </a:p>
          <a:p>
            <a:endParaRPr lang="ru-RU" dirty="0"/>
          </a:p>
          <a:p>
            <a:r>
              <a:rPr lang="ru-RU" dirty="0" smtClean="0"/>
              <a:t>1 – Веранда</a:t>
            </a:r>
          </a:p>
          <a:p>
            <a:r>
              <a:rPr lang="ru-RU" dirty="0" smtClean="0"/>
              <a:t>2- дерево Рябина</a:t>
            </a:r>
          </a:p>
          <a:p>
            <a:r>
              <a:rPr lang="ru-RU" dirty="0" smtClean="0"/>
              <a:t>3—снежная  горка</a:t>
            </a:r>
          </a:p>
          <a:p>
            <a:r>
              <a:rPr lang="ru-RU" dirty="0" smtClean="0"/>
              <a:t>4—лабиринт</a:t>
            </a:r>
          </a:p>
          <a:p>
            <a:r>
              <a:rPr lang="ru-RU" dirty="0" smtClean="0"/>
              <a:t>5- машина</a:t>
            </a:r>
          </a:p>
          <a:p>
            <a:r>
              <a:rPr lang="ru-RU" dirty="0" smtClean="0"/>
              <a:t>6-лестница</a:t>
            </a:r>
          </a:p>
          <a:p>
            <a:r>
              <a:rPr lang="ru-RU" dirty="0" smtClean="0"/>
              <a:t>7-дерево  Берёза1</a:t>
            </a:r>
          </a:p>
          <a:p>
            <a:r>
              <a:rPr lang="ru-RU" dirty="0" smtClean="0"/>
              <a:t>8- дерево Берёза 2</a:t>
            </a:r>
          </a:p>
          <a:p>
            <a:r>
              <a:rPr lang="ru-RU" dirty="0" smtClean="0"/>
              <a:t>9- песочница</a:t>
            </a:r>
            <a:endParaRPr lang="ru-RU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0" cstate="print"/>
          <a:srcRect l="21440" t="38716" r="19760" b="27434"/>
          <a:stretch/>
        </p:blipFill>
        <p:spPr>
          <a:xfrm>
            <a:off x="6084168" y="4005064"/>
            <a:ext cx="122413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>
          <a:xfrm>
            <a:off x="6156176" y="41490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8631" y="47024"/>
            <a:ext cx="612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План - схема участка зимой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средней группы №11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7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3" descr="5e093aa581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87"/>
            <a:ext cx="9144000" cy="685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84985"/>
            <a:ext cx="189792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45" y="714191"/>
            <a:ext cx="1735565" cy="224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11809"/>
            <a:ext cx="1779881" cy="237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76" y="3673541"/>
            <a:ext cx="1927169" cy="247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5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3" descr="5e093aa581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55" y="-16"/>
            <a:ext cx="9144000" cy="6858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29293"/>
            <a:ext cx="1735565" cy="224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60670"/>
            <a:ext cx="226825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18" y="3587347"/>
            <a:ext cx="3334896" cy="250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829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e093aa581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55" y="-16"/>
            <a:ext cx="9144000" cy="6858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2" y="1052736"/>
            <a:ext cx="2880320" cy="3469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84" y="1673091"/>
            <a:ext cx="4008287" cy="351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230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аблон презентации «Зима» - скачать шаблон PowerPoint бесплатн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8"/>
          <a:stretch/>
        </p:blipFill>
        <p:spPr bwMode="auto">
          <a:xfrm>
            <a:off x="0" y="0"/>
            <a:ext cx="9144000" cy="68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8435280" cy="4886003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Зима для всех: и детей, и взрослых – долгожданная и любимая пора.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Чтобы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зимний период запомнился ребенку как счастливое, веселое время, а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его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организм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этот период окреп и закалился, необходимо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тщательно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продумать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дизайн прогулочного участка.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Педагоги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стараются воплощать инновационные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дизайнерские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проекты для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того, чтобы сделать зимние прогулки более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интересными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полезными, планируют работ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проектируют  снежные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постройки,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способные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обеспечить двигательную активность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детей,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их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трудовую и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игровую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656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66.tinypic.com/280ldw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3139"/>
          <p:cNvSpPr txBox="1">
            <a:spLocks noChangeArrowheads="1"/>
          </p:cNvSpPr>
          <p:nvPr/>
        </p:nvSpPr>
        <p:spPr bwMode="auto">
          <a:xfrm>
            <a:off x="6350" y="6350"/>
            <a:ext cx="362954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latin typeface="Monotype Corsiva" pitchFamily="66" charset="0"/>
              </a:rPr>
              <a:t>Условные обозначения:</a:t>
            </a:r>
          </a:p>
          <a:p>
            <a:r>
              <a:rPr lang="ru-RU" altLang="ru-RU" sz="1400" b="1" dirty="0">
                <a:latin typeface="Monotype Corsiva" pitchFamily="66" charset="0"/>
              </a:rPr>
              <a:t>1. </a:t>
            </a:r>
            <a:r>
              <a:rPr lang="ru-RU" altLang="ru-RU" sz="1400" b="1" dirty="0" smtClean="0">
                <a:latin typeface="Monotype Corsiva" pitchFamily="66" charset="0"/>
              </a:rPr>
              <a:t>Липа                     7. Качели </a:t>
            </a:r>
            <a:endParaRPr lang="ru-RU" altLang="ru-RU" sz="1400" b="1" dirty="0">
              <a:latin typeface="Monotype Corsiva" pitchFamily="66" charset="0"/>
            </a:endParaRPr>
          </a:p>
          <a:p>
            <a:r>
              <a:rPr lang="ru-RU" altLang="ru-RU" sz="1400" b="1" dirty="0">
                <a:latin typeface="Monotype Corsiva" pitchFamily="66" charset="0"/>
              </a:rPr>
              <a:t>2. Снежная горка     8. </a:t>
            </a:r>
            <a:r>
              <a:rPr lang="ru-RU" altLang="ru-RU" sz="1400" b="1" dirty="0" smtClean="0">
                <a:latin typeface="Monotype Corsiva" pitchFamily="66" charset="0"/>
              </a:rPr>
              <a:t>Береза</a:t>
            </a:r>
            <a:endParaRPr lang="ru-RU" altLang="ru-RU" sz="1400" b="1" dirty="0">
              <a:latin typeface="Monotype Corsiva" pitchFamily="66" charset="0"/>
            </a:endParaRPr>
          </a:p>
          <a:p>
            <a:r>
              <a:rPr lang="ru-RU" altLang="ru-RU" sz="1400" b="1" dirty="0">
                <a:latin typeface="Monotype Corsiva" pitchFamily="66" charset="0"/>
              </a:rPr>
              <a:t>3. Мотоцикл            9. </a:t>
            </a:r>
            <a:r>
              <a:rPr lang="ru-RU" altLang="ru-RU" sz="1400" b="1" dirty="0" smtClean="0">
                <a:latin typeface="Monotype Corsiva" pitchFamily="66" charset="0"/>
              </a:rPr>
              <a:t> Береза</a:t>
            </a:r>
            <a:endParaRPr lang="ru-RU" altLang="ru-RU" sz="1400" b="1" dirty="0">
              <a:latin typeface="Monotype Corsiva" pitchFamily="66" charset="0"/>
            </a:endParaRPr>
          </a:p>
          <a:p>
            <a:r>
              <a:rPr lang="ru-RU" altLang="ru-RU" sz="1400" b="1" dirty="0">
                <a:latin typeface="Monotype Corsiva" pitchFamily="66" charset="0"/>
              </a:rPr>
              <a:t>4. Колеса                  10. Веранда</a:t>
            </a:r>
          </a:p>
          <a:p>
            <a:r>
              <a:rPr lang="ru-RU" altLang="ru-RU" sz="1400" b="1" dirty="0">
                <a:latin typeface="Monotype Corsiva" pitchFamily="66" charset="0"/>
              </a:rPr>
              <a:t>5. Лестница           </a:t>
            </a:r>
            <a:r>
              <a:rPr lang="ru-RU" altLang="ru-RU" sz="1400" b="1" dirty="0" smtClean="0">
                <a:latin typeface="Monotype Corsiva" pitchFamily="66" charset="0"/>
              </a:rPr>
              <a:t> 11</a:t>
            </a:r>
            <a:r>
              <a:rPr lang="ru-RU" altLang="ru-RU" sz="1400" b="1" dirty="0">
                <a:latin typeface="Monotype Corsiva" pitchFamily="66" charset="0"/>
              </a:rPr>
              <a:t>. </a:t>
            </a:r>
            <a:r>
              <a:rPr lang="ru-RU" altLang="ru-RU" sz="1400" b="1" dirty="0" smtClean="0">
                <a:latin typeface="Monotype Corsiva" pitchFamily="66" charset="0"/>
              </a:rPr>
              <a:t>Скворечник</a:t>
            </a:r>
            <a:endParaRPr lang="ru-RU" altLang="ru-RU" sz="1400" b="1" dirty="0">
              <a:latin typeface="Monotype Corsiva" pitchFamily="66" charset="0"/>
            </a:endParaRPr>
          </a:p>
          <a:p>
            <a:r>
              <a:rPr lang="ru-RU" altLang="ru-RU" sz="1400" b="1" dirty="0">
                <a:latin typeface="Monotype Corsiva" pitchFamily="66" charset="0"/>
              </a:rPr>
              <a:t>6. </a:t>
            </a:r>
            <a:r>
              <a:rPr lang="ru-RU" altLang="ru-RU" sz="1400" b="1" dirty="0" smtClean="0">
                <a:latin typeface="Monotype Corsiva" pitchFamily="66" charset="0"/>
              </a:rPr>
              <a:t>Лабиринт           12. Попади в цель</a:t>
            </a:r>
          </a:p>
          <a:p>
            <a:r>
              <a:rPr lang="ru-RU" altLang="ru-RU" sz="1400" b="1" dirty="0" smtClean="0">
                <a:latin typeface="Monotype Corsiva" pitchFamily="66" charset="0"/>
              </a:rPr>
              <a:t>                                13.Фигурка тигра</a:t>
            </a:r>
          </a:p>
          <a:p>
            <a:r>
              <a:rPr lang="ru-RU" altLang="ru-RU" sz="1400" b="1" dirty="0" smtClean="0">
                <a:latin typeface="Monotype Corsiva" pitchFamily="66" charset="0"/>
              </a:rPr>
              <a:t>                          14.Фигурка домик</a:t>
            </a:r>
          </a:p>
          <a:p>
            <a:endParaRPr lang="ru-RU" altLang="ru-RU" sz="1400" b="1" dirty="0">
              <a:latin typeface="Monotype Corsiva" pitchFamily="66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2700" y="765175"/>
            <a:ext cx="45624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587875" y="765175"/>
            <a:ext cx="0" cy="4022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572000" y="4797152"/>
            <a:ext cx="2173288" cy="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516688" y="765175"/>
            <a:ext cx="2600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502400" y="765175"/>
            <a:ext cx="14288" cy="279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9" name="Picture 22" descr="http://zaporozhyegame.do.am/decor/iz-akc/gorka.png"/>
          <p:cNvPicPr>
            <a:picLocks noChangeAspect="1" noChangeArrowheads="1"/>
          </p:cNvPicPr>
          <p:nvPr/>
        </p:nvPicPr>
        <p:blipFill>
          <a:blip r:embed="rId3" cstate="print"/>
          <a:srcRect l="3181" r="79565" b="5807"/>
          <a:stretch>
            <a:fillRect/>
          </a:stretch>
        </p:blipFill>
        <p:spPr bwMode="auto">
          <a:xfrm rot="1681360">
            <a:off x="3016113" y="-573454"/>
            <a:ext cx="1964586" cy="367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8" descr="http://dnepropetrovsk.freeads.in.ua/content/root/users/2014/20141116/u520309/images/201411/f20141116174352-prodajom-detskie-sanki-v-assortimente-krivoj-r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44326" flipH="1">
            <a:off x="3392142" y="82038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6" descr="https://i.mycdn.me/image?id=839460435506&amp;t=3&amp;plc=WEB&amp;tkn=*jssmW7o48umk8lQTvwktrcgyKA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-171400"/>
            <a:ext cx="131921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6" descr="https://static8.depositphotos.com/1001599/877/v/950/depositphotos_8773096-stock-illustration-cartoon-motorcyc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2060848"/>
            <a:ext cx="8826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Арка 15"/>
          <p:cNvSpPr/>
          <p:nvPr/>
        </p:nvSpPr>
        <p:spPr>
          <a:xfrm rot="16200000">
            <a:off x="1757338" y="4227438"/>
            <a:ext cx="446088" cy="433387"/>
          </a:xfrm>
          <a:prstGeom prst="blockArc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5135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876889" flipH="1">
            <a:off x="364628" y="3507194"/>
            <a:ext cx="1146175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826998">
            <a:off x="452551" y="2902472"/>
            <a:ext cx="1119369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0" descr="http://vdvesta.ru/wp-content/uploads/2018/04/balansir-tc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5301208"/>
            <a:ext cx="1666875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9" cstate="print"/>
          <a:srcRect l="24709" r="25533"/>
          <a:stretch>
            <a:fillRect/>
          </a:stretch>
        </p:blipFill>
        <p:spPr bwMode="auto">
          <a:xfrm>
            <a:off x="4644008" y="4403725"/>
            <a:ext cx="1643063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16" descr="https://image.freepik.com/free-vector/no-translate-detected_43633-35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2420888"/>
            <a:ext cx="89693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2" descr="I:\фото экология высоцкой\IMG_98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1628800"/>
            <a:ext cx="14636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2" descr="https://nasha-besedka.ru/wp-content/uploads/2017/10/metallicheskaya-verand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24129" y="1916832"/>
            <a:ext cx="1800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6" name="Picture 21" descr="C:\Users\7\Desktop\печ\новое\26161161-detached-tree-birch-without-leaves-on-a-white--Stock-Photo.png"/>
          <p:cNvPicPr>
            <a:picLocks noChangeAspect="1" noChangeArrowheads="1"/>
          </p:cNvPicPr>
          <p:nvPr/>
        </p:nvPicPr>
        <p:blipFill>
          <a:blip r:embed="rId9" cstate="print"/>
          <a:srcRect l="24709" r="25533"/>
          <a:stretch>
            <a:fillRect/>
          </a:stretch>
        </p:blipFill>
        <p:spPr bwMode="auto">
          <a:xfrm>
            <a:off x="7092280" y="4403725"/>
            <a:ext cx="1643063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7" name="TextBox 17"/>
          <p:cNvSpPr txBox="1">
            <a:spLocks noChangeArrowheads="1"/>
          </p:cNvSpPr>
          <p:nvPr/>
        </p:nvSpPr>
        <p:spPr bwMode="auto">
          <a:xfrm>
            <a:off x="4356100" y="1412875"/>
            <a:ext cx="503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5158" name="TextBox 17"/>
          <p:cNvSpPr txBox="1">
            <a:spLocks noChangeArrowheads="1"/>
          </p:cNvSpPr>
          <p:nvPr/>
        </p:nvSpPr>
        <p:spPr bwMode="auto">
          <a:xfrm>
            <a:off x="3860800" y="2609850"/>
            <a:ext cx="503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5159" name="TextBox 17"/>
          <p:cNvSpPr txBox="1">
            <a:spLocks noChangeArrowheads="1"/>
          </p:cNvSpPr>
          <p:nvPr/>
        </p:nvSpPr>
        <p:spPr bwMode="auto">
          <a:xfrm>
            <a:off x="2339752" y="2838450"/>
            <a:ext cx="4320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3.</a:t>
            </a:r>
          </a:p>
        </p:txBody>
      </p:sp>
      <p:sp>
        <p:nvSpPr>
          <p:cNvPr id="5160" name="TextBox 17"/>
          <p:cNvSpPr txBox="1">
            <a:spLocks noChangeArrowheads="1"/>
          </p:cNvSpPr>
          <p:nvPr/>
        </p:nvSpPr>
        <p:spPr bwMode="auto">
          <a:xfrm>
            <a:off x="1504950" y="3570288"/>
            <a:ext cx="5032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161" name="TextBox 17"/>
          <p:cNvSpPr txBox="1">
            <a:spLocks noChangeArrowheads="1"/>
          </p:cNvSpPr>
          <p:nvPr/>
        </p:nvSpPr>
        <p:spPr bwMode="auto">
          <a:xfrm>
            <a:off x="1043608" y="4437113"/>
            <a:ext cx="3600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5.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62" name="TextBox 17"/>
          <p:cNvSpPr txBox="1">
            <a:spLocks noChangeArrowheads="1"/>
          </p:cNvSpPr>
          <p:nvPr/>
        </p:nvSpPr>
        <p:spPr bwMode="auto">
          <a:xfrm>
            <a:off x="1979712" y="5989638"/>
            <a:ext cx="4320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6.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63" name="TextBox 17"/>
          <p:cNvSpPr txBox="1">
            <a:spLocks noChangeArrowheads="1"/>
          </p:cNvSpPr>
          <p:nvPr/>
        </p:nvSpPr>
        <p:spPr bwMode="auto">
          <a:xfrm>
            <a:off x="3635897" y="6477000"/>
            <a:ext cx="43204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7.</a:t>
            </a:r>
          </a:p>
        </p:txBody>
      </p:sp>
      <p:sp>
        <p:nvSpPr>
          <p:cNvPr id="5164" name="TextBox 17"/>
          <p:cNvSpPr txBox="1">
            <a:spLocks noChangeArrowheads="1"/>
          </p:cNvSpPr>
          <p:nvPr/>
        </p:nvSpPr>
        <p:spPr bwMode="auto">
          <a:xfrm>
            <a:off x="5761038" y="6477000"/>
            <a:ext cx="503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8.</a:t>
            </a:r>
          </a:p>
        </p:txBody>
      </p:sp>
      <p:sp>
        <p:nvSpPr>
          <p:cNvPr id="5165" name="TextBox 17"/>
          <p:cNvSpPr txBox="1">
            <a:spLocks noChangeArrowheads="1"/>
          </p:cNvSpPr>
          <p:nvPr/>
        </p:nvSpPr>
        <p:spPr bwMode="auto">
          <a:xfrm>
            <a:off x="7405688" y="6388100"/>
            <a:ext cx="503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9.</a:t>
            </a:r>
          </a:p>
        </p:txBody>
      </p:sp>
      <p:sp>
        <p:nvSpPr>
          <p:cNvPr id="5166" name="TextBox 17"/>
          <p:cNvSpPr txBox="1">
            <a:spLocks noChangeArrowheads="1"/>
          </p:cNvSpPr>
          <p:nvPr/>
        </p:nvSpPr>
        <p:spPr bwMode="auto">
          <a:xfrm>
            <a:off x="5775325" y="4387850"/>
            <a:ext cx="503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10.</a:t>
            </a:r>
          </a:p>
        </p:txBody>
      </p:sp>
      <p:sp>
        <p:nvSpPr>
          <p:cNvPr id="53" name="Арка 52"/>
          <p:cNvSpPr/>
          <p:nvPr/>
        </p:nvSpPr>
        <p:spPr>
          <a:xfrm rot="16200000">
            <a:off x="1757339" y="3435351"/>
            <a:ext cx="446088" cy="433387"/>
          </a:xfrm>
          <a:prstGeom prst="blockArc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028" name="Picture 4" descr="https://catherineasquithgallery.com/uploads/posts/2021-03/1614594030_15-p-domik-na-belom-fone-1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6116" y="4500570"/>
            <a:ext cx="1143009" cy="107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new-year-party.ru/wp-content/uploads/2021/02/risunki-tigra-2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57422" y="4643446"/>
            <a:ext cx="928694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Прямоугольник 45"/>
          <p:cNvSpPr/>
          <p:nvPr/>
        </p:nvSpPr>
        <p:spPr>
          <a:xfrm rot="5400000">
            <a:off x="933073" y="5766738"/>
            <a:ext cx="234631" cy="142659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475656" y="5949280"/>
            <a:ext cx="288032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323528" y="5733256"/>
            <a:ext cx="1440160" cy="21602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1475656" y="5085184"/>
            <a:ext cx="288032" cy="6480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23528" y="5013176"/>
            <a:ext cx="1440160" cy="216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7164288" y="3140968"/>
            <a:ext cx="576064" cy="64807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7164288" y="3933056"/>
            <a:ext cx="576064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Блок-схема: узел 57"/>
          <p:cNvSpPr/>
          <p:nvPr/>
        </p:nvSpPr>
        <p:spPr>
          <a:xfrm flipH="1">
            <a:off x="7524327" y="3284984"/>
            <a:ext cx="144014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Блок-схема: узел 58"/>
          <p:cNvSpPr/>
          <p:nvPr/>
        </p:nvSpPr>
        <p:spPr>
          <a:xfrm flipH="1">
            <a:off x="7481223" y="3512089"/>
            <a:ext cx="144014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Блок-схема: узел 59"/>
          <p:cNvSpPr/>
          <p:nvPr/>
        </p:nvSpPr>
        <p:spPr>
          <a:xfrm flipH="1">
            <a:off x="7236296" y="3284984"/>
            <a:ext cx="144014" cy="144016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Блок-схема: узел 60"/>
          <p:cNvSpPr/>
          <p:nvPr/>
        </p:nvSpPr>
        <p:spPr>
          <a:xfrm flipH="1">
            <a:off x="7380312" y="4077072"/>
            <a:ext cx="144014" cy="144016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Блок-схема: узел 61"/>
          <p:cNvSpPr/>
          <p:nvPr/>
        </p:nvSpPr>
        <p:spPr>
          <a:xfrm flipH="1">
            <a:off x="7236296" y="4293096"/>
            <a:ext cx="144014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Блок-схема: узел 62"/>
          <p:cNvSpPr/>
          <p:nvPr/>
        </p:nvSpPr>
        <p:spPr>
          <a:xfrm flipH="1">
            <a:off x="7524328" y="4293096"/>
            <a:ext cx="144014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Блок-схема: узел 63"/>
          <p:cNvSpPr/>
          <p:nvPr/>
        </p:nvSpPr>
        <p:spPr>
          <a:xfrm flipH="1">
            <a:off x="7308303" y="3415159"/>
            <a:ext cx="144014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Блок-схема: узел 64"/>
          <p:cNvSpPr/>
          <p:nvPr/>
        </p:nvSpPr>
        <p:spPr>
          <a:xfrm flipH="1">
            <a:off x="7380312" y="3212976"/>
            <a:ext cx="144014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Блок-схема: узел 65"/>
          <p:cNvSpPr/>
          <p:nvPr/>
        </p:nvSpPr>
        <p:spPr>
          <a:xfrm flipH="1">
            <a:off x="7380312" y="4365104"/>
            <a:ext cx="144014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Блок-схема: узел 66"/>
          <p:cNvSpPr/>
          <p:nvPr/>
        </p:nvSpPr>
        <p:spPr>
          <a:xfrm flipH="1">
            <a:off x="7524328" y="4149080"/>
            <a:ext cx="144014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Блок-схема: узел 69"/>
          <p:cNvSpPr/>
          <p:nvPr/>
        </p:nvSpPr>
        <p:spPr>
          <a:xfrm flipH="1">
            <a:off x="7236296" y="4149080"/>
            <a:ext cx="144014" cy="1440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Блок-схема: узел 70"/>
          <p:cNvSpPr/>
          <p:nvPr/>
        </p:nvSpPr>
        <p:spPr>
          <a:xfrm flipH="1" flipV="1">
            <a:off x="7596333" y="3465004"/>
            <a:ext cx="59547" cy="94171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244408" y="2780928"/>
            <a:ext cx="402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740352" y="3861048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627784" y="429309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139952" y="4437112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13732" y="47024"/>
            <a:ext cx="4357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План - схема участка</a:t>
            </a:r>
          </a:p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старшей группы №5</a:t>
            </a:r>
            <a:endParaRPr lang="ru-RU" sz="2800" b="1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686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-696b1427eb4956ec07e2c43b8e6d964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196752"/>
            <a:ext cx="297045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-c29bf8f2761af4bb4987d04ab4f0db90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68760"/>
            <a:ext cx="3871647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87824" y="6206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96" y="4149080"/>
            <a:ext cx="2857499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686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IMG-d6c8c82d7d36bf8cf1d64e1674d0267d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980728"/>
            <a:ext cx="281616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-230f941b3740b7ec5ad040f6e6790edf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764704"/>
            <a:ext cx="3943655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74" y="4149080"/>
            <a:ext cx="2857499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1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686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-d9b092eaf878ac72a482c6cb90af1ed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836712"/>
            <a:ext cx="3295583" cy="415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-86040d626afec669ac8b32fd04aac7e2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1" y="1124744"/>
            <a:ext cx="410445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93096"/>
            <a:ext cx="2857499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686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IMG-8db18bce4a696876383bbea85927083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508" y="798984"/>
            <a:ext cx="352839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-83874152b12e20d5b456b39684adec60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196752"/>
            <a:ext cx="3799639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272" y="4149080"/>
            <a:ext cx="2857499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8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http://nachalo4ka.ru/wp-content/uploads/2014/11/zimnie-novogodnie-fon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5" y="-74614"/>
            <a:ext cx="9220778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779838" y="2136775"/>
            <a:ext cx="863600" cy="1673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6" name="Picture 2" descr="https://nasha-besedka.ru/wp-content/uploads/2017/10/metallicheskaya-veran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-1395413"/>
            <a:ext cx="6096000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622800" y="2060575"/>
            <a:ext cx="20638" cy="41052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6084888" y="2173288"/>
            <a:ext cx="71437" cy="4064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-12700" y="5805316"/>
            <a:ext cx="4635500" cy="2875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084888" y="6237288"/>
            <a:ext cx="30591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81" name="Picture 6" descr="https://static8.depositphotos.com/1001599/877/v/950/depositphotos_8773096-stock-illustration-cartoon-motor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43" y="4367862"/>
            <a:ext cx="7207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6" descr="C:\Users\7\Desktop\печ\новое\-стенка 1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3573463"/>
            <a:ext cx="11715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AutoShape 10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84" name="AutoShape 12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85" name="AutoShape 14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86" name="AutoShape 16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87" name="AutoShape 18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88" name="AutoShape 20" descr="https://media.istockphoto.com/vectors/children-on-an-icerun-vector-id459279313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3089" name="Picture 22" descr="http://zaporozhyegame.do.am/decor/iz-akc/gor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807" b="79565"/>
          <a:stretch>
            <a:fillRect/>
          </a:stretch>
        </p:blipFill>
        <p:spPr bwMode="auto">
          <a:xfrm rot="-10105700">
            <a:off x="2726767" y="4024520"/>
            <a:ext cx="34829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8" descr="http://dnepropetrovsk.freeads.in.ua/content/root/users/2014/20141116/u520309/images/201411/f20141116174352-prodajom-detskie-sanki-v-assortimente-krivoj-ro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6707">
            <a:off x="3713163" y="4697413"/>
            <a:ext cx="960437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8425" y="0"/>
            <a:ext cx="801688" cy="6092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92" name="Picture 27" descr="C:\Users\7\Desktop\Новая папка (5)\IMG_20180702_11350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3" t="11227" r="11700" b="46889"/>
          <a:stretch>
            <a:fillRect/>
          </a:stretch>
        </p:blipFill>
        <p:spPr bwMode="auto">
          <a:xfrm>
            <a:off x="848303" y="1983581"/>
            <a:ext cx="496887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Овал 50"/>
          <p:cNvSpPr/>
          <p:nvPr/>
        </p:nvSpPr>
        <p:spPr>
          <a:xfrm>
            <a:off x="522288" y="5300663"/>
            <a:ext cx="180975" cy="150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214313" y="4291013"/>
            <a:ext cx="180975" cy="1508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214313" y="2363788"/>
            <a:ext cx="180975" cy="150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501650" y="1497013"/>
            <a:ext cx="180975" cy="15081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214313" y="4953000"/>
            <a:ext cx="180975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522288" y="2060575"/>
            <a:ext cx="180975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523875" y="4645025"/>
            <a:ext cx="180975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214313" y="1773238"/>
            <a:ext cx="180975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155575" y="5883275"/>
            <a:ext cx="180975" cy="1508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14313" y="3573463"/>
            <a:ext cx="180975" cy="150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501650" y="2706688"/>
            <a:ext cx="180975" cy="15081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214313" y="2954338"/>
            <a:ext cx="180975" cy="1508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539293" y="3316423"/>
            <a:ext cx="180975" cy="15081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214313" y="1144588"/>
            <a:ext cx="180975" cy="15081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501650" y="827088"/>
            <a:ext cx="180975" cy="15081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214313" y="455613"/>
            <a:ext cx="180975" cy="1508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500063" y="161925"/>
            <a:ext cx="180975" cy="15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12" name="TextBox 16392"/>
          <p:cNvSpPr txBox="1">
            <a:spLocks noChangeArrowheads="1"/>
          </p:cNvSpPr>
          <p:nvPr/>
        </p:nvSpPr>
        <p:spPr bwMode="auto">
          <a:xfrm>
            <a:off x="7056438" y="3313113"/>
            <a:ext cx="21240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>
                <a:latin typeface="Monotype Corsiva" pitchFamily="66" charset="0"/>
              </a:rPr>
              <a:t>Условные обозначения:</a:t>
            </a:r>
          </a:p>
          <a:p>
            <a:r>
              <a:rPr lang="ru-RU" altLang="ru-RU" sz="1400" b="1">
                <a:latin typeface="Monotype Corsiva" pitchFamily="66" charset="0"/>
              </a:rPr>
              <a:t>1. Горка.</a:t>
            </a:r>
          </a:p>
          <a:p>
            <a:r>
              <a:rPr lang="ru-RU" altLang="ru-RU" sz="1400" b="1">
                <a:latin typeface="Monotype Corsiva" pitchFamily="66" charset="0"/>
              </a:rPr>
              <a:t>2. Мотоцикл.</a:t>
            </a:r>
          </a:p>
          <a:p>
            <a:r>
              <a:rPr lang="ru-RU" altLang="ru-RU" sz="1400" b="1">
                <a:latin typeface="Monotype Corsiva" pitchFamily="66" charset="0"/>
              </a:rPr>
              <a:t>3. Гном.</a:t>
            </a:r>
          </a:p>
          <a:p>
            <a:r>
              <a:rPr lang="ru-RU" altLang="ru-RU" sz="1400" b="1">
                <a:latin typeface="Monotype Corsiva" pitchFamily="66" charset="0"/>
              </a:rPr>
              <a:t>4.Печка</a:t>
            </a:r>
          </a:p>
          <a:p>
            <a:pPr>
              <a:buFont typeface="Arial" charset="0"/>
              <a:buNone/>
            </a:pPr>
            <a:r>
              <a:rPr lang="ru-RU" altLang="ru-RU" sz="1400" b="1">
                <a:latin typeface="Monotype Corsiva" pitchFamily="66" charset="0"/>
              </a:rPr>
              <a:t>5. Гусеница.</a:t>
            </a:r>
          </a:p>
          <a:p>
            <a:r>
              <a:rPr lang="ru-RU" altLang="ru-RU" sz="1400" b="1">
                <a:latin typeface="Monotype Corsiva" pitchFamily="66" charset="0"/>
              </a:rPr>
              <a:t>6.Черепаха</a:t>
            </a:r>
          </a:p>
          <a:p>
            <a:r>
              <a:rPr lang="ru-RU" altLang="ru-RU" sz="1400" b="1">
                <a:latin typeface="Monotype Corsiva" pitchFamily="66" charset="0"/>
              </a:rPr>
              <a:t>7. Веранда.</a:t>
            </a:r>
          </a:p>
          <a:p>
            <a:r>
              <a:rPr lang="ru-RU" altLang="ru-RU" sz="1400" b="1">
                <a:latin typeface="Monotype Corsiva" pitchFamily="66" charset="0"/>
              </a:rPr>
              <a:t>8. Лестница.</a:t>
            </a:r>
          </a:p>
          <a:p>
            <a:r>
              <a:rPr lang="ru-RU" altLang="ru-RU" sz="1400" b="1">
                <a:latin typeface="Monotype Corsiva" pitchFamily="66" charset="0"/>
              </a:rPr>
              <a:t>9. Выносной материал</a:t>
            </a:r>
          </a:p>
          <a:p>
            <a:r>
              <a:rPr lang="ru-RU" altLang="ru-RU" sz="1400" b="1">
                <a:latin typeface="Monotype Corsiva" pitchFamily="66" charset="0"/>
              </a:rPr>
              <a:t>10. «Попади в цель»</a:t>
            </a:r>
          </a:p>
        </p:txBody>
      </p:sp>
      <p:sp>
        <p:nvSpPr>
          <p:cNvPr id="3113" name="TextBox 16393"/>
          <p:cNvSpPr txBox="1">
            <a:spLocks noChangeArrowheads="1"/>
          </p:cNvSpPr>
          <p:nvPr/>
        </p:nvSpPr>
        <p:spPr bwMode="auto">
          <a:xfrm>
            <a:off x="2508250" y="5876925"/>
            <a:ext cx="40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3114" name="TextBox 86"/>
          <p:cNvSpPr txBox="1">
            <a:spLocks noChangeArrowheads="1"/>
          </p:cNvSpPr>
          <p:nvPr/>
        </p:nvSpPr>
        <p:spPr bwMode="auto">
          <a:xfrm>
            <a:off x="1504950" y="4773613"/>
            <a:ext cx="411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3115" name="TextBox 87"/>
          <p:cNvSpPr txBox="1">
            <a:spLocks noChangeArrowheads="1"/>
          </p:cNvSpPr>
          <p:nvPr/>
        </p:nvSpPr>
        <p:spPr bwMode="auto">
          <a:xfrm>
            <a:off x="1138238" y="3200400"/>
            <a:ext cx="40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3.</a:t>
            </a:r>
          </a:p>
        </p:txBody>
      </p:sp>
      <p:sp>
        <p:nvSpPr>
          <p:cNvPr id="3116" name="TextBox 89"/>
          <p:cNvSpPr txBox="1">
            <a:spLocks noChangeArrowheads="1"/>
          </p:cNvSpPr>
          <p:nvPr/>
        </p:nvSpPr>
        <p:spPr bwMode="auto">
          <a:xfrm>
            <a:off x="2111375" y="1771650"/>
            <a:ext cx="40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4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17" name="TextBox 90"/>
          <p:cNvSpPr txBox="1">
            <a:spLocks noChangeArrowheads="1"/>
          </p:cNvSpPr>
          <p:nvPr/>
        </p:nvSpPr>
        <p:spPr bwMode="auto">
          <a:xfrm>
            <a:off x="1995488" y="3810000"/>
            <a:ext cx="4095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6.</a:t>
            </a:r>
          </a:p>
        </p:txBody>
      </p:sp>
      <p:sp>
        <p:nvSpPr>
          <p:cNvPr id="3118" name="TextBox 91"/>
          <p:cNvSpPr txBox="1">
            <a:spLocks noChangeArrowheads="1"/>
          </p:cNvSpPr>
          <p:nvPr/>
        </p:nvSpPr>
        <p:spPr bwMode="auto">
          <a:xfrm>
            <a:off x="2874963" y="3175000"/>
            <a:ext cx="40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5.</a:t>
            </a:r>
          </a:p>
        </p:txBody>
      </p:sp>
      <p:sp>
        <p:nvSpPr>
          <p:cNvPr id="3119" name="TextBox 92"/>
          <p:cNvSpPr txBox="1">
            <a:spLocks noChangeArrowheads="1"/>
          </p:cNvSpPr>
          <p:nvPr/>
        </p:nvSpPr>
        <p:spPr bwMode="auto">
          <a:xfrm>
            <a:off x="3278188" y="552450"/>
            <a:ext cx="40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7.</a:t>
            </a:r>
          </a:p>
        </p:txBody>
      </p:sp>
      <p:sp>
        <p:nvSpPr>
          <p:cNvPr id="3120" name="TextBox 95"/>
          <p:cNvSpPr txBox="1">
            <a:spLocks noChangeArrowheads="1"/>
          </p:cNvSpPr>
          <p:nvPr/>
        </p:nvSpPr>
        <p:spPr bwMode="auto">
          <a:xfrm>
            <a:off x="6156325" y="4633913"/>
            <a:ext cx="40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8.</a:t>
            </a:r>
          </a:p>
        </p:txBody>
      </p:sp>
      <p:pic>
        <p:nvPicPr>
          <p:cNvPr id="3121" name="Picture 81" descr="https://sun9-12.userapi.com/c858224/v858224098/186631/lNR0sBumWz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t="18523" r="16035"/>
          <a:stretch>
            <a:fillRect/>
          </a:stretch>
        </p:blipFill>
        <p:spPr bwMode="auto">
          <a:xfrm>
            <a:off x="6118225" y="4941888"/>
            <a:ext cx="9715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2" name="TextBox 95"/>
          <p:cNvSpPr txBox="1">
            <a:spLocks noChangeArrowheads="1"/>
          </p:cNvSpPr>
          <p:nvPr/>
        </p:nvSpPr>
        <p:spPr bwMode="auto">
          <a:xfrm>
            <a:off x="6254750" y="5932488"/>
            <a:ext cx="40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9.</a:t>
            </a:r>
          </a:p>
        </p:txBody>
      </p:sp>
      <p:pic>
        <p:nvPicPr>
          <p:cNvPr id="3123" name="Picture 77" descr="https://avatars.mds.yandex.net/get-pdb/1432322/fba811ee-98f2-479a-8e4d-9d55b4aab682/s1200?webp=fals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06400"/>
            <a:ext cx="984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4" name="Picture 78" descr="C:\Users\irink\Desktop\1494324128_tartle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3862243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68463" y="2081213"/>
            <a:ext cx="1001712" cy="268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2389981" y="2297907"/>
            <a:ext cx="722313" cy="24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1698625" y="2516188"/>
            <a:ext cx="1001713" cy="268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 rot="5400000">
            <a:off x="1531143" y="2780507"/>
            <a:ext cx="576263" cy="24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1943100" y="2895600"/>
            <a:ext cx="1001713" cy="268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1804988" y="2136775"/>
            <a:ext cx="180975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2640013" y="2579688"/>
            <a:ext cx="180975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1709738" y="2597150"/>
            <a:ext cx="180975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2446338" y="2970213"/>
            <a:ext cx="180975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2134394" y="2136775"/>
            <a:ext cx="180975" cy="15081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2374801" y="2564904"/>
            <a:ext cx="180975" cy="15081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1780213" y="2954338"/>
            <a:ext cx="180975" cy="15081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2734841" y="2970212"/>
            <a:ext cx="180975" cy="15081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2638425" y="2136775"/>
            <a:ext cx="180975" cy="15081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2090738" y="2574925"/>
            <a:ext cx="180975" cy="15081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2078831" y="3013076"/>
            <a:ext cx="180975" cy="15081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584200" y="4022725"/>
            <a:ext cx="180975" cy="15081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Кольцо 10"/>
          <p:cNvSpPr/>
          <p:nvPr/>
        </p:nvSpPr>
        <p:spPr>
          <a:xfrm>
            <a:off x="3779838" y="2420938"/>
            <a:ext cx="936625" cy="827087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151" name="TextBox 91"/>
          <p:cNvSpPr txBox="1">
            <a:spLocks noChangeArrowheads="1"/>
          </p:cNvSpPr>
          <p:nvPr/>
        </p:nvSpPr>
        <p:spPr bwMode="auto">
          <a:xfrm>
            <a:off x="4043363" y="3868738"/>
            <a:ext cx="40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10.</a:t>
            </a:r>
          </a:p>
        </p:txBody>
      </p:sp>
      <p:sp>
        <p:nvSpPr>
          <p:cNvPr id="104" name="Овал 103"/>
          <p:cNvSpPr/>
          <p:nvPr/>
        </p:nvSpPr>
        <p:spPr>
          <a:xfrm>
            <a:off x="3952688" y="3467236"/>
            <a:ext cx="180975" cy="15081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4011613" y="3617913"/>
            <a:ext cx="180975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4144963" y="3486150"/>
            <a:ext cx="180975" cy="15081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4192588" y="3617913"/>
            <a:ext cx="180975" cy="150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" name="TextBox 79"/>
          <p:cNvSpPr txBox="1"/>
          <p:nvPr/>
        </p:nvSpPr>
        <p:spPr>
          <a:xfrm>
            <a:off x="47914" y="5903893"/>
            <a:ext cx="4357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План - схема участка</a:t>
            </a:r>
          </a:p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старшей группы №6</a:t>
            </a:r>
            <a:endParaRPr lang="ru-RU" sz="2800" b="1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91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686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sun9-51.userapi.com/impg/yy-_JuPoRDmqf5W2OeYhUDHbcPp0v4E2ixqtZw/ofM8Fso173E.jpg?size=1200x1600&amp;quality=95&amp;sign=cd9a089161425ffbff751b8f31cf9096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7" b="13273"/>
          <a:stretch/>
        </p:blipFill>
        <p:spPr bwMode="auto">
          <a:xfrm>
            <a:off x="1991160" y="569996"/>
            <a:ext cx="5161679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4725144"/>
            <a:ext cx="9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чудо черепаха: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сидим на ней верхом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Ползаем туда – сюда, не страшны нам холода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05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686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sun9-21.userapi.com/impg/4-go43y8p0kEUrsvJE01mcYNwV2_2NadgNDJQw/65QCJ5g9y58.jpg?size=1600x1200&amp;quality=95&amp;sign=388d5c48dfc4e0d0f903100b7bac30f4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2" b="19399"/>
          <a:stretch/>
        </p:blipFill>
        <p:spPr bwMode="auto">
          <a:xfrm>
            <a:off x="2159732" y="548680"/>
            <a:ext cx="4824535" cy="3522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4221088"/>
            <a:ext cx="58824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 гусеница. Вам не нравится?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красотой она не славится.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детвора вокруг неё,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Ловко передвигается!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84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6" descr="0_b1173_ef984e67_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-285801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295728" cy="1772816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Схема игрового участка группы №7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(зимний период)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88224" y="260648"/>
            <a:ext cx="2376264" cy="537815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Условные обозначения.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 веранда;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мишени для метания;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кормушка для птиц;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площадка для игры в хоккей;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лабиринт;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игровой комплекс «горка»;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лесенка для лазания</a:t>
            </a:r>
          </a:p>
          <a:p>
            <a:pPr marL="342900" indent="-342900" algn="l">
              <a:buAutoNum type="arabicPeriod"/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Снежная ёлочка.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08" y="1245096"/>
            <a:ext cx="2664296" cy="169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58" y="3645024"/>
            <a:ext cx="1908374" cy="14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8" y="1638582"/>
            <a:ext cx="117128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47301"/>
            <a:ext cx="2836873" cy="216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21" y="1619118"/>
            <a:ext cx="864974" cy="86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05" y="1838598"/>
            <a:ext cx="504055" cy="50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2936924"/>
            <a:ext cx="35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74883" y="2343422"/>
            <a:ext cx="55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2502678"/>
            <a:ext cx="45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07553" y="472514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83568" y="4005065"/>
            <a:ext cx="4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207553" y="6237312"/>
            <a:ext cx="63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5292080" y="5094475"/>
            <a:ext cx="35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7.</a:t>
            </a:r>
            <a:endParaRPr lang="ru-RU" dirty="0"/>
          </a:p>
        </p:txBody>
      </p:sp>
      <p:sp>
        <p:nvSpPr>
          <p:cNvPr id="5" name="AutoShape 2" descr="http://kidiki.club/task_source/5303_1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83" y="3546793"/>
            <a:ext cx="90868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46" y="6279103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Сергей\Desktop\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66" y="5102086"/>
            <a:ext cx="3072215" cy="158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Сергей\Desktop\i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21" y="2666200"/>
            <a:ext cx="649728" cy="85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66947" y="364502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2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20125_103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692696"/>
            <a:ext cx="3795886" cy="506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20125_1036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124744"/>
            <a:ext cx="3867894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4684559"/>
            <a:ext cx="2376264" cy="2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3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аблон презентации «Зима» - скачать шаблон PowerPoint бесплатн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8"/>
          <a:stretch/>
        </p:blipFill>
        <p:spPr bwMode="auto">
          <a:xfrm>
            <a:off x="0" y="0"/>
            <a:ext cx="9144000" cy="68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8435280" cy="48860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Эстетическое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оформление зимних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участков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детского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сада, создание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комфортных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условий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развития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двигательной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активности, трудовой и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игровой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деятельности, наблюдение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природой.</a:t>
            </a:r>
          </a:p>
          <a:p>
            <a:endParaRPr lang="ru-RU" dirty="0"/>
          </a:p>
        </p:txBody>
      </p:sp>
      <p:pic>
        <p:nvPicPr>
          <p:cNvPr id="7170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35226"/>
            <a:ext cx="2857499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213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20125_160812.jpg"/>
          <p:cNvPicPr>
            <a:picLocks noChangeAspect="1"/>
          </p:cNvPicPr>
          <p:nvPr/>
        </p:nvPicPr>
        <p:blipFill>
          <a:blip r:embed="rId3" cstate="print"/>
          <a:srcRect b="8510"/>
          <a:stretch>
            <a:fillRect/>
          </a:stretch>
        </p:blipFill>
        <p:spPr>
          <a:xfrm>
            <a:off x="323528" y="260648"/>
            <a:ext cx="430775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20125_103519.jpg"/>
          <p:cNvPicPr>
            <a:picLocks noChangeAspect="1"/>
          </p:cNvPicPr>
          <p:nvPr/>
        </p:nvPicPr>
        <p:blipFill>
          <a:blip r:embed="rId4" cstate="print"/>
          <a:srcRect b="18500"/>
          <a:stretch>
            <a:fillRect/>
          </a:stretch>
        </p:blipFill>
        <p:spPr>
          <a:xfrm>
            <a:off x="4788024" y="404664"/>
            <a:ext cx="3888432" cy="4225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20125_160748.jpg"/>
          <p:cNvPicPr>
            <a:picLocks noChangeAspect="1"/>
          </p:cNvPicPr>
          <p:nvPr/>
        </p:nvPicPr>
        <p:blipFill>
          <a:blip r:embed="rId5" cstate="print"/>
          <a:srcRect l="14676" b="14300"/>
          <a:stretch>
            <a:fillRect/>
          </a:stretch>
        </p:blipFill>
        <p:spPr>
          <a:xfrm>
            <a:off x="2510762" y="3534107"/>
            <a:ext cx="3024336" cy="3296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30071"/>
            <a:ext cx="2480987" cy="189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220125_104412.jpg"/>
          <p:cNvPicPr>
            <a:picLocks noChangeAspect="1"/>
          </p:cNvPicPr>
          <p:nvPr/>
        </p:nvPicPr>
        <p:blipFill>
          <a:blip r:embed="rId3" cstate="print"/>
          <a:srcRect l="6688" t="8001"/>
          <a:stretch>
            <a:fillRect/>
          </a:stretch>
        </p:blipFill>
        <p:spPr>
          <a:xfrm>
            <a:off x="1187624" y="819928"/>
            <a:ext cx="7056784" cy="5218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67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20220125_105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68660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20125_104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56992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Клипарт Зверюшки Новогодние на прозрачном фоне. Обсуждение на LiveInternet 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2456534" cy="27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808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20125_1557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60648"/>
            <a:ext cx="4906877" cy="458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20125_1557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780928"/>
            <a:ext cx="4211664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94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20125_1054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88640"/>
            <a:ext cx="5724128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20125_1554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916832"/>
            <a:ext cx="3652660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38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6" descr="0_b1173_ef984e67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http://angmdou82.ucoz.ru/novosti/god2013/leto/IMG_4549.jpg"/>
          <p:cNvPicPr>
            <a:picLocks noChangeAspect="1" noChangeArrowheads="1"/>
          </p:cNvPicPr>
          <p:nvPr/>
        </p:nvPicPr>
        <p:blipFill>
          <a:blip r:embed="rId3"/>
          <a:srcRect l="5624" t="14046" r="6248" b="23244"/>
          <a:stretch>
            <a:fillRect/>
          </a:stretch>
        </p:blipFill>
        <p:spPr bwMode="auto">
          <a:xfrm>
            <a:off x="1857356" y="857232"/>
            <a:ext cx="2857513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857356" y="285728"/>
            <a:ext cx="5756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 зимнего участка группы №8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0430" y="2500306"/>
            <a:ext cx="857256" cy="38576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26675"/>
            <a:ext cx="4071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1- веранда</a:t>
            </a:r>
          </a:p>
          <a:p>
            <a:r>
              <a:rPr lang="ru-RU" dirty="0" smtClean="0"/>
              <a:t>2- деревья</a:t>
            </a:r>
          </a:p>
          <a:p>
            <a:r>
              <a:rPr lang="ru-RU" dirty="0" smtClean="0"/>
              <a:t>3- лабиринт</a:t>
            </a:r>
          </a:p>
          <a:p>
            <a:r>
              <a:rPr lang="ru-RU" dirty="0" smtClean="0"/>
              <a:t>4- горка</a:t>
            </a:r>
          </a:p>
          <a:p>
            <a:r>
              <a:rPr lang="ru-RU" dirty="0" smtClean="0"/>
              <a:t>5- лестница (спортивный тренажер)</a:t>
            </a:r>
          </a:p>
          <a:p>
            <a:r>
              <a:rPr lang="ru-RU" dirty="0" smtClean="0"/>
              <a:t>6- тротуар</a:t>
            </a:r>
          </a:p>
          <a:p>
            <a:r>
              <a:rPr lang="ru-RU" dirty="0" smtClean="0"/>
              <a:t>7,8,9- снежные постройки</a:t>
            </a:r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929322" y="928670"/>
            <a:ext cx="617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71604" y="1500174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msk.sgorod.net/upload/iblock/a23/a235bb963ee85e87e0469083f5c60f33.jpg"/>
          <p:cNvPicPr>
            <a:picLocks noChangeAspect="1" noChangeArrowheads="1"/>
          </p:cNvPicPr>
          <p:nvPr/>
        </p:nvPicPr>
        <p:blipFill>
          <a:blip r:embed="rId4"/>
          <a:srcRect l="39662" r="38703" b="8273"/>
          <a:stretch>
            <a:fillRect/>
          </a:stretch>
        </p:blipFill>
        <p:spPr bwMode="auto">
          <a:xfrm>
            <a:off x="1928794" y="3929066"/>
            <a:ext cx="642942" cy="1821669"/>
          </a:xfrm>
          <a:prstGeom prst="rect">
            <a:avLst/>
          </a:prstGeom>
          <a:noFill/>
        </p:spPr>
      </p:pic>
      <p:pic>
        <p:nvPicPr>
          <p:cNvPr id="24" name="Picture 2" descr="http://msk.sgorod.net/upload/iblock/a23/a235bb963ee85e87e0469083f5c60f33.jpg"/>
          <p:cNvPicPr>
            <a:picLocks noChangeAspect="1" noChangeArrowheads="1"/>
          </p:cNvPicPr>
          <p:nvPr/>
        </p:nvPicPr>
        <p:blipFill>
          <a:blip r:embed="rId4"/>
          <a:srcRect l="39662" r="38703" b="8273"/>
          <a:stretch>
            <a:fillRect/>
          </a:stretch>
        </p:blipFill>
        <p:spPr bwMode="auto">
          <a:xfrm>
            <a:off x="2428860" y="3929066"/>
            <a:ext cx="642942" cy="1821669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2928926" y="442913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://i019.radikal.ru/1401/76/5b2c5a593070.jpg"/>
          <p:cNvPicPr>
            <a:picLocks noChangeAspect="1" noChangeArrowheads="1"/>
          </p:cNvPicPr>
          <p:nvPr/>
        </p:nvPicPr>
        <p:blipFill>
          <a:blip r:embed="rId5"/>
          <a:srcRect t="15173" r="17005" b="5139"/>
          <a:stretch>
            <a:fillRect/>
          </a:stretch>
        </p:blipFill>
        <p:spPr bwMode="auto">
          <a:xfrm>
            <a:off x="6072198" y="1857364"/>
            <a:ext cx="2857488" cy="2057727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8001024" y="292893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 descr="http://img0.liveinternet.ru/images/attach/c/0/118/810/118810524_getImage__4_.jpg"/>
          <p:cNvPicPr>
            <a:picLocks noChangeAspect="1" noChangeArrowheads="1"/>
          </p:cNvPicPr>
          <p:nvPr/>
        </p:nvPicPr>
        <p:blipFill>
          <a:blip r:embed="rId6"/>
          <a:srcRect l="9375" t="36971" r="23828"/>
          <a:stretch>
            <a:fillRect/>
          </a:stretch>
        </p:blipFill>
        <p:spPr bwMode="auto">
          <a:xfrm>
            <a:off x="5143504" y="4000504"/>
            <a:ext cx="1785950" cy="2666268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215074" y="4929198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9" descr="J:\Users\Александр\Downloads\1643610123606.jpg"/>
          <p:cNvPicPr>
            <a:picLocks noChangeAspect="1" noChangeArrowheads="1"/>
          </p:cNvPicPr>
          <p:nvPr/>
        </p:nvPicPr>
        <p:blipFill>
          <a:blip r:embed="rId7" cstate="print"/>
          <a:srcRect t="16666" r="4061" b="11458"/>
          <a:stretch>
            <a:fillRect/>
          </a:stretch>
        </p:blipFill>
        <p:spPr bwMode="auto">
          <a:xfrm>
            <a:off x="4643438" y="1714488"/>
            <a:ext cx="1282188" cy="2214578"/>
          </a:xfrm>
          <a:prstGeom prst="rect">
            <a:avLst/>
          </a:prstGeom>
          <a:noFill/>
        </p:spPr>
      </p:pic>
      <p:pic>
        <p:nvPicPr>
          <p:cNvPr id="32" name="Picture 2" descr="J:\Users\Александр\Downloads\1643560133383.jpg"/>
          <p:cNvPicPr>
            <a:picLocks noChangeAspect="1" noChangeArrowheads="1"/>
          </p:cNvPicPr>
          <p:nvPr/>
        </p:nvPicPr>
        <p:blipFill>
          <a:blip r:embed="rId8" cstate="print"/>
          <a:srcRect l="25531" t="11756" r="21442" b="44156"/>
          <a:stretch>
            <a:fillRect/>
          </a:stretch>
        </p:blipFill>
        <p:spPr bwMode="auto">
          <a:xfrm>
            <a:off x="1785918" y="2357430"/>
            <a:ext cx="1428760" cy="1643074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2571736" y="292893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57818" y="192880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5" descr="J:\Users\Александр\Desktop\89 детсад\Новая папка (2)\1643559404267.jpg"/>
          <p:cNvPicPr>
            <a:picLocks noChangeAspect="1" noChangeArrowheads="1"/>
          </p:cNvPicPr>
          <p:nvPr/>
        </p:nvPicPr>
        <p:blipFill>
          <a:blip r:embed="rId9" cstate="print"/>
          <a:srcRect b="20922"/>
          <a:stretch>
            <a:fillRect/>
          </a:stretch>
        </p:blipFill>
        <p:spPr bwMode="auto">
          <a:xfrm>
            <a:off x="7072330" y="4429132"/>
            <a:ext cx="1757552" cy="1857388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8358214" y="578645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1" name="Picture 11" descr="https://kipmu.ru/wp-content/uploads/pdrzvz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2396" y="785794"/>
            <a:ext cx="928727" cy="937544"/>
          </a:xfrm>
          <a:prstGeom prst="rect">
            <a:avLst/>
          </a:prstGeom>
          <a:noFill/>
        </p:spPr>
      </p:pic>
      <p:pic>
        <p:nvPicPr>
          <p:cNvPr id="38" name="Picture 11" descr="https://kipmu.ru/wp-content/uploads/pdrzvz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8" y="785794"/>
            <a:ext cx="928727" cy="937544"/>
          </a:xfrm>
          <a:prstGeom prst="rect">
            <a:avLst/>
          </a:prstGeom>
          <a:noFill/>
        </p:spPr>
      </p:pic>
      <p:pic>
        <p:nvPicPr>
          <p:cNvPr id="39" name="Picture 11" descr="https://kipmu.ru/wp-content/uploads/pdrzvz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3504" y="785794"/>
            <a:ext cx="928727" cy="937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438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 descr="C:\Users\User\Desktop\1643610123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5978" y="2924944"/>
            <a:ext cx="2637276" cy="352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J:\Users\Александр\Desktop\89 детсад\Новая папка (2)\1643559404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52828"/>
            <a:ext cx="2561848" cy="353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J:\Users\Александр\Desktop\89 детсад\Новая папка (2)\1643559404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649" y="404664"/>
            <a:ext cx="2724498" cy="364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484" y="786306"/>
            <a:ext cx="2376264" cy="2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988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 descr="0_b1173_ef984e67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8" descr="sport-ulychnaya-shvedskaya-lestnytsa__90878901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4813"/>
            <a:ext cx="122396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9" descr="231cab654b60d8230386356b0d5b99e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5552">
            <a:off x="1787525" y="1363663"/>
            <a:ext cx="99695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0" descr="231cab654b60d8230386356b0d5b99e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5552">
            <a:off x="1930400" y="3811588"/>
            <a:ext cx="995363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2" descr="117687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941888"/>
            <a:ext cx="10509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14" descr="117687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500438"/>
            <a:ext cx="9763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15" descr="117687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221163"/>
            <a:ext cx="10525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16" descr="ps-1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00213"/>
            <a:ext cx="2339975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Рисунок 21" descr="117687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661025"/>
            <a:ext cx="10525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Box 31"/>
          <p:cNvSpPr txBox="1">
            <a:spLocks noChangeArrowheads="1"/>
          </p:cNvSpPr>
          <p:nvPr/>
        </p:nvSpPr>
        <p:spPr bwMode="auto">
          <a:xfrm>
            <a:off x="4427538" y="-100013"/>
            <a:ext cx="3744912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 i="1">
                <a:solidFill>
                  <a:srgbClr val="7030A0"/>
                </a:solidFill>
                <a:latin typeface="Calibri" pitchFamily="34" charset="0"/>
                <a:cs typeface="Aharoni" pitchFamily="2" charset="-79"/>
              </a:rPr>
              <a:t>План зимнего участка. Подготовительная группа № 10.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9388" y="2276475"/>
            <a:ext cx="2305050" cy="324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i="1" u="sng" dirty="0">
                <a:solidFill>
                  <a:srgbClr val="7030A0"/>
                </a:solidFill>
                <a:latin typeface="+mn-lt"/>
                <a:cs typeface="+mn-cs"/>
              </a:rPr>
              <a:t>Условные обозначения: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Лестница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Деревья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Скамейки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Цветные помпоны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Площадка для метания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Детский сад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Лабиринт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Площадка для подвижных игр и эстафет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Горка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Снежная крепость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Веранда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Кусты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Площадка для сбивания кеглей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b="1" dirty="0">
                <a:latin typeface="+mn-lt"/>
                <a:cs typeface="+mn-cs"/>
              </a:rPr>
              <a:t>Снегомер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3085" name="TextBox 37"/>
          <p:cNvSpPr txBox="1">
            <a:spLocks noChangeArrowheads="1"/>
          </p:cNvSpPr>
          <p:nvPr/>
        </p:nvSpPr>
        <p:spPr bwMode="auto">
          <a:xfrm>
            <a:off x="971550" y="1341438"/>
            <a:ext cx="358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1.</a:t>
            </a:r>
          </a:p>
        </p:txBody>
      </p:sp>
      <p:sp>
        <p:nvSpPr>
          <p:cNvPr id="3086" name="TextBox 38"/>
          <p:cNvSpPr txBox="1">
            <a:spLocks noChangeArrowheads="1"/>
          </p:cNvSpPr>
          <p:nvPr/>
        </p:nvSpPr>
        <p:spPr bwMode="auto">
          <a:xfrm>
            <a:off x="3348038" y="765175"/>
            <a:ext cx="43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2.</a:t>
            </a:r>
          </a:p>
        </p:txBody>
      </p:sp>
      <p:sp>
        <p:nvSpPr>
          <p:cNvPr id="3087" name="TextBox 39"/>
          <p:cNvSpPr txBox="1">
            <a:spLocks noChangeArrowheads="1"/>
          </p:cNvSpPr>
          <p:nvPr/>
        </p:nvSpPr>
        <p:spPr bwMode="auto">
          <a:xfrm>
            <a:off x="1908175" y="2924175"/>
            <a:ext cx="358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3.</a:t>
            </a:r>
          </a:p>
        </p:txBody>
      </p:sp>
      <p:sp>
        <p:nvSpPr>
          <p:cNvPr id="3088" name="TextBox 40"/>
          <p:cNvSpPr txBox="1">
            <a:spLocks noChangeArrowheads="1"/>
          </p:cNvSpPr>
          <p:nvPr/>
        </p:nvSpPr>
        <p:spPr bwMode="auto">
          <a:xfrm>
            <a:off x="3348038" y="39338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3089" name="TextBox 41"/>
          <p:cNvSpPr txBox="1">
            <a:spLocks noChangeArrowheads="1"/>
          </p:cNvSpPr>
          <p:nvPr/>
        </p:nvSpPr>
        <p:spPr bwMode="auto">
          <a:xfrm>
            <a:off x="3203575" y="3644900"/>
            <a:ext cx="36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5.</a:t>
            </a:r>
          </a:p>
        </p:txBody>
      </p:sp>
      <p:sp>
        <p:nvSpPr>
          <p:cNvPr id="3090" name="TextBox 42"/>
          <p:cNvSpPr txBox="1">
            <a:spLocks noChangeArrowheads="1"/>
          </p:cNvSpPr>
          <p:nvPr/>
        </p:nvSpPr>
        <p:spPr bwMode="auto">
          <a:xfrm>
            <a:off x="1979613" y="5876925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6.</a:t>
            </a:r>
          </a:p>
        </p:txBody>
      </p:sp>
      <p:sp>
        <p:nvSpPr>
          <p:cNvPr id="3091" name="TextBox 43"/>
          <p:cNvSpPr txBox="1">
            <a:spLocks noChangeArrowheads="1"/>
          </p:cNvSpPr>
          <p:nvPr/>
        </p:nvSpPr>
        <p:spPr bwMode="auto">
          <a:xfrm>
            <a:off x="5292725" y="4652963"/>
            <a:ext cx="358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4.</a:t>
            </a:r>
          </a:p>
        </p:txBody>
      </p:sp>
      <p:sp>
        <p:nvSpPr>
          <p:cNvPr id="3092" name="TextBox 44"/>
          <p:cNvSpPr txBox="1">
            <a:spLocks noChangeArrowheads="1"/>
          </p:cNvSpPr>
          <p:nvPr/>
        </p:nvSpPr>
        <p:spPr bwMode="auto">
          <a:xfrm>
            <a:off x="4500563" y="3789363"/>
            <a:ext cx="358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7.</a:t>
            </a:r>
          </a:p>
        </p:txBody>
      </p:sp>
      <p:sp>
        <p:nvSpPr>
          <p:cNvPr id="3093" name="TextBox 45"/>
          <p:cNvSpPr txBox="1">
            <a:spLocks noChangeArrowheads="1"/>
          </p:cNvSpPr>
          <p:nvPr/>
        </p:nvSpPr>
        <p:spPr bwMode="auto">
          <a:xfrm>
            <a:off x="3995738" y="2060575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8.</a:t>
            </a:r>
          </a:p>
        </p:txBody>
      </p:sp>
      <p:sp>
        <p:nvSpPr>
          <p:cNvPr id="3094" name="TextBox 46"/>
          <p:cNvSpPr txBox="1">
            <a:spLocks noChangeArrowheads="1"/>
          </p:cNvSpPr>
          <p:nvPr/>
        </p:nvSpPr>
        <p:spPr bwMode="auto">
          <a:xfrm>
            <a:off x="4284663" y="1268413"/>
            <a:ext cx="358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9.</a:t>
            </a:r>
          </a:p>
        </p:txBody>
      </p:sp>
      <p:sp>
        <p:nvSpPr>
          <p:cNvPr id="3095" name="TextBox 48"/>
          <p:cNvSpPr txBox="1">
            <a:spLocks noChangeArrowheads="1"/>
          </p:cNvSpPr>
          <p:nvPr/>
        </p:nvSpPr>
        <p:spPr bwMode="auto">
          <a:xfrm>
            <a:off x="8316913" y="2060575"/>
            <a:ext cx="47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11.</a:t>
            </a:r>
          </a:p>
        </p:txBody>
      </p:sp>
      <p:sp>
        <p:nvSpPr>
          <p:cNvPr id="3096" name="TextBox 49"/>
          <p:cNvSpPr txBox="1">
            <a:spLocks noChangeArrowheads="1"/>
          </p:cNvSpPr>
          <p:nvPr/>
        </p:nvSpPr>
        <p:spPr bwMode="auto">
          <a:xfrm>
            <a:off x="8101013" y="5661025"/>
            <a:ext cx="47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12.</a:t>
            </a:r>
          </a:p>
        </p:txBody>
      </p:sp>
      <p:pic>
        <p:nvPicPr>
          <p:cNvPr id="3097" name="Рисунок 57" descr="20190130_14254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87646">
            <a:off x="4851400" y="5172075"/>
            <a:ext cx="635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Рисунок 58" descr="20190130_14255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0422" flipH="1">
            <a:off x="5561013" y="4162425"/>
            <a:ext cx="635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Рисунок 59" descr="0_164288_29a958f6_ori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10128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Рисунок 61" descr="0_164288_29a958f6_ori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5" y="-242888"/>
            <a:ext cx="10128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1" name="TextBox 62"/>
          <p:cNvSpPr txBox="1">
            <a:spLocks noChangeArrowheads="1"/>
          </p:cNvSpPr>
          <p:nvPr/>
        </p:nvSpPr>
        <p:spPr bwMode="auto">
          <a:xfrm>
            <a:off x="107950" y="836613"/>
            <a:ext cx="358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2.</a:t>
            </a:r>
          </a:p>
        </p:txBody>
      </p:sp>
      <p:sp>
        <p:nvSpPr>
          <p:cNvPr id="3102" name="TextBox 64"/>
          <p:cNvSpPr txBox="1">
            <a:spLocks noChangeArrowheads="1"/>
          </p:cNvSpPr>
          <p:nvPr/>
        </p:nvSpPr>
        <p:spPr bwMode="auto">
          <a:xfrm>
            <a:off x="8027988" y="620713"/>
            <a:ext cx="360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2.</a:t>
            </a:r>
          </a:p>
        </p:txBody>
      </p:sp>
      <p:pic>
        <p:nvPicPr>
          <p:cNvPr id="3103" name="Рисунок 66" descr="20190130_141158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229225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Рисунок 67" descr="5849a83577373158dfb910f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1683">
            <a:off x="5076825" y="5589588"/>
            <a:ext cx="180498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Рисунок 68" descr="5849a83577373158dfb910f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1683">
            <a:off x="5540375" y="4684713"/>
            <a:ext cx="180498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Рисунок 69" descr="5849a83577373158dfb910f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1683">
            <a:off x="6116638" y="3676650"/>
            <a:ext cx="180498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Рисунок 70" descr="5849a83577373158dfb910f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1683">
            <a:off x="5181600" y="5908675"/>
            <a:ext cx="180498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Рисунок 71" descr="5849a83577373158dfb910f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1683">
            <a:off x="5900738" y="4827588"/>
            <a:ext cx="1804987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Рисунок 72" descr="5849a83577373158dfb910f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1683">
            <a:off x="6477000" y="3748088"/>
            <a:ext cx="1804988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Рисунок 73" descr="5849a83577373158dfb910f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1683">
            <a:off x="6189663" y="3387725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Рисунок 74" descr="5849a83577373158dfb910f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1683">
            <a:off x="6116638" y="3316288"/>
            <a:ext cx="180498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2" name="Рисунок 75" descr="5849a83577373158dfb910f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1683">
            <a:off x="4605338" y="5835650"/>
            <a:ext cx="180498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" name="Рисунок 77" descr="9709113_orig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-242888"/>
            <a:ext cx="1223963" cy="136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Рисунок 78" descr="2447859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-242888"/>
            <a:ext cx="1277937" cy="136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 descr="C:\Users\1\Desktop\Распечатать\20200219_12595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5400000">
            <a:off x="2081961" y="2347138"/>
            <a:ext cx="1632181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16" name="Picture 7" descr="https://image.flaticon.com/icons/png/512/87/8709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143375"/>
            <a:ext cx="15128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Скругленный прямоугольник 63"/>
          <p:cNvSpPr/>
          <p:nvPr/>
        </p:nvSpPr>
        <p:spPr>
          <a:xfrm>
            <a:off x="4214813" y="2286000"/>
            <a:ext cx="2071687" cy="135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18" name="Рисунок 65" descr="maxresdefault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0125"/>
            <a:ext cx="16430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9" name="Рисунок 76" descr="main_sLDUBqWgcxs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42938"/>
            <a:ext cx="11906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0" name="TextBox 79"/>
          <p:cNvSpPr txBox="1">
            <a:spLocks noChangeArrowheads="1"/>
          </p:cNvSpPr>
          <p:nvPr/>
        </p:nvSpPr>
        <p:spPr bwMode="auto">
          <a:xfrm>
            <a:off x="6572250" y="1500188"/>
            <a:ext cx="47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10.</a:t>
            </a:r>
          </a:p>
        </p:txBody>
      </p:sp>
      <p:pic>
        <p:nvPicPr>
          <p:cNvPr id="3121" name="Рисунок 80" descr="02.jpg74E7CF3B-AD53-493D-9DE2-B5B3EEBEF79BDefault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285875"/>
            <a:ext cx="100012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2" name="TextBox 82"/>
          <p:cNvSpPr txBox="1">
            <a:spLocks noChangeArrowheads="1"/>
          </p:cNvSpPr>
          <p:nvPr/>
        </p:nvSpPr>
        <p:spPr bwMode="auto">
          <a:xfrm>
            <a:off x="3286125" y="2000250"/>
            <a:ext cx="47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13.</a:t>
            </a:r>
          </a:p>
        </p:txBody>
      </p:sp>
      <p:pic>
        <p:nvPicPr>
          <p:cNvPr id="3123" name="Рисунок 83" descr="ruler-clip-art-12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5000625"/>
            <a:ext cx="9858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4" name="TextBox 84"/>
          <p:cNvSpPr txBox="1">
            <a:spLocks noChangeArrowheads="1"/>
          </p:cNvSpPr>
          <p:nvPr/>
        </p:nvSpPr>
        <p:spPr bwMode="auto">
          <a:xfrm>
            <a:off x="857250" y="5214938"/>
            <a:ext cx="47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latin typeface="Calibri" pitchFamily="34" charset="0"/>
              </a:rPr>
              <a:t>14.</a:t>
            </a:r>
          </a:p>
        </p:txBody>
      </p:sp>
    </p:spTree>
    <p:extLst>
      <p:ext uri="{BB962C8B-B14F-4D97-AF65-F5344CB8AC3E}">
        <p14:creationId xmlns:p14="http://schemas.microsoft.com/office/powerpoint/2010/main" val="3882346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6" descr="0_b1173_ef984e67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0"/>
          <p:cNvSpPr txBox="1">
            <a:spLocks noChangeArrowheads="1"/>
          </p:cNvSpPr>
          <p:nvPr/>
        </p:nvSpPr>
        <p:spPr bwMode="auto">
          <a:xfrm>
            <a:off x="3348038" y="39338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5124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Веранда, цветные помпоны</a:t>
            </a:r>
          </a:p>
        </p:txBody>
      </p:sp>
      <p:pic>
        <p:nvPicPr>
          <p:cNvPr id="5125" name="Содержимое 10" descr="IMG_20220128_143811_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468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6" descr="0_b1173_ef984e67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0"/>
          <p:cNvSpPr txBox="1">
            <a:spLocks noChangeArrowheads="1"/>
          </p:cNvSpPr>
          <p:nvPr/>
        </p:nvSpPr>
        <p:spPr bwMode="auto">
          <a:xfrm>
            <a:off x="3348038" y="39338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6148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smtClean="0"/>
              <a:t>Снег на солнышке искрится</a:t>
            </a:r>
            <a:br>
              <a:rPr lang="ru-RU" sz="2000" b="1" smtClean="0"/>
            </a:br>
            <a:r>
              <a:rPr lang="ru-RU" sz="2000" b="1" smtClean="0"/>
              <a:t>Серебристым полотном!</a:t>
            </a:r>
            <a:br>
              <a:rPr lang="ru-RU" sz="2000" b="1" smtClean="0"/>
            </a:br>
            <a:r>
              <a:rPr lang="ru-RU" sz="2000" b="1" smtClean="0"/>
              <a:t>Нам с друзьями не сидится – </a:t>
            </a:r>
            <a:br>
              <a:rPr lang="ru-RU" sz="2000" b="1" smtClean="0"/>
            </a:br>
            <a:r>
              <a:rPr lang="ru-RU" sz="2000" b="1" smtClean="0"/>
              <a:t>Дел на улице полно!</a:t>
            </a:r>
          </a:p>
        </p:txBody>
      </p:sp>
      <p:pic>
        <p:nvPicPr>
          <p:cNvPr id="6149" name="Содержимое 17" descr="фото 2 зим.прогулки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00250"/>
            <a:ext cx="4038600" cy="299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Содержимое 18" descr="фото зим.прогулки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00250"/>
            <a:ext cx="4038600" cy="299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821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аблон презентации «Зима» - скачать шаблон PowerPoint бесплатн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8"/>
          <a:stretch/>
        </p:blipFill>
        <p:spPr bwMode="auto">
          <a:xfrm>
            <a:off x="0" y="0"/>
            <a:ext cx="9144000" cy="68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8435280" cy="48860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-образовательной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детьми, повышения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двигательной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активности воспитанников в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условиях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детского сада в зимний период. 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3076" name="Picture 4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49080"/>
            <a:ext cx="2569468" cy="25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451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6" descr="0_b1173_ef984e67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0"/>
          <p:cNvSpPr txBox="1">
            <a:spLocks noChangeArrowheads="1"/>
          </p:cNvSpPr>
          <p:nvPr/>
        </p:nvSpPr>
        <p:spPr bwMode="auto">
          <a:xfrm>
            <a:off x="3348038" y="39338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285750"/>
            <a:ext cx="8229600" cy="2214563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latin typeface="+mn-lt"/>
              </a:rPr>
              <a:t>Снежная крепость</a:t>
            </a:r>
            <a:br>
              <a:rPr lang="ru-RU" sz="3200" b="1" dirty="0" smtClean="0">
                <a:latin typeface="+mn-lt"/>
              </a:rPr>
            </a:br>
            <a:r>
              <a:rPr lang="ru-RU" sz="1800" b="1" dirty="0" smtClean="0"/>
              <a:t>Снежную крепость построить решили,</a:t>
            </a:r>
            <a:br>
              <a:rPr lang="ru-RU" sz="1800" b="1" dirty="0" smtClean="0"/>
            </a:br>
            <a:r>
              <a:rPr lang="ru-RU" sz="1800" b="1" dirty="0" smtClean="0"/>
              <a:t>Чтоб, как взаправду, в войну там играть.</a:t>
            </a:r>
            <a:br>
              <a:rPr lang="ru-RU" sz="1800" b="1" dirty="0" smtClean="0"/>
            </a:br>
            <a:r>
              <a:rPr lang="ru-RU" sz="1800" b="1" dirty="0" smtClean="0"/>
              <a:t>Снег собирали, на санках возили,</a:t>
            </a:r>
            <a:br>
              <a:rPr lang="ru-RU" sz="1800" b="1" dirty="0" smtClean="0"/>
            </a:br>
            <a:r>
              <a:rPr lang="ru-RU" sz="1800" b="1" dirty="0" smtClean="0"/>
              <a:t>Прочная вышла, должна устоять.</a:t>
            </a:r>
            <a:endParaRPr lang="ru-RU" sz="1800" b="1" dirty="0">
              <a:latin typeface="+mn-lt"/>
            </a:endParaRPr>
          </a:p>
        </p:txBody>
      </p:sp>
      <p:pic>
        <p:nvPicPr>
          <p:cNvPr id="7173" name="Содержимое 6" descr="IMG_20220119_135327_1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71688"/>
            <a:ext cx="4038600" cy="407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Содержимое 10" descr="IMG_20220119_135354_1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71688"/>
            <a:ext cx="4038600" cy="405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256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6" descr="0_b1173_ef984e67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0"/>
          <p:cNvSpPr txBox="1">
            <a:spLocks noChangeArrowheads="1"/>
          </p:cNvSpPr>
          <p:nvPr/>
        </p:nvSpPr>
        <p:spPr bwMode="auto">
          <a:xfrm>
            <a:off x="3348038" y="39338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8196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71688"/>
          </a:xfrm>
        </p:spPr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z="3600" b="1" smtClean="0"/>
              <a:t>Горка </a:t>
            </a:r>
            <a:br>
              <a:rPr lang="ru-RU" sz="3600" b="1" smtClean="0"/>
            </a:br>
            <a:r>
              <a:rPr lang="ru-RU" sz="1600" smtClean="0"/>
              <a:t> </a:t>
            </a:r>
            <a:r>
              <a:rPr lang="ru-RU" sz="1600" b="1" smtClean="0"/>
              <a:t>Обойди хоть все сады –</a:t>
            </a:r>
            <a:br>
              <a:rPr lang="ru-RU" sz="1600" b="1" smtClean="0"/>
            </a:br>
            <a:r>
              <a:rPr lang="ru-RU" sz="1600" b="1" smtClean="0"/>
              <a:t> лучше не найти горы.</a:t>
            </a:r>
            <a:br>
              <a:rPr lang="ru-RU" sz="1600" b="1" smtClean="0"/>
            </a:br>
            <a:r>
              <a:rPr lang="ru-RU" sz="1600" b="1" smtClean="0"/>
              <a:t> Осторожно! Берегись!</a:t>
            </a:r>
            <a:br>
              <a:rPr lang="ru-RU" sz="1600" b="1" smtClean="0"/>
            </a:br>
            <a:r>
              <a:rPr lang="ru-RU" sz="1600" b="1" smtClean="0"/>
              <a:t> Детвора несется вниз.</a:t>
            </a:r>
            <a:br>
              <a:rPr lang="ru-RU" sz="1600" b="1" smtClean="0"/>
            </a:br>
            <a:r>
              <a:rPr lang="ru-RU" b="1" smtClean="0"/>
              <a:t/>
            </a:r>
            <a:br>
              <a:rPr lang="ru-RU" b="1" smtClean="0"/>
            </a:br>
            <a:endParaRPr lang="ru-RU" b="1" smtClean="0"/>
          </a:p>
        </p:txBody>
      </p:sp>
      <p:pic>
        <p:nvPicPr>
          <p:cNvPr id="8197" name="Содержимое 8" descr="IMG_20220119_141920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2143125"/>
            <a:ext cx="3394075" cy="398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Содержимое 17" descr="IMG_20220119_141629_2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2143125"/>
            <a:ext cx="3394075" cy="398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209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6" descr="0_b1173_ef984e67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0"/>
          <p:cNvSpPr txBox="1">
            <a:spLocks noChangeArrowheads="1"/>
          </p:cNvSpPr>
          <p:nvPr/>
        </p:nvSpPr>
        <p:spPr bwMode="auto">
          <a:xfrm>
            <a:off x="3348038" y="39338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922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/>
              <a:t>Горка. Вид из крепости.</a:t>
            </a:r>
          </a:p>
        </p:txBody>
      </p:sp>
      <p:pic>
        <p:nvPicPr>
          <p:cNvPr id="9221" name="Содержимое 12" descr="IMG_20220119_142544_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Содержимое 16" descr="IMG_20220119_141548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7913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1862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" descr="0_b1173_ef984e67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0"/>
          <p:cNvSpPr txBox="1">
            <a:spLocks noChangeArrowheads="1"/>
          </p:cNvSpPr>
          <p:nvPr/>
        </p:nvSpPr>
        <p:spPr bwMode="auto">
          <a:xfrm>
            <a:off x="3348038" y="39338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11268" name="Заголовок 3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500188"/>
          </a:xfrm>
        </p:spPr>
        <p:txBody>
          <a:bodyPr>
            <a:normAutofit fontScale="90000"/>
          </a:bodyPr>
          <a:lstStyle/>
          <a:p>
            <a:r>
              <a:rPr lang="ru-RU" sz="3600" smtClean="0"/>
              <a:t/>
            </a:r>
            <a:br>
              <a:rPr lang="ru-RU" sz="3600" smtClean="0"/>
            </a:br>
            <a:r>
              <a:rPr lang="ru-RU" sz="3600" b="1" smtClean="0"/>
              <a:t>Площадка для метания</a:t>
            </a:r>
            <a:r>
              <a:rPr lang="ru-RU" sz="2400" b="1" smtClean="0"/>
              <a:t/>
            </a:r>
            <a:br>
              <a:rPr lang="ru-RU" sz="2400" b="1" smtClean="0"/>
            </a:br>
            <a:r>
              <a:rPr lang="ru-RU" sz="2400" smtClean="0"/>
              <a:t>Хорошо зимой играть! </a:t>
            </a:r>
            <a:br>
              <a:rPr lang="ru-RU" sz="2400" smtClean="0"/>
            </a:br>
            <a:r>
              <a:rPr lang="ru-RU" sz="2400" smtClean="0"/>
              <a:t>Можно в цель снежки метать!</a:t>
            </a:r>
            <a:r>
              <a:rPr lang="ru-RU" sz="2400" b="1" smtClean="0"/>
              <a:t/>
            </a:r>
            <a:br>
              <a:rPr lang="ru-RU" sz="2400" b="1" smtClean="0"/>
            </a:br>
            <a:endParaRPr lang="ru-RU" sz="2400" smtClean="0"/>
          </a:p>
        </p:txBody>
      </p:sp>
      <p:pic>
        <p:nvPicPr>
          <p:cNvPr id="11269" name="Содержимое 8" descr="IMG_20220126_120810_1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7913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Содержимое 14" descr="IMG_20220126_120844_1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080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6" descr="0_b1173_ef984e67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0"/>
          <p:cNvSpPr txBox="1">
            <a:spLocks noChangeArrowheads="1"/>
          </p:cNvSpPr>
          <p:nvPr/>
        </p:nvSpPr>
        <p:spPr bwMode="auto">
          <a:xfrm>
            <a:off x="3348038" y="39338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6430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b="1" dirty="0" smtClean="0">
                <a:latin typeface="+mn-lt"/>
              </a:rPr>
              <a:t>Уважаемые родители!</a:t>
            </a:r>
            <a:br>
              <a:rPr lang="ru-RU" sz="1800" b="1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Благодарим Вас за то , что не смотря на занятость и нехватку времени , проявляете участие в жизни нашей группы и детского сада!</a:t>
            </a:r>
            <a:endParaRPr lang="ru-RU" sz="1800" b="1" dirty="0">
              <a:latin typeface="+mn-lt"/>
            </a:endParaRPr>
          </a:p>
        </p:txBody>
      </p:sp>
      <p:pic>
        <p:nvPicPr>
          <p:cNvPr id="16389" name="Содержимое 10" descr="IMG_20220114_18275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1933575"/>
            <a:ext cx="4286250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Зим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9" y="4672013"/>
            <a:ext cx="2857499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33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аблон презентации «Зима» - скачать шаблон PowerPoint бесплатн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8"/>
          <a:stretch/>
        </p:blipFill>
        <p:spPr bwMode="auto">
          <a:xfrm>
            <a:off x="0" y="0"/>
            <a:ext cx="9144000" cy="68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8435280" cy="488600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приобщение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родителей к реализации практической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деятельности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условиях ДОУ;  </a:t>
            </a: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- содействие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укреплению связей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ДОУ  и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семьи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- 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оздоровительных мероприятий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детьми на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воздухе; </a:t>
            </a: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-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улучшение художественного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оформления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участков детского сада.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277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 презентации «Зима» - скачать шаблон PowerPoint бесплатн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8"/>
          <a:stretch/>
        </p:blipFill>
        <p:spPr bwMode="auto">
          <a:xfrm>
            <a:off x="0" y="0"/>
            <a:ext cx="9144000" cy="68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b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составу участников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 дети, родители, педагоги ;</a:t>
            </a:r>
            <a:b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содержанию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информационно – </a:t>
            </a:r>
            <a:r>
              <a:rPr lang="ru-RU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ориентированный, познавательно - творческий (участники проекта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собирают</a:t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информацию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реализуют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ее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рамках учреждения) </a:t>
            </a:r>
            <a:b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времени проведения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3 месяца </a:t>
            </a:r>
            <a:b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характеру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в рамках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Руководители проекта: </a:t>
            </a:r>
            <a:b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Педагоги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07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e093aa581e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2" descr="Теневые навесы в Москве от компании &amp;quot;МАСТЕРСКАЯ &amp;quot;МИСТЕР МЕТАЛЛ&amp;qu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831745" y="2141450"/>
            <a:ext cx="2332373" cy="157163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 схема участка</a:t>
            </a:r>
            <a:br>
              <a:rPr lang="ru-RU" dirty="0" smtClean="0"/>
            </a:br>
            <a:r>
              <a:rPr lang="ru-RU" dirty="0" smtClean="0"/>
              <a:t> группы №3</a:t>
            </a:r>
            <a:endParaRPr lang="ru-RU" dirty="0"/>
          </a:p>
        </p:txBody>
      </p:sp>
      <p:pic>
        <p:nvPicPr>
          <p:cNvPr id="7" name="Picture 2" descr="https://images.ru.prom.st/727788814_w640_h640_detskaya-derevyannaya-pesochnit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429132"/>
            <a:ext cx="1959854" cy="1500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5400000">
            <a:off x="2500298" y="4500570"/>
            <a:ext cx="3429818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3000364" y="4500570"/>
            <a:ext cx="3429818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доми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4572008"/>
            <a:ext cx="1428760" cy="1428760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1785926"/>
            <a:ext cx="870050" cy="92869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000760" y="3214686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Рисунок 21" descr="IMG_20220128_1352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3504" y="2928934"/>
            <a:ext cx="1107290" cy="14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0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e093aa581e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"/>
            <a:ext cx="9144000" cy="685801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10684"/>
          <a:stretch/>
        </p:blipFill>
        <p:spPr bwMode="auto">
          <a:xfrm>
            <a:off x="4283968" y="725895"/>
            <a:ext cx="3086858" cy="230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b="9983"/>
          <a:stretch/>
        </p:blipFill>
        <p:spPr bwMode="auto">
          <a:xfrm>
            <a:off x="5292080" y="3355404"/>
            <a:ext cx="2717380" cy="187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11459" b="13001"/>
          <a:stretch/>
        </p:blipFill>
        <p:spPr bwMode="auto">
          <a:xfrm>
            <a:off x="1619672" y="3645024"/>
            <a:ext cx="3280032" cy="188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23775" r="7886" b="14660"/>
          <a:stretch/>
        </p:blipFill>
        <p:spPr bwMode="auto">
          <a:xfrm>
            <a:off x="2152800" y="620688"/>
            <a:ext cx="1658260" cy="272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39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6" descr="0_b1173_ef984e67_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Теневые навесы в Москве от компании &amp;quot;МАСТЕРСКАЯ &amp;quot;МИСТЕР МЕТАЛЛ&amp;qu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306423" y="583022"/>
            <a:ext cx="2857520" cy="187582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2659108" y="1798068"/>
            <a:ext cx="5643602" cy="514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0800000" flipV="1">
            <a:off x="833861" y="1428736"/>
            <a:ext cx="7000924" cy="5715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Танк на белом фоне (200 фото) 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9306" y="729086"/>
            <a:ext cx="2643206" cy="1470284"/>
          </a:xfrm>
          <a:prstGeom prst="rect">
            <a:avLst/>
          </a:prstGeom>
          <a:noFill/>
        </p:spPr>
      </p:pic>
      <p:pic>
        <p:nvPicPr>
          <p:cNvPr id="1030" name="Picture 6" descr="Танк на белом фоне (200 фото) 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620" y="3536967"/>
            <a:ext cx="2571768" cy="1430546"/>
          </a:xfrm>
          <a:prstGeom prst="rect">
            <a:avLst/>
          </a:prstGeom>
          <a:noFill/>
        </p:spPr>
      </p:pic>
      <p:pic>
        <p:nvPicPr>
          <p:cNvPr id="1034" name="Picture 10" descr="https://newdetcom.ru/wp-content/uploads/2018/01/sport_element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0438"/>
            <a:ext cx="1071571" cy="2138336"/>
          </a:xfrm>
          <a:prstGeom prst="rect">
            <a:avLst/>
          </a:prstGeom>
          <a:noFill/>
        </p:spPr>
      </p:pic>
      <p:pic>
        <p:nvPicPr>
          <p:cNvPr id="1036" name="Picture 12" descr="https://city88.ru/upload/iblock/b03/b037cc5afb8d1e8eb8095f039f4d66c8.jpg"/>
          <p:cNvPicPr>
            <a:picLocks noChangeAspect="1" noChangeArrowheads="1"/>
          </p:cNvPicPr>
          <p:nvPr/>
        </p:nvPicPr>
        <p:blipFill rotWithShape="1">
          <a:blip r:embed="rId7" cstate="print"/>
          <a:srcRect l="9023"/>
          <a:stretch/>
        </p:blipFill>
        <p:spPr bwMode="auto">
          <a:xfrm rot="21332357">
            <a:off x="1513412" y="954224"/>
            <a:ext cx="2274729" cy="1875248"/>
          </a:xfrm>
          <a:prstGeom prst="rect">
            <a:avLst/>
          </a:prstGeom>
          <a:noFill/>
        </p:spPr>
      </p:pic>
      <p:pic>
        <p:nvPicPr>
          <p:cNvPr id="1038" name="Picture 14" descr="https://rezmir.ru/wp-content/uploads/dho-06170-skamya-svetofor-1200h380h450_1.jpg"/>
          <p:cNvPicPr>
            <a:picLocks noChangeAspect="1" noChangeArrowheads="1"/>
          </p:cNvPicPr>
          <p:nvPr/>
        </p:nvPicPr>
        <p:blipFill rotWithShape="1">
          <a:blip r:embed="rId8" cstate="print"/>
          <a:srcRect t="14710" r="14654"/>
          <a:stretch/>
        </p:blipFill>
        <p:spPr bwMode="auto">
          <a:xfrm>
            <a:off x="23786" y="1900620"/>
            <a:ext cx="1666469" cy="1665369"/>
          </a:xfrm>
          <a:prstGeom prst="rect">
            <a:avLst/>
          </a:prstGeom>
          <a:noFill/>
        </p:spPr>
      </p:pic>
      <p:pic>
        <p:nvPicPr>
          <p:cNvPr id="1039" name="Picture 15" descr="C:\Users\User\Desktop\буквы\Новая папка\Новая папка\сре-невековая-башня-341035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23521" y="1970592"/>
            <a:ext cx="1071570" cy="1924089"/>
          </a:xfrm>
          <a:prstGeom prst="rect">
            <a:avLst/>
          </a:prstGeom>
          <a:noFill/>
        </p:spPr>
      </p:pic>
      <p:pic>
        <p:nvPicPr>
          <p:cNvPr id="2050" name="Picture 2" descr="https://images.ru.prom.st/727788814_w640_h640_detskaya-derevyannaya-pesochnitsa.jpg"/>
          <p:cNvPicPr>
            <a:picLocks noChangeAspect="1" noChangeArrowheads="1"/>
          </p:cNvPicPr>
          <p:nvPr/>
        </p:nvPicPr>
        <p:blipFill rotWithShape="1">
          <a:blip r:embed="rId10"/>
          <a:srcRect t="17150"/>
          <a:stretch/>
        </p:blipFill>
        <p:spPr bwMode="auto">
          <a:xfrm>
            <a:off x="5786414" y="4369824"/>
            <a:ext cx="3357586" cy="21293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72330" y="2643182"/>
            <a:ext cx="1857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Условные знаки: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1.веранда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2.песочница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3.гимнаст. лестница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4.лавочка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5.танк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6.Подводная лотка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7. башня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9652" y="13572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786710" y="5643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34943" y="52694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214414" y="17859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825531" y="47828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786446" y="21431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214678" y="14287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393405" y="31924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-1157270" y="714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План схема участка</a:t>
            </a:r>
            <a:br>
              <a:rPr lang="ru-RU" dirty="0" smtClean="0"/>
            </a:br>
            <a:r>
              <a:rPr lang="ru-RU" dirty="0" smtClean="0"/>
              <a:t> группы №4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430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711</Words>
  <Application>Microsoft Office PowerPoint</Application>
  <PresentationFormat>Экран (4:3)</PresentationFormat>
  <Paragraphs>236</Paragraphs>
  <Slides>44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Муниципальное автономное дошкольное образовательное учреждение городского округа Саранск «Детский сад 89 комбинированного вида»</vt:lpstr>
      <vt:lpstr>Актуальность</vt:lpstr>
      <vt:lpstr>Проблема</vt:lpstr>
      <vt:lpstr>Цель:</vt:lpstr>
      <vt:lpstr>Задачи:</vt:lpstr>
      <vt:lpstr>Тип проекта:  По составу участников –  дети, родители, педагоги ;  По содержанию– информационно – практико - ориентированный, познавательно - творческий (участники проекта собирают       информацию, реализуют ее  в рамках учреждения)            По времени проведения – 3 месяца         По характеру – в рамках МАДОУ Руководители проекта:  Педагоги МАДОУ </vt:lpstr>
      <vt:lpstr>План схема участка  группы №3</vt:lpstr>
      <vt:lpstr>Презентация PowerPoint</vt:lpstr>
      <vt:lpstr>Презентация PowerPoint</vt:lpstr>
      <vt:lpstr>Презентация PowerPoint</vt:lpstr>
      <vt:lpstr>План участка  2 младшей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игрового участка группы №7 (зимний период)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Веранда, цветные помпоны</vt:lpstr>
      <vt:lpstr>Снег на солнышке искрится Серебристым полотном! Нам с друзьями не сидится –  Дел на улице полно!</vt:lpstr>
      <vt:lpstr>Снежная крепость Снежную крепость построить решили, Чтоб, как взаправду, в войну там играть. Снег собирали, на санках возили, Прочная вышла, должна устоять.</vt:lpstr>
      <vt:lpstr>  Горка   Обойди хоть все сады –  лучше не найти горы.  Осторожно! Берегись!  Детвора несется вниз.  </vt:lpstr>
      <vt:lpstr>Горка. Вид из крепости.</vt:lpstr>
      <vt:lpstr> Площадка для метания Хорошо зимой играть!  Можно в цель снежки метать! </vt:lpstr>
      <vt:lpstr>Уважаемые родители! Благодарим Вас за то , что не смотря на занятость и нехватку времени , проявляете участие в жизни нашей группы и детского сада!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городского округа Саранск «Детский сад «89 комбинированного вида»</dc:title>
  <dc:creator>Рабочий</dc:creator>
  <cp:lastModifiedBy>Рабочий</cp:lastModifiedBy>
  <cp:revision>16</cp:revision>
  <dcterms:created xsi:type="dcterms:W3CDTF">2022-01-31T10:33:42Z</dcterms:created>
  <dcterms:modified xsi:type="dcterms:W3CDTF">2022-02-01T07:09:07Z</dcterms:modified>
</cp:coreProperties>
</file>