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310" r:id="rId4"/>
    <p:sldId id="259" r:id="rId5"/>
    <p:sldId id="260" r:id="rId6"/>
    <p:sldId id="309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67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311" r:id="rId38"/>
    <p:sldId id="292" r:id="rId39"/>
    <p:sldId id="293" r:id="rId40"/>
    <p:sldId id="294" r:id="rId41"/>
    <p:sldId id="295" r:id="rId42"/>
    <p:sldId id="312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6" r:id="rId51"/>
    <p:sldId id="303" r:id="rId52"/>
    <p:sldId id="304" r:id="rId53"/>
    <p:sldId id="307" r:id="rId54"/>
    <p:sldId id="308" r:id="rId55"/>
    <p:sldId id="313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39" autoAdjust="0"/>
  </p:normalViewPr>
  <p:slideViewPr>
    <p:cSldViewPr>
      <p:cViewPr>
        <p:scale>
          <a:sx n="70" d="100"/>
          <a:sy n="70" d="100"/>
        </p:scale>
        <p:origin x="-13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9D47-5CB1-45CC-95AB-DC039441718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8C1561-0C6B-407C-BFF3-9BAE5960CBB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9D47-5CB1-45CC-95AB-DC039441718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1561-0C6B-407C-BFF3-9BAE5960CB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9D47-5CB1-45CC-95AB-DC039441718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1561-0C6B-407C-BFF3-9BAE5960CB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9D47-5CB1-45CC-95AB-DC039441718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1561-0C6B-407C-BFF3-9BAE5960CB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9D47-5CB1-45CC-95AB-DC039441718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1561-0C6B-407C-BFF3-9BAE5960CBB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9D47-5CB1-45CC-95AB-DC039441718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1561-0C6B-407C-BFF3-9BAE5960CBB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9D47-5CB1-45CC-95AB-DC039441718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1561-0C6B-407C-BFF3-9BAE5960CBB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9D47-5CB1-45CC-95AB-DC039441718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1561-0C6B-407C-BFF3-9BAE5960CB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9D47-5CB1-45CC-95AB-DC039441718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1561-0C6B-407C-BFF3-9BAE5960CB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9D47-5CB1-45CC-95AB-DC039441718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1561-0C6B-407C-BFF3-9BAE5960CB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99D47-5CB1-45CC-95AB-DC039441718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C1561-0C6B-407C-BFF3-9BAE5960CBB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0F99D47-5CB1-45CC-95AB-DC0394417183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78C1561-0C6B-407C-BFF3-9BAE5960CBB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22sar.schoolrm.ru/sveden/employees/11135/480397/" TargetMode="Externa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1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6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82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424936" cy="515143"/>
          </a:xfrm>
        </p:spPr>
        <p:txBody>
          <a:bodyPr/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504" y="1124743"/>
            <a:ext cx="59766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Кручинкиной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Елены Николаевны, старшего воспитателя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№22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» г. о. Саранск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518" y="2971402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18.09.1976.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высшее, бакалавр, окончила 2000 гг., МГУ им. Н.П. Огарева.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по диплому: Экономист. Специальность "Экономист. "Экономика и управление аграрным производством"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г., ФГБОУВО "Мордовский государственный педагогический институт им. М.Е.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 по диплому: Бакалавр. с дополнительной специальностью. Специальность "Дошкольное образование".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8 лет.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27лет.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первая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22.02.2019 г. Приказ №179 от 22.02.2019г.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806776"/>
            <a:ext cx="1655060" cy="2482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7199730" y="57332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461" y="5224359"/>
            <a:ext cx="15716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5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659159"/>
          </a:xfrm>
        </p:spPr>
        <p:txBody>
          <a:bodyPr/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еждународный 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12776"/>
            <a:ext cx="3696811" cy="52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19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8964488" cy="1235223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по аттестации педагогов на квалификационные категории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297026"/>
            <a:ext cx="4032448" cy="554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92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784976" cy="1667271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взаимодействия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 с научными, образовательными,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социальными институтами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72816"/>
            <a:ext cx="3592552" cy="4941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60031"/>
            <a:ext cx="3540198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4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22" y="435196"/>
            <a:ext cx="4546094" cy="62526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67" y="435196"/>
            <a:ext cx="4653348" cy="640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54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534934" cy="62373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0" y="333118"/>
            <a:ext cx="4429553" cy="609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51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87" y="260648"/>
            <a:ext cx="4686313" cy="64455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5535" y="242423"/>
            <a:ext cx="4608512" cy="633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91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4691998" cy="64533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8" y="11863"/>
            <a:ext cx="4849061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84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46" y="447300"/>
            <a:ext cx="4377589" cy="6020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3" y="218206"/>
            <a:ext cx="4710721" cy="647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219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23333"/>
            <a:ext cx="4896544" cy="67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03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892" y="0"/>
            <a:ext cx="4986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12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09601"/>
            <a:ext cx="8424936" cy="659159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педагогического опыта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556792"/>
            <a:ext cx="7232848" cy="12192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профессиональной-педагогической компетентности педагога ДОО в условиях реализации ФГОС дошкольного образования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221088"/>
            <a:ext cx="2304256" cy="21925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3501008"/>
            <a:ext cx="6419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https://ds22sar.schoolrm.ru/sveden/employees/11135/480397</a:t>
            </a:r>
            <a:r>
              <a:rPr lang="en-US" dirty="0" smtClean="0"/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412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278688" cy="1163215"/>
          </a:xfrm>
        </p:spPr>
        <p:txBody>
          <a:bodyPr/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личного участия в инновационной (экспериментальной) деятельности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1537364"/>
            <a:ext cx="3744416" cy="51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003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905"/>
            <a:ext cx="8496944" cy="61888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28157"/>
            <a:ext cx="4248472" cy="583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69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221559" cy="58052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05" y="476672"/>
            <a:ext cx="4411101" cy="606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46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784303"/>
              </p:ext>
            </p:extLst>
          </p:nvPr>
        </p:nvGraphicFramePr>
        <p:xfrm>
          <a:off x="557213" y="590550"/>
          <a:ext cx="8029575" cy="567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Acrobat Document" r:id="rId3" imgW="8029391" imgH="5676703" progId="AcroExch.Document.DC">
                  <p:embed/>
                </p:oleObj>
              </mc:Choice>
              <mc:Fallback>
                <p:oleObj name="Acrobat Document" r:id="rId3" imgW="8029391" imgH="567670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7213" y="590550"/>
                        <a:ext cx="8029575" cy="567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1504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0"/>
            <a:ext cx="8136904" cy="1484784"/>
          </a:xfrm>
        </p:spPr>
        <p:txBody>
          <a:bodyPr/>
          <a:lstStyle/>
          <a:p>
            <a:r>
              <a:rPr lang="ru-RU" sz="28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информационной открытости деятельности образовательной организации</a:t>
            </a:r>
          </a:p>
        </p:txBody>
      </p:sp>
      <p:pic>
        <p:nvPicPr>
          <p:cNvPr id="3074" name="Picture 2" descr="C:\Users\пользователь\Desktop\Моя ат\5\справка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700808"/>
            <a:ext cx="32906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559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собственных публикаций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пользователь\Desktop\Моя ат\6\справка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664" y="1600200"/>
            <a:ext cx="32906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364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методических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971583"/>
              </p:ext>
            </p:extLst>
          </p:nvPr>
        </p:nvGraphicFramePr>
        <p:xfrm>
          <a:off x="467543" y="332656"/>
          <a:ext cx="4214859" cy="5964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Acrobat Document" r:id="rId3" imgW="5667139" imgH="8019997" progId="AcroExch.Document.DC">
                  <p:embed/>
                </p:oleObj>
              </mc:Choice>
              <mc:Fallback>
                <p:oleObj name="Acrobat Document" r:id="rId3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3" y="332656"/>
                        <a:ext cx="4214859" cy="5964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42524"/>
              </p:ext>
            </p:extLst>
          </p:nvPr>
        </p:nvGraphicFramePr>
        <p:xfrm>
          <a:off x="4572000" y="260648"/>
          <a:ext cx="4032448" cy="6048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Acrobat Document" r:id="rId5" imgW="5667139" imgH="8019997" progId="AcroExch.Document.DC">
                  <p:embed/>
                </p:oleObj>
              </mc:Choice>
              <mc:Fallback>
                <p:oleObj name="Acrobat Document" r:id="rId5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260648"/>
                        <a:ext cx="4032448" cy="6048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022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065189"/>
              </p:ext>
            </p:extLst>
          </p:nvPr>
        </p:nvGraphicFramePr>
        <p:xfrm>
          <a:off x="2483768" y="332656"/>
          <a:ext cx="4238625" cy="599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Acrobat Document" r:id="rId3" imgW="5667139" imgH="8019997" progId="AcroExch.Document.DC">
                  <p:embed/>
                </p:oleObj>
              </mc:Choice>
              <mc:Fallback>
                <p:oleObj name="Acrobat Document" r:id="rId3" imgW="5667139" imgH="8019997" progId="AcroExch.Document.DC">
                  <p:embed/>
                  <p:pic>
                    <p:nvPicPr>
                      <p:cNvPr id="0" name="Объект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332656"/>
                        <a:ext cx="4238625" cy="599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2403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пользователь\Desktop\Моя ат\6\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68" y="611959"/>
            <a:ext cx="7848872" cy="57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969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1019199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авторских программ, методических пособий, методических рекомендаций.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060848"/>
            <a:ext cx="2592288" cy="5040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21" name="Picture 5" descr="C:\Users\пользователь\Desktop\Моя ат\7\J-Zm0pZQ6ekNXNfSopAV1tfyQJBNFSPzSiBPYkYxWNFae7O0DMnxLHPy-12sAeNcBEk1QdFlGw20qe67Zlm3uf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10575"/>
            <a:ext cx="3488063" cy="479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пользователь\Desktop\Моя ат\7\спр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863896"/>
            <a:ext cx="3384376" cy="465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366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344659" y="642946"/>
            <a:ext cx="8454682" cy="590465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2411760" y="2204864"/>
            <a:ext cx="576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337974" y="3597614"/>
            <a:ext cx="88209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337974" y="4005064"/>
            <a:ext cx="7380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489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Моя ат\7\справка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67769"/>
            <a:ext cx="4643747" cy="638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9822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47248" cy="1267544"/>
          </a:xfrm>
        </p:spPr>
        <p:txBody>
          <a:bodyPr/>
          <a:lstStyle/>
          <a:p>
            <a:pPr marL="547370" marR="673735" indent="-10795">
              <a:lnSpc>
                <a:spcPct val="96000"/>
              </a:lnSpc>
              <a:spcBef>
                <a:spcPts val="1190"/>
              </a:spcBef>
            </a:pPr>
            <a:r>
              <a:rPr lang="ru-RU" sz="24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Выступления на заседаниях методических советов, научно-</a:t>
            </a:r>
            <a:r>
              <a:rPr lang="ru-RU" sz="2400" b="1" spc="5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4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практических конференциях, педагогических чтениях, семинарах,</a:t>
            </a:r>
            <a:r>
              <a:rPr lang="ru-RU" sz="2400" b="1" spc="-485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4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секциях, форумах,</a:t>
            </a:r>
            <a:r>
              <a:rPr lang="ru-RU" sz="2400" b="1" spc="-40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4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радиопередачах</a:t>
            </a:r>
            <a:endParaRPr lang="ru-RU" sz="24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1266" name="Picture 2" descr="C:\Users\пользователь\Desktop\Моя ат\8\спр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4104456" cy="473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ользователь\Desktop\Моя ат\8\спр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62682"/>
            <a:ext cx="3667014" cy="484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2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47248" cy="864096"/>
          </a:xfrm>
        </p:spPr>
        <p:txBody>
          <a:bodyPr/>
          <a:lstStyle/>
          <a:p>
            <a:r>
              <a:rPr lang="ru-RU" sz="4000" b="1" dirty="0" smtClean="0">
                <a:effectLst/>
              </a:rPr>
              <a:t>Международный уровень</a:t>
            </a:r>
            <a:endParaRPr lang="ru-RU" sz="4000" b="1" dirty="0">
              <a:effectLst/>
            </a:endParaRPr>
          </a:p>
        </p:txBody>
      </p:sp>
      <p:pic>
        <p:nvPicPr>
          <p:cNvPr id="12290" name="Picture 2" descr="C:\Users\пользователь\Desktop\Моя ат\8\кручинкина ен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24422"/>
            <a:ext cx="3779043" cy="534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093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75240" cy="864096"/>
          </a:xfrm>
        </p:spPr>
        <p:txBody>
          <a:bodyPr/>
          <a:lstStyle/>
          <a:p>
            <a:r>
              <a:rPr lang="ru-RU" sz="3600" b="1" dirty="0" smtClean="0"/>
              <a:t>Всероссийский уровень</a:t>
            </a:r>
            <a:endParaRPr lang="ru-RU" sz="3600" b="1" dirty="0"/>
          </a:p>
        </p:txBody>
      </p:sp>
      <p:pic>
        <p:nvPicPr>
          <p:cNvPr id="13314" name="Picture 2" descr="C:\Users\пользователь\Desktop\Моя ат\8\Кручинкина Елена Николаев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3"/>
            <a:ext cx="7488832" cy="54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637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sz="3600" b="1" dirty="0" smtClean="0"/>
              <a:t>Республиканский уровень</a:t>
            </a:r>
            <a:endParaRPr lang="ru-RU" sz="3600" b="1" dirty="0"/>
          </a:p>
        </p:txBody>
      </p:sp>
      <p:pic>
        <p:nvPicPr>
          <p:cNvPr id="14338" name="Picture 2" descr="C:\Users\пользователь\Desktop\Моя ат\8\круглый стол респуб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46587"/>
            <a:ext cx="4032447" cy="524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пользователь\Desktop\Моя ат\8\респ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52" y="1146587"/>
            <a:ext cx="3889375" cy="534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1313624" y="4655182"/>
            <a:ext cx="2952328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48064" y="2923808"/>
            <a:ext cx="28803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244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/>
          <a:lstStyle/>
          <a:p>
            <a:r>
              <a:rPr lang="ru-RU" sz="3600" b="1" dirty="0">
                <a:solidFill>
                  <a:srgbClr val="2F5897"/>
                </a:solidFill>
              </a:rPr>
              <a:t>Республиканский уровень</a:t>
            </a:r>
            <a:endParaRPr lang="ru-RU" dirty="0"/>
          </a:p>
        </p:txBody>
      </p:sp>
      <p:pic>
        <p:nvPicPr>
          <p:cNvPr id="15363" name="Picture 3" descr="C:\Users\пользователь\Desktop\Моя ат\8\справк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52736"/>
            <a:ext cx="3960440" cy="565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861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ru-RU" sz="3600" b="1" dirty="0" smtClean="0"/>
              <a:t>Муниципальный уровень</a:t>
            </a:r>
            <a:endParaRPr lang="ru-RU" sz="3600" b="1" dirty="0"/>
          </a:p>
        </p:txBody>
      </p:sp>
      <p:pic>
        <p:nvPicPr>
          <p:cNvPr id="23554" name="Picture 2" descr="C:\Users\пользователь\Desktop\Моя ат\1\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136112"/>
            <a:ext cx="3888433" cy="550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4192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пользователь\Desktop\Моя ат\9\семинар2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032448" cy="554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пользователь\Desktop\Моя ат\9\семинар2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664"/>
            <a:ext cx="4086160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896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71400"/>
            <a:ext cx="9036496" cy="1080120"/>
          </a:xfrm>
        </p:spPr>
        <p:txBody>
          <a:bodyPr>
            <a:normAutofit fontScale="90000"/>
          </a:bodyPr>
          <a:lstStyle/>
          <a:p>
            <a:pPr marL="3106420" marR="840740" indent="-2396490" algn="l">
              <a:lnSpc>
                <a:spcPct val="96000"/>
              </a:lnSpc>
              <a:spcBef>
                <a:spcPts val="116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rgbClr val="21218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Проведение старшим воспитателем открытых занятий, мастер классы, мероприятия.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C:\Users\пользователь\Desktop\Моя ат\9\спр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61" y="1124744"/>
            <a:ext cx="3942310" cy="542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esktop\Моя ат\9\спра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12" y="1268760"/>
            <a:ext cx="3523447" cy="484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141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r>
              <a:rPr lang="ru-RU" sz="3200" dirty="0" smtClean="0"/>
              <a:t>Уровень образовательной организации</a:t>
            </a:r>
            <a:endParaRPr lang="ru-RU" sz="3200" dirty="0"/>
          </a:p>
        </p:txBody>
      </p:sp>
      <p:pic>
        <p:nvPicPr>
          <p:cNvPr id="24578" name="Picture 2" descr="C:\Users\пользователь\Desktop\Моя ат\9\образ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980728"/>
            <a:ext cx="3680521" cy="520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479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908720"/>
            <a:ext cx="8206680" cy="1235223"/>
          </a:xfrm>
        </p:spPr>
        <p:txBody>
          <a:bodyPr/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сопровождение материалов деятельности образовательной организации или отдельных педагогов на конференциях, семинарах, конкурсах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4"/>
            <a:ext cx="3213187" cy="4419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82700"/>
            <a:ext cx="3229302" cy="444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70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пользователь\Desktop\Моя ат\9\респуб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24" y="1052736"/>
            <a:ext cx="3628163" cy="498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Моя ат\9\респуб2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25" y="1076941"/>
            <a:ext cx="3889375" cy="487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1986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483568"/>
          </a:xfrm>
        </p:spPr>
        <p:txBody>
          <a:bodyPr/>
          <a:lstStyle/>
          <a:p>
            <a:pPr marL="944245" marR="1070610">
              <a:lnSpc>
                <a:spcPts val="2265"/>
              </a:lnSpc>
              <a:spcBef>
                <a:spcPts val="425"/>
              </a:spcBef>
            </a:pPr>
            <a:r>
              <a:rPr lang="ru-RU" sz="32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Общественно-педагогическая</a:t>
            </a:r>
            <a:r>
              <a:rPr lang="ru-RU" sz="3200" b="1" spc="-40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активность:</a:t>
            </a:r>
            <a:r>
              <a:rPr lang="ru-RU" sz="3200" b="1" spc="-5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участие</a:t>
            </a:r>
            <a:r>
              <a:rPr lang="ru-RU" sz="3200" b="1" spc="-20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в</a:t>
            </a:r>
            <a:r>
              <a:rPr lang="ru-RU" sz="3200" b="1" spc="-15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работе</a:t>
            </a:r>
            <a:r>
              <a:rPr lang="ru-RU" sz="3200" b="1" dirty="0">
                <a:effectLst/>
                <a:latin typeface="Times New Roman"/>
                <a:ea typeface="Times New Roman"/>
              </a:rPr>
              <a:t/>
            </a:r>
            <a:br>
              <a:rPr lang="ru-RU" sz="3200" b="1" dirty="0">
                <a:effectLst/>
                <a:latin typeface="Times New Roman"/>
                <a:ea typeface="Times New Roman"/>
              </a:rPr>
            </a:br>
            <a:r>
              <a:rPr lang="ru-RU" sz="32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педагогических</a:t>
            </a:r>
            <a:r>
              <a:rPr lang="ru-RU" sz="3200" b="1" spc="-25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сообществ,</a:t>
            </a:r>
            <a:r>
              <a:rPr lang="ru-RU" sz="3200" b="1" spc="-15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комиссиях,</a:t>
            </a:r>
            <a:r>
              <a:rPr lang="ru-RU" sz="3200" b="1" spc="485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жюри</a:t>
            </a:r>
            <a:r>
              <a:rPr lang="ru-RU" sz="3200" b="1" spc="-10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2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конкурсов</a:t>
            </a:r>
            <a:endParaRPr lang="ru-RU" sz="32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1266" name="Picture 2" descr="C:\Users\пользователь\Desktop\Моя ат\11\2.jpeg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3424876" cy="4710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916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пользователь\Desktop\Моя ат\11\профсоюз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9" y="260648"/>
            <a:ext cx="4680520" cy="643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7189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48072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C:\Users\пользователь\Desktop\Моя ат\11\приказ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4104456" cy="52565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пользователь\Desktop\Моя ат\11\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439" y="908721"/>
            <a:ext cx="3673351" cy="52565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V="1">
            <a:off x="1331640" y="5445224"/>
            <a:ext cx="3240360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331640" y="5373216"/>
            <a:ext cx="3240360" cy="360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49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пользователь\Desktop\Моя ат\11\1554793-148-149-s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34997"/>
            <a:ext cx="3461686" cy="489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1695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1339552"/>
          </a:xfrm>
        </p:spPr>
        <p:txBody>
          <a:bodyPr/>
          <a:lstStyle/>
          <a:p>
            <a:pPr marL="941070" marR="1070610">
              <a:spcBef>
                <a:spcPts val="420"/>
              </a:spcBef>
            </a:pPr>
            <a:r>
              <a:rPr lang="ru-RU" sz="2800" b="1" dirty="0" smtClean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Личное</a:t>
            </a:r>
            <a:r>
              <a:rPr lang="ru-RU" sz="2800" b="1" spc="-10" dirty="0" smtClean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участие</a:t>
            </a:r>
            <a:r>
              <a:rPr lang="ru-RU" sz="2800" b="1" spc="-25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в</a:t>
            </a:r>
            <a:r>
              <a:rPr lang="ru-RU" sz="2800" b="1" spc="15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профессиональных</a:t>
            </a:r>
            <a:r>
              <a:rPr lang="ru-RU" sz="2800" b="1" spc="-15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8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конкурсах</a:t>
            </a:r>
            <a:endParaRPr lang="ru-RU" sz="28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4338" name="Picture 2" descr="C:\Users\пользователь\Desktop\Моя ат\12\справк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4784"/>
            <a:ext cx="3888432" cy="534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332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11560"/>
          </a:xfrm>
        </p:spPr>
        <p:txBody>
          <a:bodyPr/>
          <a:lstStyle/>
          <a:p>
            <a:pPr marL="160655">
              <a:spcBef>
                <a:spcPts val="725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b="1" dirty="0" smtClean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</a:br>
            <a:r>
              <a:rPr lang="ru-RU" sz="32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32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</a:br>
            <a:r>
              <a:rPr lang="ru-RU" sz="3600" b="1" dirty="0" smtClean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Республиканский</a:t>
            </a:r>
            <a:r>
              <a:rPr lang="ru-RU" sz="3600" b="1" spc="-85" dirty="0" smtClean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3600" b="1" dirty="0">
                <a:solidFill>
                  <a:srgbClr val="21218A"/>
                </a:solidFill>
                <a:effectLst/>
                <a:latin typeface="Times New Roman"/>
                <a:ea typeface="Times New Roman"/>
              </a:rPr>
              <a:t>уровень</a:t>
            </a:r>
            <a:r>
              <a:rPr lang="ru-RU" sz="3600" b="1" dirty="0">
                <a:effectLst/>
                <a:latin typeface="Times New Roman"/>
                <a:ea typeface="Times New Roman"/>
              </a:rPr>
              <a:t/>
            </a:r>
            <a:br>
              <a:rPr lang="ru-RU" sz="3600" b="1" dirty="0">
                <a:effectLst/>
                <a:latin typeface="Times New Roman"/>
                <a:ea typeface="Times New Roman"/>
              </a:rPr>
            </a:br>
            <a:endParaRPr lang="ru-RU" sz="3600" b="1" dirty="0"/>
          </a:p>
        </p:txBody>
      </p:sp>
      <p:pic>
        <p:nvPicPr>
          <p:cNvPr id="15362" name="Picture 2" descr="C:\Users\пользователь\Desktop\Моя ат\12\грамота республи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3744416" cy="51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пользователь\Desktop\Моя ат\12\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124744"/>
            <a:ext cx="3743722" cy="514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2053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762949"/>
              </p:ext>
            </p:extLst>
          </p:nvPr>
        </p:nvGraphicFramePr>
        <p:xfrm>
          <a:off x="395536" y="844229"/>
          <a:ext cx="4063594" cy="5750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Acrobat Document" r:id="rId3" imgW="5667139" imgH="8019997" progId="AcroExch.Document.DC">
                  <p:embed/>
                </p:oleObj>
              </mc:Choice>
              <mc:Fallback>
                <p:oleObj name="Acrobat Document" r:id="rId3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5536" y="844229"/>
                        <a:ext cx="4063594" cy="57505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6" name="Picture 2" descr="C:\Users\пользователь\Desktop\Моя ат\12\Диплом 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8525" y="-13277849"/>
            <a:ext cx="7452000" cy="1053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пользователь\Desktop\Моя ат\12\Диплом 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748" y="844229"/>
            <a:ext cx="3866692" cy="568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3556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C:\Users\пользователь\Desktop\Моя ат\12\3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1" y="1124744"/>
            <a:ext cx="774182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724066"/>
              </p:ext>
            </p:extLst>
          </p:nvPr>
        </p:nvGraphicFramePr>
        <p:xfrm>
          <a:off x="4724895" y="1124744"/>
          <a:ext cx="3765399" cy="53285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0" name="Acrobat Document" r:id="rId4" imgW="5667139" imgH="8019997" progId="AcroExch.Document.DC">
                  <p:embed/>
                </p:oleObj>
              </mc:Choice>
              <mc:Fallback>
                <p:oleObj name="Acrobat Document" r:id="rId4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24895" y="1124744"/>
                        <a:ext cx="3765399" cy="53285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73587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4" name="Picture 2" descr="C:\Users\пользователь\Desktop\Моя ат\13\справка.jpeg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4744"/>
            <a:ext cx="4033391" cy="531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3220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659159"/>
          </a:xfrm>
        </p:spPr>
        <p:txBody>
          <a:bodyPr/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3816424" cy="5405281"/>
          </a:xfrm>
          <a:prstGeom prst="rect">
            <a:avLst/>
          </a:prstGeom>
        </p:spPr>
      </p:pic>
      <p:pic>
        <p:nvPicPr>
          <p:cNvPr id="3" name="Picture 2" descr="C:\Users\пользователь\Desktop\Педагоги грамоты\7e114afd-b4da-4206-9cd4-cb6c8ea6eda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289196"/>
            <a:ext cx="3888432" cy="517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5047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4" name="Picture 2" descr="C:\Users\пользователь\Doctor Web\Downloads\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22" y="913954"/>
            <a:ext cx="3861260" cy="531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пользователь\Desktop\Моя ат\13\мун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052736"/>
            <a:ext cx="3849832" cy="529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77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C:\Users\пользователь\Desktop\Моя ат\13\благод. республика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9998"/>
            <a:ext cx="3816423" cy="539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пользователь\Desktop\Моя ат\13\благодарност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36712"/>
            <a:ext cx="3815224" cy="524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4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пользователь\Desktop\Моя ат\13\Благодарность респуб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32656"/>
            <a:ext cx="4021925" cy="623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пользователь\Desktop\Моя ат\13\Благодарность Волк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332656"/>
            <a:ext cx="3924944" cy="613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436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2119328"/>
              </p:ext>
            </p:extLst>
          </p:nvPr>
        </p:nvGraphicFramePr>
        <p:xfrm>
          <a:off x="717181" y="1052736"/>
          <a:ext cx="3663631" cy="518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6" name="Acrobat Document" r:id="rId3" imgW="5667139" imgH="8019997" progId="AcroExch.Document.DC">
                  <p:embed/>
                </p:oleObj>
              </mc:Choice>
              <mc:Fallback>
                <p:oleObj name="Acrobat Document" r:id="rId3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7181" y="1052736"/>
                        <a:ext cx="3663631" cy="518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693697"/>
              </p:ext>
            </p:extLst>
          </p:nvPr>
        </p:nvGraphicFramePr>
        <p:xfrm>
          <a:off x="4572000" y="1052736"/>
          <a:ext cx="3600400" cy="51671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7" name="Acrobat Document" r:id="rId5" imgW="5667139" imgH="8019997" progId="AcroExch.Document.DC">
                  <p:embed/>
                </p:oleObj>
              </mc:Choice>
              <mc:Fallback>
                <p:oleObj name="Acrobat Document" r:id="rId5" imgW="5667139" imgH="8019997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72000" y="1052736"/>
                        <a:ext cx="3600400" cy="51671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36597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 descr="C:\Users\пользователь\Desktop\Моя ат\13\междун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35696" y="-603446"/>
            <a:ext cx="5328593" cy="806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406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:\Моя  аттестация 2022\СПРАВКИ МОИ\Справка депут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4"/>
            <a:ext cx="4412040" cy="606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679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пользователь\Desktop\Педагоги грамоты\7523d6d9-621d-4001-b6a9-53571cab6c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20688"/>
            <a:ext cx="4536504" cy="592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299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60925"/>
            <a:ext cx="4423737" cy="58772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11" y="560925"/>
            <a:ext cx="4335911" cy="5877272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5133586" y="1268760"/>
            <a:ext cx="3240360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148064" y="1772816"/>
            <a:ext cx="7200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292080" y="1916832"/>
            <a:ext cx="24482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492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731167"/>
          </a:xfrm>
        </p:spPr>
        <p:txBody>
          <a:bodyPr/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77" y="1268760"/>
            <a:ext cx="3861970" cy="5310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55988"/>
            <a:ext cx="3672408" cy="5222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703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587151"/>
          </a:xfrm>
        </p:spPr>
        <p:txBody>
          <a:bodyPr/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уровень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83" y="1340768"/>
            <a:ext cx="3744416" cy="52959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1340768"/>
            <a:ext cx="3799071" cy="54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153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392</TotalTime>
  <Words>291</Words>
  <Application>Microsoft Office PowerPoint</Application>
  <PresentationFormat>Экран (4:3)</PresentationFormat>
  <Paragraphs>51</Paragraphs>
  <Slides>55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Исполнительная</vt:lpstr>
      <vt:lpstr>Acrobat Document</vt:lpstr>
      <vt:lpstr>Министерство образования Республики Мордовия</vt:lpstr>
      <vt:lpstr>Представление педагогического опыта</vt:lpstr>
      <vt:lpstr>Презентация PowerPoint</vt:lpstr>
      <vt:lpstr>Методическое сопровождение материалов деятельности образовательной организации или отдельных педагогов на конференциях, семинарах, конкурсах</vt:lpstr>
      <vt:lpstr>Муниципальный уровень</vt:lpstr>
      <vt:lpstr>Презентация PowerPoint</vt:lpstr>
      <vt:lpstr>Презентация PowerPoint</vt:lpstr>
      <vt:lpstr>Республиканский уровень</vt:lpstr>
      <vt:lpstr>Всероссийский уровень</vt:lpstr>
      <vt:lpstr>Международный уровень</vt:lpstr>
      <vt:lpstr>Эффективность деятельности по аттестации педагогов на квалификационные категории</vt:lpstr>
      <vt:lpstr>Организация взаимодействия образовательной организации с научными, образовательными, социальными институтами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личного участия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Обеспечение информационной открытости деятельности образовательной организации</vt:lpstr>
      <vt:lpstr>Наличие собственных публикаций</vt:lpstr>
      <vt:lpstr>методических</vt:lpstr>
      <vt:lpstr>Презентация PowerPoint</vt:lpstr>
      <vt:lpstr>Презентация PowerPoint</vt:lpstr>
      <vt:lpstr>Наличие авторских программ, методических пособий, методических рекомендаций.</vt:lpstr>
      <vt:lpstr>Презентация PowerPoint</vt:lpstr>
      <vt:lpstr>Выступления на заседаниях методических советов, научно- практических конференциях, педагогических чтениях, семинарах, секциях, форумах, радиопередачах</vt:lpstr>
      <vt:lpstr>Международный уровень</vt:lpstr>
      <vt:lpstr>Всероссийский уровень</vt:lpstr>
      <vt:lpstr>Республиканский уровень</vt:lpstr>
      <vt:lpstr>Республиканский уровень</vt:lpstr>
      <vt:lpstr>Муниципальный уровень</vt:lpstr>
      <vt:lpstr>Презентация PowerPoint</vt:lpstr>
      <vt:lpstr>Проведение старшим воспитателем открытых занятий, мастер классы, мероприятия.</vt:lpstr>
      <vt:lpstr>Уровень образовательной организации</vt:lpstr>
      <vt:lpstr>Республиканский уровень</vt:lpstr>
      <vt:lpstr>Общественно-педагогическая активность: участие в работе педагогических сообществ, комиссиях, жюри конкурсов</vt:lpstr>
      <vt:lpstr>Презентация PowerPoint</vt:lpstr>
      <vt:lpstr>Муниципальный уровень</vt:lpstr>
      <vt:lpstr>Международный уровень</vt:lpstr>
      <vt:lpstr>Личное участие в профессиональных конкурсах</vt:lpstr>
      <vt:lpstr>  Республиканский уровень </vt:lpstr>
      <vt:lpstr>Всероссийский уровень</vt:lpstr>
      <vt:lpstr>Международный уровень</vt:lpstr>
      <vt:lpstr>Награды и поощрения</vt:lpstr>
      <vt:lpstr>Муниципальный Уровень</vt:lpstr>
      <vt:lpstr>Республиканский уровень</vt:lpstr>
      <vt:lpstr>Презентация PowerPoint</vt:lpstr>
      <vt:lpstr>Российский уровень</vt:lpstr>
      <vt:lpstr>Международный уровень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пользователь</dc:creator>
  <cp:lastModifiedBy>пользователь</cp:lastModifiedBy>
  <cp:revision>44</cp:revision>
  <dcterms:created xsi:type="dcterms:W3CDTF">2022-12-18T09:35:19Z</dcterms:created>
  <dcterms:modified xsi:type="dcterms:W3CDTF">2022-12-21T09:51:19Z</dcterms:modified>
</cp:coreProperties>
</file>