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4" r:id="rId2"/>
    <p:sldId id="347" r:id="rId3"/>
    <p:sldId id="346" r:id="rId4"/>
    <p:sldId id="350" r:id="rId5"/>
    <p:sldId id="351" r:id="rId6"/>
    <p:sldId id="352" r:id="rId7"/>
    <p:sldId id="366" r:id="rId8"/>
    <p:sldId id="363" r:id="rId9"/>
    <p:sldId id="353" r:id="rId10"/>
    <p:sldId id="354" r:id="rId11"/>
    <p:sldId id="355" r:id="rId12"/>
    <p:sldId id="356" r:id="rId13"/>
    <p:sldId id="357" r:id="rId14"/>
    <p:sldId id="348" r:id="rId15"/>
    <p:sldId id="358" r:id="rId16"/>
    <p:sldId id="365" r:id="rId17"/>
    <p:sldId id="372" r:id="rId18"/>
    <p:sldId id="368" r:id="rId19"/>
    <p:sldId id="359" r:id="rId20"/>
    <p:sldId id="345" r:id="rId21"/>
    <p:sldId id="383" r:id="rId22"/>
    <p:sldId id="382" r:id="rId23"/>
    <p:sldId id="380" r:id="rId24"/>
    <p:sldId id="381" r:id="rId25"/>
    <p:sldId id="374" r:id="rId26"/>
    <p:sldId id="371" r:id="rId27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11EA2"/>
    <a:srgbClr val="C00000"/>
    <a:srgbClr val="588B57"/>
    <a:srgbClr val="FFFFFF"/>
    <a:srgbClr val="CCECFF"/>
    <a:srgbClr val="C3EFF5"/>
    <a:srgbClr val="996633"/>
    <a:srgbClr val="8A0000"/>
    <a:srgbClr val="E9F9FB"/>
    <a:srgbClr val="5C86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7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386" y="-67"/>
      </p:cViewPr>
      <p:guideLst>
        <p:guide orient="horz" pos="3109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CAB7D-6785-48DB-AA41-AF904E34941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0344F-183B-438D-9C2C-AAA00AB31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687FF-3630-402D-9307-8A6F6FB3C97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8E5A8-A172-418B-8980-133902141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521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</a:t>
            </a:r>
            <a:r>
              <a:rPr lang="ru-RU" baseline="0" dirty="0" smtClean="0"/>
              <a:t> какого элемента состоит буква г строчная? ( из Змейки)</a:t>
            </a:r>
          </a:p>
          <a:p>
            <a:r>
              <a:rPr lang="ru-RU" baseline="0" dirty="0" smtClean="0"/>
              <a:t>У каких букв встречался такой элемент?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FC8F3-95C3-4C49-8E09-F6928AB2F70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9038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029" indent="-228029">
              <a:buAutoNum type="arabicPeriod"/>
            </a:pPr>
            <a:r>
              <a:rPr lang="ru-RU" baseline="0" dirty="0" smtClean="0"/>
              <a:t>Покажи на образце и назови элементы в порядке написания строчной буквы г.</a:t>
            </a:r>
          </a:p>
          <a:p>
            <a:pPr marL="228029" indent="-228029">
              <a:buAutoNum type="arabicPeriod"/>
            </a:pPr>
            <a:r>
              <a:rPr lang="ru-RU" baseline="0" dirty="0" smtClean="0"/>
              <a:t>В чём секрет буквы? (Змейка – это и есть буква г)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FC8F3-95C3-4C49-8E09-F6928AB2F70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903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2;&#1088;&#1072;&#1085;&#1089;&#1082;\Desktop\&#1042;&#1080;&#1076;&#1077;&#1086;%201.avi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50.png"/><Relationship Id="rId3" Type="http://schemas.microsoft.com/office/2007/relationships/hdphoto" Target="../media/hdphoto1.wdp"/><Relationship Id="rId7" Type="http://schemas.openxmlformats.org/officeDocument/2006/relationships/image" Target="../media/image47.png"/><Relationship Id="rId12" Type="http://schemas.microsoft.com/office/2007/relationships/hdphoto" Target="../media/hdphoto5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11" Type="http://schemas.openxmlformats.org/officeDocument/2006/relationships/image" Target="../media/image49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45.png"/><Relationship Id="rId9" Type="http://schemas.openxmlformats.org/officeDocument/2006/relationships/image" Target="../media/image48.png"/><Relationship Id="rId1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2.jpeg"/><Relationship Id="rId7" Type="http://schemas.microsoft.com/office/2007/relationships/hdphoto" Target="../media/hdphoto1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54.jpeg"/><Relationship Id="rId10" Type="http://schemas.microsoft.com/office/2007/relationships/hdphoto" Target="../media/hdphoto4.wdp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25672" cy="57150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МКУ «ЦИМО МОУ» Лямбирского муниципального района РМ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униципальный педагогический конкурс «Поиск. Технология. Успех».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11EA2"/>
                </a:solidFill>
                <a:latin typeface="Times New Roman" pitchFamily="18" charset="0"/>
                <a:cs typeface="Times New Roman" pitchFamily="18" charset="0"/>
              </a:rPr>
              <a:t>Технология обучения безошибочному письму букв на основе инновационного УМК « Автодидактика: каллиграфия».</a:t>
            </a:r>
            <a:r>
              <a:rPr lang="ru-RU" sz="28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</a:br>
            <a:r>
              <a:rPr lang="ru-RU" sz="2000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</a:br>
            <a:r>
              <a:rPr lang="ru-RU" sz="2200" dirty="0" smtClean="0">
                <a:latin typeface="Comic Sans MS"/>
                <a:ea typeface="Times New Roman"/>
                <a:cs typeface="Calibri"/>
              </a:rPr>
              <a:t/>
            </a:r>
            <a:br>
              <a:rPr lang="ru-RU" sz="2200" dirty="0" smtClean="0">
                <a:latin typeface="Comic Sans MS"/>
                <a:ea typeface="Times New Roman"/>
                <a:cs typeface="Calibri"/>
              </a:rPr>
            </a:b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0"/>
            <a:ext cx="62151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  <a:ea typeface="Times New Roman"/>
              <a:cs typeface="Calibri"/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/>
            </a:r>
            <a:br>
              <a:rPr lang="ru-RU" sz="14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</a:br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83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6248" y="4143380"/>
            <a:ext cx="41434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МОУ « Лямбирская СОШ №2»</a:t>
            </a:r>
          </a:p>
          <a:p>
            <a:pPr algn="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Дьячкова Е.А.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:\С ноутбука -2016\rps\ЧУДО РШ\ВЕБИНАР 06.11.18\рис-Каллиграфи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572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86116" y="5715016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              </a:t>
            </a:r>
          </a:p>
          <a:p>
            <a:r>
              <a:rPr lang="ru-RU" b="1" smtClean="0">
                <a:solidFill>
                  <a:srgbClr val="7030A0"/>
                </a:solidFill>
              </a:rPr>
              <a:t>                          2020год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" name="Picture 2" descr="F:\Часть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496"/>
            <a:ext cx="2286016" cy="3057170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USER\Desktop\books-new.png"/>
          <p:cNvPicPr>
            <a:picLocks noChangeAspect="1" noChangeArrowheads="1"/>
          </p:cNvPicPr>
          <p:nvPr/>
        </p:nvPicPr>
        <p:blipFill rotWithShape="1">
          <a:blip r:embed="rId4" cstate="print"/>
          <a:srcRect l="50000" t="45461" r="2336" b="12697"/>
          <a:stretch/>
        </p:blipFill>
        <p:spPr bwMode="auto">
          <a:xfrm>
            <a:off x="2928926" y="4572008"/>
            <a:ext cx="2061592" cy="1357322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381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0466" y="5330"/>
            <a:ext cx="458597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20981523">
            <a:off x="285492" y="631981"/>
            <a:ext cx="3414962" cy="769441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Домик </a:t>
            </a:r>
            <a:endParaRPr lang="ru-RU" sz="4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900865">
            <a:off x="314003" y="181830"/>
            <a:ext cx="1970624" cy="646331"/>
          </a:xfrm>
          <a:prstGeom prst="rect">
            <a:avLst/>
          </a:prstGeom>
          <a:solidFill>
            <a:schemeClr val="accent5">
              <a:lumMod val="60000"/>
              <a:lumOff val="40000"/>
              <a:alpha val="18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1 ш</a:t>
            </a:r>
            <a:r>
              <a:rPr lang="ru-RU" sz="3600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аг</a:t>
            </a:r>
            <a:endParaRPr lang="ru-RU" sz="3600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84" t="11312" r="20989" b="14110"/>
          <a:stretch/>
        </p:blipFill>
        <p:spPr bwMode="auto">
          <a:xfrm>
            <a:off x="786867" y="4270132"/>
            <a:ext cx="1555559" cy="152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араллелограмм 12"/>
          <p:cNvSpPr/>
          <p:nvPr/>
        </p:nvSpPr>
        <p:spPr>
          <a:xfrm>
            <a:off x="5246121" y="3140968"/>
            <a:ext cx="1619992" cy="1386747"/>
          </a:xfrm>
          <a:prstGeom prst="parallelogram">
            <a:avLst>
              <a:gd name="adj" fmla="val 40903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>
            <a:off x="6286909" y="3140967"/>
            <a:ext cx="1619992" cy="1386747"/>
          </a:xfrm>
          <a:prstGeom prst="parallelogram">
            <a:avLst>
              <a:gd name="adj" fmla="val 40903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624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160466" y="5330"/>
            <a:ext cx="4585976" cy="5328592"/>
            <a:chOff x="4160466" y="5330"/>
            <a:chExt cx="4585976" cy="5328592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466" y="5330"/>
              <a:ext cx="4585976" cy="5328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Параллелограмм 21"/>
            <p:cNvSpPr/>
            <p:nvPr/>
          </p:nvSpPr>
          <p:spPr>
            <a:xfrm>
              <a:off x="5246121" y="3140968"/>
              <a:ext cx="1619992" cy="1386747"/>
            </a:xfrm>
            <a:prstGeom prst="parallelogram">
              <a:avLst>
                <a:gd name="adj" fmla="val 40903"/>
              </a:avLst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араллелограмм 22"/>
            <p:cNvSpPr/>
            <p:nvPr/>
          </p:nvSpPr>
          <p:spPr>
            <a:xfrm>
              <a:off x="6286909" y="3140967"/>
              <a:ext cx="1619992" cy="1386747"/>
            </a:xfrm>
            <a:prstGeom prst="parallelogram">
              <a:avLst>
                <a:gd name="adj" fmla="val 40903"/>
              </a:avLst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6" descr="http://www.ergokanc.ru/katalog_stabilo/foto_kat_maxi/scribbi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511" t="22982" r="-2082"/>
          <a:stretch/>
        </p:blipFill>
        <p:spPr bwMode="auto">
          <a:xfrm rot="21033619">
            <a:off x="486566" y="3519510"/>
            <a:ext cx="645747" cy="300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ergokanc.ru/katalog_stabilo/foto_kat_maxi/scribbi_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50" t="21598" r="58733"/>
          <a:stretch/>
        </p:blipFill>
        <p:spPr bwMode="auto">
          <a:xfrm rot="911851">
            <a:off x="978956" y="3529645"/>
            <a:ext cx="380455" cy="30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900865">
            <a:off x="314003" y="181830"/>
            <a:ext cx="1970624" cy="646331"/>
          </a:xfrm>
          <a:prstGeom prst="rect">
            <a:avLst/>
          </a:prstGeom>
          <a:solidFill>
            <a:schemeClr val="accent5">
              <a:lumMod val="60000"/>
              <a:lumOff val="40000"/>
              <a:alpha val="18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ru-RU" sz="360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ш</a:t>
            </a:r>
            <a:r>
              <a:rPr lang="ru-RU" sz="3600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аг</a:t>
            </a:r>
            <a:endParaRPr lang="ru-RU" sz="3600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981523">
            <a:off x="36649" y="638594"/>
            <a:ext cx="3989447" cy="769441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4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Точки-опоры</a:t>
            </a:r>
            <a:r>
              <a:rPr lang="ru-RU" sz="3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ru-RU" sz="3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2" name="Овал 41"/>
          <p:cNvSpPr/>
          <p:nvPr/>
        </p:nvSpPr>
        <p:spPr>
          <a:xfrm rot="18280818">
            <a:off x="5536541" y="3465188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 rot="18280818">
            <a:off x="6221339" y="3054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 rot="18280818">
            <a:off x="6588795" y="346518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 rot="18280818">
            <a:off x="6395237" y="401783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 rot="18280818">
            <a:off x="6738397" y="4459658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 rot="18280818">
            <a:off x="7415532" y="401783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150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  <p:bldP spid="52" grpId="0" animBg="1"/>
      <p:bldP spid="55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6"/>
          <p:cNvGrpSpPr/>
          <p:nvPr/>
        </p:nvGrpSpPr>
        <p:grpSpPr>
          <a:xfrm>
            <a:off x="4160466" y="5330"/>
            <a:ext cx="4585976" cy="5328592"/>
            <a:chOff x="4160466" y="5330"/>
            <a:chExt cx="4585976" cy="5328592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466" y="5330"/>
              <a:ext cx="4585976" cy="5328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Параллелограмм 31"/>
            <p:cNvSpPr/>
            <p:nvPr/>
          </p:nvSpPr>
          <p:spPr>
            <a:xfrm>
              <a:off x="5246121" y="3140968"/>
              <a:ext cx="1619992" cy="1386747"/>
            </a:xfrm>
            <a:prstGeom prst="parallelogram">
              <a:avLst>
                <a:gd name="adj" fmla="val 40903"/>
              </a:avLst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араллелограмм 33"/>
            <p:cNvSpPr/>
            <p:nvPr/>
          </p:nvSpPr>
          <p:spPr>
            <a:xfrm>
              <a:off x="6286909" y="3140967"/>
              <a:ext cx="1619992" cy="1386747"/>
            </a:xfrm>
            <a:prstGeom prst="parallelogram">
              <a:avLst>
                <a:gd name="adj" fmla="val 40903"/>
              </a:avLst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 rot="20900865">
            <a:off x="314003" y="181830"/>
            <a:ext cx="1970624" cy="646331"/>
          </a:xfrm>
          <a:prstGeom prst="rect">
            <a:avLst/>
          </a:prstGeom>
          <a:solidFill>
            <a:schemeClr val="accent5">
              <a:lumMod val="60000"/>
              <a:lumOff val="40000"/>
              <a:alpha val="18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3 ш</a:t>
            </a:r>
            <a:r>
              <a:rPr lang="ru-RU" sz="3600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аг</a:t>
            </a:r>
            <a:endParaRPr lang="ru-RU" sz="3600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0981523">
            <a:off x="36649" y="638594"/>
            <a:ext cx="3989447" cy="769441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Элементы  </a:t>
            </a:r>
            <a:endParaRPr lang="ru-RU" sz="4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3" name="Picture 4" descr="http://www.ukazka.ru/img/dop/292594-carioca-flomastery-joy-6-tcvetov-kartonnyj-futlya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79" r="27841"/>
          <a:stretch/>
        </p:blipFill>
        <p:spPr bwMode="auto">
          <a:xfrm>
            <a:off x="631321" y="4331342"/>
            <a:ext cx="1335987" cy="194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Арка 34"/>
          <p:cNvSpPr/>
          <p:nvPr/>
        </p:nvSpPr>
        <p:spPr>
          <a:xfrm rot="2348191">
            <a:off x="5552638" y="3023453"/>
            <a:ext cx="1005814" cy="1509081"/>
          </a:xfrm>
          <a:prstGeom prst="blockArc">
            <a:avLst>
              <a:gd name="adj1" fmla="val 9822877"/>
              <a:gd name="adj2" fmla="val 18447970"/>
              <a:gd name="adj3" fmla="val 4878"/>
            </a:avLst>
          </a:prstGeom>
          <a:solidFill>
            <a:schemeClr val="accent6">
              <a:lumMod val="75000"/>
            </a:schemeClr>
          </a:solidFill>
          <a:ln cap="rnd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6474599" y="3645024"/>
            <a:ext cx="159864" cy="392473"/>
          </a:xfrm>
          <a:prstGeom prst="line">
            <a:avLst/>
          </a:prstGeom>
          <a:ln w="76200" cap="rnd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Арка 41"/>
          <p:cNvSpPr/>
          <p:nvPr/>
        </p:nvSpPr>
        <p:spPr>
          <a:xfrm rot="12907765">
            <a:off x="6527292" y="3127916"/>
            <a:ext cx="1059321" cy="1484071"/>
          </a:xfrm>
          <a:prstGeom prst="blockArc">
            <a:avLst>
              <a:gd name="adj1" fmla="val 10798355"/>
              <a:gd name="adj2" fmla="val 18447970"/>
              <a:gd name="adj3" fmla="val 4878"/>
            </a:avLst>
          </a:prstGeom>
          <a:solidFill>
            <a:schemeClr val="accent6">
              <a:lumMod val="75000"/>
            </a:schemeClr>
          </a:solidFill>
          <a:ln cap="rnd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1"/>
          <p:cNvGrpSpPr/>
          <p:nvPr/>
        </p:nvGrpSpPr>
        <p:grpSpPr>
          <a:xfrm>
            <a:off x="5536541" y="3054569"/>
            <a:ext cx="2058991" cy="1585089"/>
            <a:chOff x="5536541" y="3054569"/>
            <a:chExt cx="2058991" cy="1585089"/>
          </a:xfrm>
        </p:grpSpPr>
        <p:sp>
          <p:nvSpPr>
            <p:cNvPr id="43" name="Овал 42"/>
            <p:cNvSpPr/>
            <p:nvPr/>
          </p:nvSpPr>
          <p:spPr>
            <a:xfrm rot="18280818">
              <a:off x="5536541" y="346518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rot="18280818">
              <a:off x="6221339" y="3054569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 rot="18280818">
              <a:off x="6588795" y="3465189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 rot="18280818">
              <a:off x="6395237" y="4017835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 rot="18280818">
              <a:off x="6738397" y="4459658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 rot="18280818">
              <a:off x="7415532" y="4017836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76726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 rot="20900865">
            <a:off x="314003" y="181830"/>
            <a:ext cx="1970624" cy="646331"/>
          </a:xfrm>
          <a:prstGeom prst="rect">
            <a:avLst/>
          </a:prstGeom>
          <a:solidFill>
            <a:schemeClr val="accent5">
              <a:lumMod val="60000"/>
              <a:lumOff val="40000"/>
              <a:alpha val="18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ru-RU" sz="360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ш</a:t>
            </a:r>
            <a:r>
              <a:rPr lang="ru-RU" sz="3600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аг</a:t>
            </a:r>
            <a:endParaRPr lang="ru-RU" sz="3600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0981523">
            <a:off x="36649" y="638594"/>
            <a:ext cx="3989447" cy="769441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Буква   </a:t>
            </a:r>
            <a:endParaRPr lang="ru-RU" sz="4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Группа 2"/>
          <p:cNvGrpSpPr/>
          <p:nvPr/>
        </p:nvGrpSpPr>
        <p:grpSpPr>
          <a:xfrm>
            <a:off x="4160466" y="5330"/>
            <a:ext cx="4585976" cy="5328592"/>
            <a:chOff x="4160466" y="5330"/>
            <a:chExt cx="4585976" cy="5328592"/>
          </a:xfrm>
        </p:grpSpPr>
        <p:grpSp>
          <p:nvGrpSpPr>
            <p:cNvPr id="3" name="Группа 26"/>
            <p:cNvGrpSpPr/>
            <p:nvPr/>
          </p:nvGrpSpPr>
          <p:grpSpPr>
            <a:xfrm>
              <a:off x="4160466" y="5330"/>
              <a:ext cx="4585976" cy="5328592"/>
              <a:chOff x="4160466" y="5330"/>
              <a:chExt cx="4585976" cy="5328592"/>
            </a:xfrm>
          </p:grpSpPr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466" y="5330"/>
                <a:ext cx="4585976" cy="5328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Параллелограмм 28"/>
              <p:cNvSpPr/>
              <p:nvPr/>
            </p:nvSpPr>
            <p:spPr>
              <a:xfrm>
                <a:off x="5246121" y="3140968"/>
                <a:ext cx="1619992" cy="1386747"/>
              </a:xfrm>
              <a:prstGeom prst="parallelogram">
                <a:avLst>
                  <a:gd name="adj" fmla="val 40903"/>
                </a:avLst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араллелограмм 29"/>
              <p:cNvSpPr/>
              <p:nvPr/>
            </p:nvSpPr>
            <p:spPr>
              <a:xfrm>
                <a:off x="6286909" y="3140967"/>
                <a:ext cx="1619992" cy="1386747"/>
              </a:xfrm>
              <a:prstGeom prst="parallelogram">
                <a:avLst>
                  <a:gd name="adj" fmla="val 40903"/>
                </a:avLst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Арка 30"/>
            <p:cNvSpPr/>
            <p:nvPr/>
          </p:nvSpPr>
          <p:spPr>
            <a:xfrm rot="2348191">
              <a:off x="5552638" y="3023453"/>
              <a:ext cx="1005814" cy="1509081"/>
            </a:xfrm>
            <a:prstGeom prst="blockArc">
              <a:avLst>
                <a:gd name="adj1" fmla="val 9822877"/>
                <a:gd name="adj2" fmla="val 18447970"/>
                <a:gd name="adj3" fmla="val 4878"/>
              </a:avLst>
            </a:prstGeom>
            <a:solidFill>
              <a:schemeClr val="accent6">
                <a:lumMod val="75000"/>
              </a:schemeClr>
            </a:solidFill>
            <a:ln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6474599" y="3645024"/>
              <a:ext cx="159864" cy="392473"/>
            </a:xfrm>
            <a:prstGeom prst="line">
              <a:avLst/>
            </a:prstGeom>
            <a:ln w="76200" cap="rnd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Арка 32"/>
            <p:cNvSpPr/>
            <p:nvPr/>
          </p:nvSpPr>
          <p:spPr>
            <a:xfrm rot="12907765">
              <a:off x="6527292" y="3127916"/>
              <a:ext cx="1059321" cy="1484071"/>
            </a:xfrm>
            <a:prstGeom prst="blockArc">
              <a:avLst>
                <a:gd name="adj1" fmla="val 10798355"/>
                <a:gd name="adj2" fmla="val 18447970"/>
                <a:gd name="adj3" fmla="val 4878"/>
              </a:avLst>
            </a:prstGeom>
            <a:solidFill>
              <a:schemeClr val="accent6">
                <a:lumMod val="75000"/>
              </a:schemeClr>
            </a:solidFill>
            <a:ln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33"/>
            <p:cNvGrpSpPr/>
            <p:nvPr/>
          </p:nvGrpSpPr>
          <p:grpSpPr>
            <a:xfrm>
              <a:off x="5536541" y="3054569"/>
              <a:ext cx="2058991" cy="1585089"/>
              <a:chOff x="5536541" y="3054569"/>
              <a:chExt cx="2058991" cy="1585089"/>
            </a:xfrm>
          </p:grpSpPr>
          <p:sp>
            <p:nvSpPr>
              <p:cNvPr id="35" name="Овал 34"/>
              <p:cNvSpPr/>
              <p:nvPr/>
            </p:nvSpPr>
            <p:spPr>
              <a:xfrm rot="18280818">
                <a:off x="5536541" y="346518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 rot="18280818">
                <a:off x="6221339" y="3054569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 rot="18280818">
                <a:off x="6588795" y="3465189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 rot="18280818">
                <a:off x="6395237" y="4017835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Овал 53"/>
              <p:cNvSpPr/>
              <p:nvPr/>
            </p:nvSpPr>
            <p:spPr>
              <a:xfrm rot="18280818">
                <a:off x="6738397" y="4459658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Овал 54"/>
              <p:cNvSpPr/>
              <p:nvPr/>
            </p:nvSpPr>
            <p:spPr>
              <a:xfrm rot="18280818">
                <a:off x="7415532" y="4017836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3700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857364"/>
            <a:ext cx="8125672" cy="29289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/>
                <a:ea typeface="Times New Roman"/>
                <a:cs typeface="Calibri"/>
              </a:rPr>
              <a:t/>
            </a:r>
            <a:br>
              <a:rPr lang="ru-RU" sz="2400" b="1" dirty="0" smtClean="0">
                <a:latin typeface="Comic Sans MS"/>
                <a:ea typeface="Times New Roman"/>
                <a:cs typeface="Calibri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</a:br>
            <a:r>
              <a:rPr lang="ru-RU" sz="2000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</a:br>
            <a:r>
              <a:rPr lang="ru-RU" sz="2200" dirty="0" smtClean="0">
                <a:latin typeface="Comic Sans MS"/>
                <a:ea typeface="Times New Roman"/>
                <a:cs typeface="Calibri"/>
              </a:rPr>
              <a:t/>
            </a:r>
            <a:br>
              <a:rPr lang="ru-RU" sz="2200" dirty="0" smtClean="0">
                <a:latin typeface="Comic Sans MS"/>
                <a:ea typeface="Times New Roman"/>
                <a:cs typeface="Calibri"/>
              </a:rPr>
            </a:b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1"/>
            <a:ext cx="62151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  <a:ea typeface="Times New Roman"/>
              <a:cs typeface="Calibri"/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/>
            </a:r>
            <a:br>
              <a:rPr lang="ru-RU" sz="14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</a:br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83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2" y="485776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7030A0"/>
                </a:solidFill>
              </a:rPr>
              <a:t>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C:\Users\111\Desktop\IMG_20191216_1000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321471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11\Desktop\IMG_20191216_1000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571480"/>
            <a:ext cx="4244975" cy="565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57224" y="4929198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49AE16"/>
                </a:solidFill>
                <a:latin typeface="Comic Sans MS" pitchFamily="66" charset="0"/>
              </a:rPr>
              <a:t>УМК «</a:t>
            </a:r>
            <a:r>
              <a:rPr lang="ru-RU" b="1" dirty="0" err="1" smtClean="0">
                <a:solidFill>
                  <a:srgbClr val="49AE16"/>
                </a:solidFill>
                <a:latin typeface="Comic Sans MS" pitchFamily="66" charset="0"/>
              </a:rPr>
              <a:t>Автодидактика</a:t>
            </a:r>
            <a:r>
              <a:rPr lang="ru-RU" b="1" dirty="0" smtClean="0">
                <a:solidFill>
                  <a:srgbClr val="49AE16"/>
                </a:solidFill>
                <a:latin typeface="Comic Sans MS" pitchFamily="66" charset="0"/>
              </a:rPr>
              <a:t>: каллиграфия</a:t>
            </a:r>
            <a:r>
              <a:rPr lang="ru-RU" dirty="0" smtClean="0">
                <a:solidFill>
                  <a:srgbClr val="49AE16"/>
                </a:solidFill>
              </a:rPr>
              <a:t>»</a:t>
            </a:r>
            <a:endParaRPr lang="ru-RU" dirty="0">
              <a:solidFill>
                <a:srgbClr val="49AE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1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857364"/>
            <a:ext cx="8125672" cy="29289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/>
                <a:ea typeface="Times New Roman"/>
                <a:cs typeface="Calibri"/>
              </a:rPr>
              <a:t/>
            </a:r>
            <a:br>
              <a:rPr lang="ru-RU" sz="2400" b="1" dirty="0" smtClean="0">
                <a:latin typeface="Comic Sans MS"/>
                <a:ea typeface="Times New Roman"/>
                <a:cs typeface="Calibri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</a:br>
            <a:r>
              <a:rPr lang="ru-RU" sz="2000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</a:br>
            <a:r>
              <a:rPr lang="ru-RU" sz="2200" dirty="0" smtClean="0">
                <a:latin typeface="Comic Sans MS"/>
                <a:ea typeface="Times New Roman"/>
                <a:cs typeface="Calibri"/>
              </a:rPr>
              <a:t/>
            </a:r>
            <a:br>
              <a:rPr lang="ru-RU" sz="2200" dirty="0" smtClean="0">
                <a:latin typeface="Comic Sans MS"/>
                <a:ea typeface="Times New Roman"/>
                <a:cs typeface="Calibri"/>
              </a:rPr>
            </a:b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1"/>
            <a:ext cx="62151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  <a:ea typeface="Times New Roman"/>
              <a:cs typeface="Calibri"/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/>
            </a:r>
            <a:br>
              <a:rPr lang="ru-RU" sz="14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</a:br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83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2" y="485776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7030A0"/>
                </a:solidFill>
              </a:rPr>
              <a:t>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C:\Users\111\Desktop\IMG_20191216_1015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42852"/>
            <a:ext cx="400052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111\Desktop\IMG_20191216_0952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2"/>
            <a:ext cx="335758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111\Desktop\IMG_20191216_101134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714752"/>
            <a:ext cx="257176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С ноутбука -2016\rps\ЧУДО РШ\ВЕБИНАР 06.11.18\рис-Каллиграфии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5429264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381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96" y="1455462"/>
            <a:ext cx="9151495" cy="35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2" y="571480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Принцип вербализации: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говорящие прописи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Видео 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2286000" y="15875"/>
            <a:ext cx="13716000" cy="769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Инструменты для работы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1173996" y="4009862"/>
            <a:ext cx="1568878" cy="2572534"/>
            <a:chOff x="6678413" y="3463084"/>
            <a:chExt cx="2358083" cy="3134268"/>
          </a:xfrm>
        </p:grpSpPr>
        <p:pic>
          <p:nvPicPr>
            <p:cNvPr id="4" name="Picture 4" descr="http://allday1.com/imagedb/ba/0/5f85365bc6fd01ebbdcb0023b80dd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8413" y="3463084"/>
              <a:ext cx="2180346" cy="303068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8460432" y="6165304"/>
              <a:ext cx="57606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Picture 2" descr="http://yurus.ru/upload/iblock/ef0/ef0e195b81ee0fdeb19a8a487212294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80458">
            <a:off x="427204" y="1654759"/>
            <a:ext cx="1487553" cy="1487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ukazka.ru/img/dop/292594-carioca-flomastery-joy-6-tcvetov-kartonnyj-futlya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79" r="27841"/>
          <a:stretch/>
        </p:blipFill>
        <p:spPr bwMode="auto">
          <a:xfrm>
            <a:off x="3372835" y="4050650"/>
            <a:ext cx="1742257" cy="2531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5875" b="82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169" b="18553"/>
          <a:stretch/>
        </p:blipFill>
        <p:spPr bwMode="auto">
          <a:xfrm rot="21223971">
            <a:off x="3264910" y="1659681"/>
            <a:ext cx="2686361" cy="175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20" y="1181834"/>
            <a:ext cx="2631134" cy="263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0" b="90609" l="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39516" y="1801593"/>
            <a:ext cx="2835498" cy="159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C:\Users\Admin\Downloads\220deb1fe6c0a7bee933ce18857948c0_x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267" b="100000" l="467" r="9933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49" y="1084719"/>
            <a:ext cx="2344281" cy="2344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86004" y="3357698"/>
            <a:ext cx="86105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40454" y="5884925"/>
            <a:ext cx="86105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742874" y="5884925"/>
            <a:ext cx="86105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559275" y="2920592"/>
            <a:ext cx="86105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778187" y="3111959"/>
            <a:ext cx="86105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245524" y="4050650"/>
            <a:ext cx="385507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AutoNum type="arabicPeriod"/>
            </a:pPr>
            <a:r>
              <a:rPr lang="ru-RU" sz="2000" dirty="0" smtClean="0"/>
              <a:t>Желтый маркер</a:t>
            </a:r>
          </a:p>
          <a:p>
            <a:pPr marL="457200" indent="-457200" algn="l">
              <a:buAutoNum type="arabicPeriod"/>
            </a:pPr>
            <a:r>
              <a:rPr lang="ru-RU" sz="2000" dirty="0" err="1" smtClean="0"/>
              <a:t>Гелевые</a:t>
            </a:r>
            <a:r>
              <a:rPr lang="ru-RU" sz="2000" dirty="0" smtClean="0"/>
              <a:t> ручки: синяя, красная, зеленая</a:t>
            </a:r>
          </a:p>
          <a:p>
            <a:pPr marL="457200" indent="-457200" algn="l">
              <a:buAutoNum type="arabicPeriod"/>
            </a:pPr>
            <a:r>
              <a:rPr lang="ru-RU" sz="2000" dirty="0" smtClean="0"/>
              <a:t>Простой карандаш</a:t>
            </a:r>
          </a:p>
          <a:p>
            <a:pPr marL="457200" indent="-457200" algn="l">
              <a:buAutoNum type="arabicPeriod"/>
            </a:pPr>
            <a:r>
              <a:rPr lang="ru-RU" sz="2000" dirty="0" smtClean="0"/>
              <a:t>Цветные карандаши – 6 шт.</a:t>
            </a:r>
          </a:p>
          <a:p>
            <a:pPr marL="457200" indent="-457200" algn="l">
              <a:buAutoNum type="arabicPeriod"/>
            </a:pPr>
            <a:r>
              <a:rPr lang="ru-RU" sz="2000" dirty="0" smtClean="0"/>
              <a:t>Цветные фломастеры – 6 шт.</a:t>
            </a:r>
            <a:endParaRPr lang="ru-RU" sz="2000" dirty="0"/>
          </a:p>
        </p:txBody>
      </p:sp>
      <p:pic>
        <p:nvPicPr>
          <p:cNvPr id="18" name="Picture 9" descr="C:\Users\Admin\Downloads\220deb1fe6c0a7bee933ce18857948c0_x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267" b="100000" l="467" r="9933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071546"/>
            <a:ext cx="2344281" cy="2344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61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857364"/>
            <a:ext cx="8125672" cy="29289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/>
                <a:ea typeface="Times New Roman"/>
                <a:cs typeface="Calibri"/>
              </a:rPr>
              <a:t/>
            </a:r>
            <a:br>
              <a:rPr lang="ru-RU" sz="2400" b="1" dirty="0" smtClean="0">
                <a:latin typeface="Comic Sans MS"/>
                <a:ea typeface="Times New Roman"/>
                <a:cs typeface="Calibri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</a:br>
            <a:r>
              <a:rPr lang="ru-RU" sz="2000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</a:br>
            <a:r>
              <a:rPr lang="ru-RU" sz="2200" dirty="0" smtClean="0">
                <a:latin typeface="Comic Sans MS"/>
                <a:ea typeface="Times New Roman"/>
                <a:cs typeface="Calibri"/>
              </a:rPr>
              <a:t/>
            </a:r>
            <a:br>
              <a:rPr lang="ru-RU" sz="2200" dirty="0" smtClean="0">
                <a:latin typeface="Comic Sans MS"/>
                <a:ea typeface="Times New Roman"/>
                <a:cs typeface="Calibri"/>
              </a:rPr>
            </a:b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1"/>
            <a:ext cx="62151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  <a:ea typeface="Times New Roman"/>
              <a:cs typeface="Calibri"/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/>
            </a:r>
            <a:br>
              <a:rPr lang="ru-RU" sz="14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</a:br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83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2" y="485776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7030A0"/>
                </a:solidFill>
              </a:rPr>
              <a:t>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C:\Users\111\Desktop\IMG_20191216_1034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143380"/>
            <a:ext cx="192882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11\Desktop\IMG_20191216_1125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2800350" cy="373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11\Desktop\IMG_20191216_1126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786058"/>
            <a:ext cx="299561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111\Desktop\IMG_20191216_1125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642918"/>
            <a:ext cx="285752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2"/>
          <p:cNvGrpSpPr/>
          <p:nvPr/>
        </p:nvGrpSpPr>
        <p:grpSpPr>
          <a:xfrm>
            <a:off x="6858016" y="214290"/>
            <a:ext cx="1568878" cy="2572534"/>
            <a:chOff x="6678413" y="3463084"/>
            <a:chExt cx="2358083" cy="3134268"/>
          </a:xfrm>
        </p:grpSpPr>
        <p:pic>
          <p:nvPicPr>
            <p:cNvPr id="13" name="Picture 4" descr="http://allday1.com/imagedb/ba/0/5f85365bc6fd01ebbdcb0023b80dd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8413" y="3463084"/>
              <a:ext cx="2180346" cy="303068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8460432" y="6165304"/>
              <a:ext cx="57606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4071942"/>
            <a:ext cx="2631134" cy="263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81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857364"/>
            <a:ext cx="8125672" cy="29289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/>
                <a:ea typeface="Times New Roman"/>
                <a:cs typeface="Calibri"/>
              </a:rPr>
              <a:t/>
            </a:r>
            <a:br>
              <a:rPr lang="ru-RU" sz="2400" b="1" dirty="0" smtClean="0">
                <a:latin typeface="Comic Sans MS"/>
                <a:ea typeface="Times New Roman"/>
                <a:cs typeface="Calibri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</a:br>
            <a:r>
              <a:rPr lang="ru-RU" sz="2000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</a:br>
            <a:r>
              <a:rPr lang="ru-RU" sz="2200" dirty="0" smtClean="0">
                <a:latin typeface="Comic Sans MS"/>
                <a:ea typeface="Times New Roman"/>
                <a:cs typeface="Calibri"/>
              </a:rPr>
              <a:t/>
            </a:r>
            <a:br>
              <a:rPr lang="ru-RU" sz="2200" dirty="0" smtClean="0">
                <a:latin typeface="Comic Sans MS"/>
                <a:ea typeface="Times New Roman"/>
                <a:cs typeface="Calibri"/>
              </a:rPr>
            </a:b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1"/>
            <a:ext cx="62151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  <a:ea typeface="Times New Roman"/>
              <a:cs typeface="Calibri"/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/>
            </a:r>
            <a:br>
              <a:rPr lang="ru-RU" sz="14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</a:br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83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2" y="485776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7030A0"/>
                </a:solidFill>
              </a:rPr>
              <a:t>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7" name="Picture 2" descr="C:\Users\USER\Desktop\kak_nauchit_rebenka_pisat_978_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143248"/>
            <a:ext cx="3866486" cy="3214710"/>
          </a:xfrm>
          <a:prstGeom prst="rect">
            <a:avLst/>
          </a:prstGeom>
          <a:noFill/>
        </p:spPr>
      </p:pic>
      <p:pic>
        <p:nvPicPr>
          <p:cNvPr id="9" name="Рисунок 8" descr="https://i1.u-mama.ru/187/f7d/d81/19fc0fe51456ba3aa2940f4dacbd15b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435771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USER\Desktop\question_mark_PNG5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000504"/>
            <a:ext cx="2500330" cy="2500330"/>
          </a:xfrm>
          <a:prstGeom prst="rect">
            <a:avLst/>
          </a:prstGeom>
          <a:noFill/>
        </p:spPr>
      </p:pic>
      <p:pic>
        <p:nvPicPr>
          <p:cNvPr id="11" name="Picture 4" descr="C:\Users\USER\Desktop\9f7c2210baaade40a7debf6a3f69fff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285728"/>
            <a:ext cx="2571912" cy="2681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81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9" name="Picture 3" descr="C:\Users\Елена\Desktop\KW60RcjBS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14290"/>
            <a:ext cx="2357455" cy="3143272"/>
          </a:xfrm>
          <a:prstGeom prst="rect">
            <a:avLst/>
          </a:prstGeom>
          <a:noFill/>
        </p:spPr>
      </p:pic>
      <p:pic>
        <p:nvPicPr>
          <p:cNvPr id="5" name="Рисунок 4" descr="C:\Users\111\Desktop\IMG_20191217_1402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371477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11\Desktop\ь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714752"/>
            <a:ext cx="442915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85786" y="4572008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49AE16"/>
                </a:solidFill>
                <a:latin typeface="Comic Sans MS" pitchFamily="66" charset="0"/>
              </a:rPr>
              <a:t>УМК «</a:t>
            </a:r>
            <a:r>
              <a:rPr lang="ru-RU" b="1" dirty="0" err="1" smtClean="0">
                <a:solidFill>
                  <a:srgbClr val="49AE16"/>
                </a:solidFill>
                <a:latin typeface="Comic Sans MS" pitchFamily="66" charset="0"/>
              </a:rPr>
              <a:t>Автодидактика</a:t>
            </a:r>
            <a:r>
              <a:rPr lang="ru-RU" b="1" dirty="0" smtClean="0">
                <a:solidFill>
                  <a:srgbClr val="49AE16"/>
                </a:solidFill>
                <a:latin typeface="Comic Sans MS" pitchFamily="66" charset="0"/>
              </a:rPr>
              <a:t>: каллиграфия</a:t>
            </a:r>
            <a:r>
              <a:rPr lang="ru-RU" dirty="0" smtClean="0">
                <a:solidFill>
                  <a:srgbClr val="49AE16"/>
                </a:solidFill>
              </a:rPr>
              <a:t>»</a:t>
            </a:r>
            <a:endParaRPr lang="ru-RU" dirty="0">
              <a:solidFill>
                <a:srgbClr val="49AE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857364"/>
            <a:ext cx="8125672" cy="29289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/>
                <a:ea typeface="Times New Roman"/>
                <a:cs typeface="Calibri"/>
              </a:rPr>
              <a:t/>
            </a:r>
            <a:br>
              <a:rPr lang="ru-RU" sz="2400" b="1" dirty="0" smtClean="0">
                <a:latin typeface="Comic Sans MS"/>
                <a:ea typeface="Times New Roman"/>
                <a:cs typeface="Calibri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</a:br>
            <a:r>
              <a:rPr lang="ru-RU" sz="2000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</a:br>
            <a:r>
              <a:rPr lang="ru-RU" sz="2200" dirty="0" smtClean="0">
                <a:latin typeface="Comic Sans MS"/>
                <a:ea typeface="Times New Roman"/>
                <a:cs typeface="Calibri"/>
              </a:rPr>
              <a:t/>
            </a:r>
            <a:br>
              <a:rPr lang="ru-RU" sz="2200" dirty="0" smtClean="0">
                <a:latin typeface="Comic Sans MS"/>
                <a:ea typeface="Times New Roman"/>
                <a:cs typeface="Calibri"/>
              </a:rPr>
            </a:b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1"/>
            <a:ext cx="62151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  <a:ea typeface="Times New Roman"/>
              <a:cs typeface="Calibri"/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/>
            </a:r>
            <a:br>
              <a:rPr lang="ru-RU" sz="14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</a:br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83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2" y="485776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7030A0"/>
                </a:solidFill>
              </a:rPr>
              <a:t>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2" name="Рисунок 11" descr="D:\С ноутбука -2016\rps\ЧУДО РШ\ВЕБИНАР 06.11.18\рис-Каллиграфи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28604"/>
            <a:ext cx="135732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111\Desktop\IMG_20191217_101137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300039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111\Desktop\IMG_20191217_1014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500306"/>
            <a:ext cx="228601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111\Desktop\в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785794"/>
            <a:ext cx="2847975" cy="5878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81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Итоговая диагностика</a:t>
            </a:r>
            <a:endParaRPr lang="ru-RU" dirty="0"/>
          </a:p>
        </p:txBody>
      </p:sp>
      <p:pic>
        <p:nvPicPr>
          <p:cNvPr id="3074" name="Picture 2" descr="C:\Users\Саранск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  <p:pic>
        <p:nvPicPr>
          <p:cNvPr id="6" name="Рисунок 5" descr="C:\Users\Саранск\Desktop\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200026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аранск\Desktop\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928802"/>
            <a:ext cx="1928826" cy="220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Саранск\Desktop\А3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714620"/>
            <a:ext cx="2071702" cy="269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Саранск\Desktop\А14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071942"/>
            <a:ext cx="1928826" cy="257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Саранск\Desktop\Безымянный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500570"/>
            <a:ext cx="342902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Сводная таблица качества каллиграфических умений при списывании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9100710"/>
              </p:ext>
            </p:extLst>
          </p:nvPr>
        </p:nvGraphicFramePr>
        <p:xfrm>
          <a:off x="571472" y="1714490"/>
          <a:ext cx="8001056" cy="4500593"/>
        </p:xfrm>
        <a:graphic>
          <a:graphicData uri="http://schemas.openxmlformats.org/drawingml/2006/table">
            <a:tbl>
              <a:tblPr firstRow="1" firstCol="1" bandRow="1"/>
              <a:tblGrid>
                <a:gridCol w="1263875"/>
                <a:gridCol w="860272"/>
                <a:gridCol w="858030"/>
                <a:gridCol w="848314"/>
                <a:gridCol w="860272"/>
                <a:gridCol w="860272"/>
                <a:gridCol w="858030"/>
                <a:gridCol w="848314"/>
                <a:gridCol w="743677"/>
              </a:tblGrid>
              <a:tr h="496991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Уровень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сформированности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каллиграфических умений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% детей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4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Высокий</a:t>
                      </a:r>
                      <a:br>
                        <a:rPr lang="ru-RU" sz="12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100-90%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Средний</a:t>
                      </a:r>
                      <a:br>
                        <a:rPr lang="ru-RU" sz="12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89-66%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Базовый</a:t>
                      </a:r>
                      <a:br>
                        <a:rPr lang="ru-RU" sz="12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65-50%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Низкий</a:t>
                      </a:r>
                      <a:br>
                        <a:rPr lang="ru-RU" sz="12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менее 50%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высокий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средний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базовый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низкий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Автодидактическая методика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Традиционная методика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4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Соблюдение границ письма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/>
                        </a:rPr>
                        <a:t>90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Соблюдение высоты букв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/>
                        </a:rPr>
                        <a:t>75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Соблюдение наклона букв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/>
                        </a:rPr>
                        <a:t>85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Правильное соединение букв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/>
                        </a:rPr>
                        <a:t>85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/>
                        </a:rPr>
                        <a:t>84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Рамка 3"/>
          <p:cNvSpPr/>
          <p:nvPr/>
        </p:nvSpPr>
        <p:spPr>
          <a:xfrm>
            <a:off x="0" y="0"/>
            <a:ext cx="9144000" cy="6857999"/>
          </a:xfrm>
          <a:prstGeom prst="frame">
            <a:avLst>
              <a:gd name="adj1" fmla="val 1324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4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b="1" dirty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Сводная таблица качества </a:t>
            </a: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УУД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2810190"/>
              </p:ext>
            </p:extLst>
          </p:nvPr>
        </p:nvGraphicFramePr>
        <p:xfrm>
          <a:off x="447261" y="1556792"/>
          <a:ext cx="8411019" cy="4696545"/>
        </p:xfrm>
        <a:graphic>
          <a:graphicData uri="http://schemas.openxmlformats.org/drawingml/2006/table">
            <a:tbl>
              <a:tblPr firstRow="1" firstCol="1" bandRow="1"/>
              <a:tblGrid>
                <a:gridCol w="1108572"/>
                <a:gridCol w="1910984"/>
                <a:gridCol w="1828556"/>
                <a:gridCol w="1867246"/>
                <a:gridCol w="1695661"/>
              </a:tblGrid>
              <a:tr h="630481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Уровень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Автодидактическая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методика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Традиционная методика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Автодидактическая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методика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Традиционная методика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Познавательные УУ, % детей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Регулятивные УУД, % детей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63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Высокий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100-90%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 smtClean="0">
                          <a:effectLst/>
                          <a:latin typeface="Calibri"/>
                        </a:rPr>
                        <a:t>33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70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3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Средний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89-66%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 smtClean="0">
                          <a:effectLst/>
                          <a:latin typeface="Calibri"/>
                        </a:rPr>
                        <a:t>60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3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Базовый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65-50%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3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Низкий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менее 50%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 smtClean="0">
                          <a:effectLst/>
                          <a:latin typeface="Calibri"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Рамка 3"/>
          <p:cNvSpPr/>
          <p:nvPr/>
        </p:nvSpPr>
        <p:spPr>
          <a:xfrm>
            <a:off x="0" y="0"/>
            <a:ext cx="9144000" cy="6857999"/>
          </a:xfrm>
          <a:prstGeom prst="frame">
            <a:avLst>
              <a:gd name="adj1" fmla="val 1324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2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Семинар руководителей общеобразовательных организаций</a:t>
            </a:r>
            <a:b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Лямбирского муниципального района Республики Мордовия </a:t>
            </a:r>
            <a:b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311EA2"/>
                </a:solidFill>
                <a:latin typeface="Times New Roman" pitchFamily="18" charset="0"/>
                <a:cs typeface="Times New Roman" pitchFamily="18" charset="0"/>
              </a:rPr>
              <a:t>" Повышение профессиональной компетентности педагога </a:t>
            </a:r>
            <a:br>
              <a:rPr lang="ru-RU" sz="1600" b="1" dirty="0" smtClean="0">
                <a:solidFill>
                  <a:srgbClr val="311EA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311EA2"/>
                </a:solidFill>
                <a:latin typeface="Times New Roman" pitchFamily="18" charset="0"/>
                <a:cs typeface="Times New Roman" pitchFamily="18" charset="0"/>
              </a:rPr>
              <a:t>в условиях реализации национального проекта " Образование</a:t>
            </a:r>
            <a:endParaRPr lang="ru-RU" sz="1600" b="1" dirty="0">
              <a:solidFill>
                <a:srgbClr val="311E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Саранск\Desktop\IMG-20191222-WA000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1142984"/>
            <a:ext cx="128588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Саранск\Desktop\IMG-20191222-WA0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214818"/>
            <a:ext cx="319564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Саранск\Desktop\IMG-20191222-WA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857364"/>
            <a:ext cx="3197122" cy="2214578"/>
          </a:xfrm>
          <a:prstGeom prst="rect">
            <a:avLst/>
          </a:prstGeom>
          <a:noFill/>
        </p:spPr>
      </p:pic>
      <p:pic>
        <p:nvPicPr>
          <p:cNvPr id="1027" name="Picture 3" descr="C:\Users\Саранск\Desktop\IMG-20191222-WA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736"/>
            <a:ext cx="2928958" cy="2196719"/>
          </a:xfrm>
          <a:prstGeom prst="rect">
            <a:avLst/>
          </a:prstGeom>
          <a:noFill/>
        </p:spPr>
      </p:pic>
      <p:pic>
        <p:nvPicPr>
          <p:cNvPr id="1028" name="Picture 4" descr="C:\Users\Саранск\Desktop\IMG-20191222-WA0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857628"/>
            <a:ext cx="2089543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857364"/>
            <a:ext cx="8125672" cy="29289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/>
                <a:ea typeface="Times New Roman"/>
                <a:cs typeface="Calibri"/>
              </a:rPr>
              <a:t/>
            </a:r>
            <a:br>
              <a:rPr lang="ru-RU" sz="2400" b="1" dirty="0" smtClean="0">
                <a:latin typeface="Comic Sans MS"/>
                <a:ea typeface="Times New Roman"/>
                <a:cs typeface="Calibri"/>
              </a:rPr>
            </a:br>
            <a:r>
              <a:rPr lang="ru-RU" sz="54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>Спасибо за внимание!</a:t>
            </a:r>
            <a:br>
              <a:rPr lang="ru-RU" sz="54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</a:br>
            <a:r>
              <a:rPr lang="ru-RU" sz="2000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</a:br>
            <a:r>
              <a:rPr lang="ru-RU" sz="2200" dirty="0" smtClean="0">
                <a:latin typeface="Comic Sans MS"/>
                <a:ea typeface="Times New Roman"/>
                <a:cs typeface="Calibri"/>
              </a:rPr>
              <a:t/>
            </a:r>
            <a:br>
              <a:rPr lang="ru-RU" sz="2200" dirty="0" smtClean="0">
                <a:latin typeface="Comic Sans MS"/>
                <a:ea typeface="Times New Roman"/>
                <a:cs typeface="Calibri"/>
              </a:rPr>
            </a:b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1"/>
            <a:ext cx="62151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  <a:ea typeface="Times New Roman"/>
              <a:cs typeface="Calibri"/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/>
            </a:r>
            <a:br>
              <a:rPr lang="ru-RU" sz="14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</a:br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83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D:\С ноутбука -2016\rps\ЧУДО РШ\ВЕБИНАР 06.11.18\рис-Каллиграфи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235745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F:\Часть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929066"/>
            <a:ext cx="1709381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USER\Desktop\books-new.png"/>
          <p:cNvPicPr>
            <a:picLocks noChangeAspect="1" noChangeArrowheads="1"/>
          </p:cNvPicPr>
          <p:nvPr/>
        </p:nvPicPr>
        <p:blipFill rotWithShape="1">
          <a:blip r:embed="rId4" cstate="print"/>
          <a:srcRect l="50000" t="45461" r="2336" b="12697"/>
          <a:stretch/>
        </p:blipFill>
        <p:spPr bwMode="auto">
          <a:xfrm>
            <a:off x="6858016" y="428604"/>
            <a:ext cx="173607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381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857364"/>
            <a:ext cx="8125672" cy="29289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/>
                <a:ea typeface="Times New Roman"/>
                <a:cs typeface="Calibri"/>
              </a:rPr>
              <a:t/>
            </a:r>
            <a:br>
              <a:rPr lang="ru-RU" sz="2400" b="1" dirty="0" smtClean="0">
                <a:latin typeface="Comic Sans MS"/>
                <a:ea typeface="Times New Roman"/>
                <a:cs typeface="Calibri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</a:br>
            <a:r>
              <a:rPr lang="ru-RU" sz="2000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</a:br>
            <a:r>
              <a:rPr lang="ru-RU" sz="2200" dirty="0" smtClean="0">
                <a:latin typeface="Comic Sans MS"/>
                <a:ea typeface="Times New Roman"/>
                <a:cs typeface="Calibri"/>
              </a:rPr>
              <a:t/>
            </a:r>
            <a:br>
              <a:rPr lang="ru-RU" sz="2200" dirty="0" smtClean="0">
                <a:latin typeface="Comic Sans MS"/>
                <a:ea typeface="Times New Roman"/>
                <a:cs typeface="Calibri"/>
              </a:rPr>
            </a:b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1"/>
            <a:ext cx="62151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  <a:ea typeface="Times New Roman"/>
              <a:cs typeface="Calibri"/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  <a:t/>
            </a:r>
            <a:br>
              <a:rPr lang="ru-RU" sz="1400" b="1" dirty="0" smtClean="0">
                <a:solidFill>
                  <a:srgbClr val="7030A0"/>
                </a:solidFill>
                <a:latin typeface="Comic Sans MS"/>
                <a:ea typeface="Times New Roman"/>
                <a:cs typeface="Calibri"/>
              </a:rPr>
            </a:br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83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2" y="485776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7030A0"/>
                </a:solidFill>
              </a:rPr>
              <a:t>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8" name="Содержимое 9" descr="C:\Users\111\Desktop\1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7166"/>
            <a:ext cx="450059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381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143504" y="5286388"/>
            <a:ext cx="3286148" cy="116910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 smtClean="0">
                <a:latin typeface="+mn-lt"/>
              </a:rPr>
              <a:t>Часть 2</a:t>
            </a:r>
          </a:p>
          <a:p>
            <a:r>
              <a:rPr lang="ru-RU" sz="2400" b="1" i="1" dirty="0" smtClean="0">
                <a:solidFill>
                  <a:srgbClr val="0070C0"/>
                </a:solidFill>
                <a:latin typeface="+mn-lt"/>
              </a:rPr>
              <a:t>Пишем буквы </a:t>
            </a:r>
          </a:p>
          <a:p>
            <a:r>
              <a:rPr lang="ru-RU" sz="2400" b="1" i="1" dirty="0" smtClean="0">
                <a:solidFill>
                  <a:srgbClr val="0070C0"/>
                </a:solidFill>
                <a:latin typeface="+mn-lt"/>
              </a:rPr>
              <a:t>правильно и красиво:</a:t>
            </a:r>
          </a:p>
          <a:p>
            <a:r>
              <a:rPr lang="ru-RU" sz="2400" i="1" dirty="0" smtClean="0">
                <a:latin typeface="+mn-lt"/>
              </a:rPr>
              <a:t>60-65 уроков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5286364"/>
            <a:ext cx="2857520" cy="15716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 smtClean="0"/>
              <a:t>Часть 1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Готовимся 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к письму букв:</a:t>
            </a:r>
          </a:p>
          <a:p>
            <a:r>
              <a:rPr lang="ru-RU" sz="2400" i="1" dirty="0" smtClean="0"/>
              <a:t>18 -20 уроков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14290"/>
            <a:ext cx="8715436" cy="79223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«Каллиграфия букв: развивающие прописи»: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Учебное пособие в 2-х частях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786050" y="3143248"/>
            <a:ext cx="64294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F:\Часть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485" y="1500174"/>
            <a:ext cx="2499689" cy="3342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USER\Desktop\books-new.png"/>
          <p:cNvPicPr>
            <a:picLocks noChangeAspect="1" noChangeArrowheads="1"/>
          </p:cNvPicPr>
          <p:nvPr/>
        </p:nvPicPr>
        <p:blipFill rotWithShape="1">
          <a:blip r:embed="rId3" cstate="print"/>
          <a:srcRect l="50000" t="45461" r="2336" b="12697"/>
          <a:stretch/>
        </p:blipFill>
        <p:spPr bwMode="auto">
          <a:xfrm>
            <a:off x="3395936" y="1357298"/>
            <a:ext cx="5533749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549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71810"/>
            <a:ext cx="2104350" cy="2890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85786" y="500042"/>
            <a:ext cx="7704856" cy="79208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Часть 1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Готовимся к письму букв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000372"/>
            <a:ext cx="2130237" cy="2909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000372"/>
            <a:ext cx="2141017" cy="293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9337" y="3000372"/>
            <a:ext cx="2144663" cy="2936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85720" y="2285992"/>
            <a:ext cx="1632276" cy="50405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/>
              <a:t>Раздел </a:t>
            </a:r>
            <a:r>
              <a:rPr lang="en-US" b="1" i="1" dirty="0" smtClean="0"/>
              <a:t>I</a:t>
            </a:r>
            <a:endParaRPr lang="ru-RU" b="1" i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71736" y="2143116"/>
            <a:ext cx="1632276" cy="50405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/>
              <a:t>Раздел </a:t>
            </a:r>
            <a:r>
              <a:rPr lang="en-US" b="1" i="1" dirty="0" smtClean="0"/>
              <a:t>II</a:t>
            </a:r>
            <a:endParaRPr lang="ru-RU" b="1" i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929190" y="2143116"/>
            <a:ext cx="1632276" cy="50405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/>
              <a:t>Раздел </a:t>
            </a:r>
            <a:r>
              <a:rPr lang="en-US" b="1" i="1" dirty="0" smtClean="0"/>
              <a:t>III</a:t>
            </a:r>
            <a:endParaRPr lang="ru-RU" b="1" i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43768" y="2143116"/>
            <a:ext cx="1727009" cy="50405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/>
              <a:t>Раздел </a:t>
            </a:r>
            <a:r>
              <a:rPr lang="en-US" b="1" i="1" dirty="0" smtClean="0"/>
              <a:t>IV</a:t>
            </a:r>
            <a:endParaRPr lang="ru-RU" b="1" i="1" dirty="0"/>
          </a:p>
        </p:txBody>
      </p:sp>
      <p:pic>
        <p:nvPicPr>
          <p:cNvPr id="13" name="Picture 2" descr="F:\Часть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500166" cy="200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801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42852"/>
            <a:ext cx="4536505" cy="4657352"/>
            <a:chOff x="4409678" y="1628800"/>
            <a:chExt cx="4536505" cy="4657352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006018">
              <a:off x="5111656" y="3700633"/>
              <a:ext cx="3025145" cy="21458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678" y="1628800"/>
              <a:ext cx="4536505" cy="25073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5072065" y="196044"/>
            <a:ext cx="3714777" cy="123269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Часть 2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Пишем буквы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62201"/>
            <a:ext cx="3621126" cy="2568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662200"/>
            <a:ext cx="3552445" cy="2519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06" y="2142377"/>
            <a:ext cx="3749950" cy="266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47354"/>
            <a:ext cx="3749950" cy="266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899592" y="2849547"/>
            <a:ext cx="8139961" cy="3909738"/>
            <a:chOff x="1004039" y="2699298"/>
            <a:chExt cx="8139961" cy="3909738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039" y="2709392"/>
              <a:ext cx="3742939" cy="2657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8908" y="2699298"/>
              <a:ext cx="3755419" cy="2665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7228" y="3311898"/>
              <a:ext cx="3630367" cy="2577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846" y="3315068"/>
              <a:ext cx="3630367" cy="2577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185" y="4031887"/>
              <a:ext cx="3630367" cy="2577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632" y="3963091"/>
              <a:ext cx="3630368" cy="2577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1285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461022" y="3537012"/>
            <a:ext cx="8431458" cy="936165"/>
          </a:xfrm>
          <a:prstGeom prst="rect">
            <a:avLst/>
          </a:prstGeom>
          <a:solidFill>
            <a:srgbClr val="FF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55451" y="2621387"/>
            <a:ext cx="8431458" cy="936165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86991" y="2564904"/>
            <a:ext cx="1996777" cy="972108"/>
          </a:xfrm>
          <a:prstGeom prst="rect">
            <a:avLst/>
          </a:prstGeom>
          <a:pattFill prst="wd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МЕСТО  УРОКОВ КАЛЛИГРАФИИ 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В СТРУКТУРЕ УМК ПО РУССКОМУ ЯЗЫКУ В 1-М КЛАССЕ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(на примере УМК «Школы России»)</a:t>
            </a:r>
            <a:endParaRPr lang="ru-RU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564904"/>
            <a:ext cx="8424936" cy="1944216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>
            <a:stCxn id="3" idx="1"/>
          </p:cNvCxnSpPr>
          <p:nvPr/>
        </p:nvCxnSpPr>
        <p:spPr>
          <a:xfrm>
            <a:off x="467544" y="3537012"/>
            <a:ext cx="8352928" cy="0"/>
          </a:xfrm>
          <a:prstGeom prst="straightConnector1">
            <a:avLst/>
          </a:prstGeom>
          <a:ln w="69850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292080" y="3284984"/>
            <a:ext cx="0" cy="7238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19872" y="3284982"/>
            <a:ext cx="0" cy="7238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355976" y="3284981"/>
            <a:ext cx="0" cy="7238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75656" y="3025056"/>
            <a:ext cx="0" cy="1052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5357" y="3670285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сентябрь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75656" y="3670657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октябрь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83768" y="367098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ноябрь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19872" y="3671971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декабрь</a:t>
            </a:r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393679" y="367392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январь</a:t>
            </a:r>
            <a:endParaRPr lang="ru-RU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292080" y="3670285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февраль</a:t>
            </a:r>
            <a:endParaRPr lang="ru-RU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357950" y="367295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Март……</a:t>
            </a:r>
            <a:endParaRPr lang="ru-RU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67544" y="2501836"/>
            <a:ext cx="1457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+mj-lt"/>
              </a:rPr>
              <a:t>Письмо</a:t>
            </a:r>
            <a:endParaRPr lang="ru-RU" sz="2800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1022" y="4067230"/>
            <a:ext cx="1578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+mj-lt"/>
              </a:rPr>
              <a:t>Чтение</a:t>
            </a:r>
            <a:endParaRPr lang="ru-RU" sz="2800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82720" y="2593173"/>
            <a:ext cx="3744416" cy="229319"/>
          </a:xfrm>
          <a:prstGeom prst="rect">
            <a:avLst/>
          </a:prstGeom>
          <a:pattFill prst="wd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 flipV="1">
            <a:off x="2468378" y="2794223"/>
            <a:ext cx="3743368" cy="490761"/>
          </a:xfrm>
          <a:prstGeom prst="triangle">
            <a:avLst>
              <a:gd name="adj" fmla="val 0"/>
            </a:avLst>
          </a:prstGeom>
          <a:pattFill prst="wd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773487" y="3282025"/>
            <a:ext cx="1437093" cy="165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Левая фигурная скобка 36"/>
          <p:cNvSpPr/>
          <p:nvPr/>
        </p:nvSpPr>
        <p:spPr>
          <a:xfrm rot="5400000">
            <a:off x="3460213" y="-1141825"/>
            <a:ext cx="704884" cy="6703265"/>
          </a:xfrm>
          <a:prstGeom prst="leftBrace">
            <a:avLst>
              <a:gd name="adj1" fmla="val 43665"/>
              <a:gd name="adj2" fmla="val 51075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142976" y="1444135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Обучение грамоте (</a:t>
            </a:r>
            <a:r>
              <a:rPr lang="ru-RU" sz="2400" b="1" dirty="0" err="1" smtClean="0">
                <a:solidFill>
                  <a:srgbClr val="0070C0"/>
                </a:solidFill>
                <a:latin typeface="+mj-lt"/>
              </a:rPr>
              <a:t>письмо+чтение</a:t>
            </a:r>
            <a:r>
              <a:rPr lang="ru-RU" sz="2400" b="1" smtClean="0">
                <a:solidFill>
                  <a:srgbClr val="0070C0"/>
                </a:solidFill>
                <a:latin typeface="+mj-lt"/>
              </a:rPr>
              <a:t>) 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4" name="Группа 50"/>
          <p:cNvGrpSpPr/>
          <p:nvPr/>
        </p:nvGrpSpPr>
        <p:grpSpPr>
          <a:xfrm>
            <a:off x="500034" y="5072074"/>
            <a:ext cx="2538638" cy="369332"/>
            <a:chOff x="2593512" y="4972526"/>
            <a:chExt cx="2538638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2593512" y="4972526"/>
              <a:ext cx="936104" cy="369332"/>
            </a:xfrm>
            <a:prstGeom prst="rect">
              <a:avLst/>
            </a:prstGeom>
            <a:pattFill prst="wdUpDiag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547974" y="4972526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/>
                <a:t>Каллиграфия</a:t>
              </a:r>
              <a:endParaRPr lang="ru-RU" b="1" i="1" dirty="0"/>
            </a:p>
          </p:txBody>
        </p:sp>
      </p:grpSp>
      <p:grpSp>
        <p:nvGrpSpPr>
          <p:cNvPr id="6" name="Группа 51"/>
          <p:cNvGrpSpPr/>
          <p:nvPr/>
        </p:nvGrpSpPr>
        <p:grpSpPr>
          <a:xfrm>
            <a:off x="500034" y="5572140"/>
            <a:ext cx="2538638" cy="369332"/>
            <a:chOff x="2593512" y="4972526"/>
            <a:chExt cx="2538638" cy="369332"/>
          </a:xfrm>
        </p:grpSpPr>
        <p:sp>
          <p:nvSpPr>
            <p:cNvPr id="53" name="TextBox 52"/>
            <p:cNvSpPr txBox="1"/>
            <p:nvPr/>
          </p:nvSpPr>
          <p:spPr>
            <a:xfrm>
              <a:off x="2593512" y="4972526"/>
              <a:ext cx="936104" cy="369332"/>
            </a:xfrm>
            <a:prstGeom prst="rect">
              <a:avLst/>
            </a:prstGeom>
            <a:solidFill>
              <a:srgbClr val="FFFF00">
                <a:alpha val="19000"/>
              </a:srgb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47974" y="4972526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/>
                <a:t>Русский язык</a:t>
              </a:r>
              <a:endParaRPr lang="ru-RU" b="1" i="1" dirty="0"/>
            </a:p>
          </p:txBody>
        </p:sp>
      </p:grpSp>
      <p:sp>
        <p:nvSpPr>
          <p:cNvPr id="55" name="Левая фигурная скобка 54"/>
          <p:cNvSpPr/>
          <p:nvPr/>
        </p:nvSpPr>
        <p:spPr>
          <a:xfrm rot="5400000">
            <a:off x="837457" y="2910453"/>
            <a:ext cx="286707" cy="989688"/>
          </a:xfrm>
          <a:prstGeom prst="leftBrace">
            <a:avLst>
              <a:gd name="adj1" fmla="val 43665"/>
              <a:gd name="adj2" fmla="val 5177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Левая фигурная скобка 55"/>
          <p:cNvSpPr/>
          <p:nvPr/>
        </p:nvSpPr>
        <p:spPr>
          <a:xfrm rot="5400000">
            <a:off x="3612183" y="932855"/>
            <a:ext cx="481461" cy="4717668"/>
          </a:xfrm>
          <a:prstGeom prst="leftBrace">
            <a:avLst>
              <a:gd name="adj1" fmla="val 43665"/>
              <a:gd name="adj2" fmla="val 5177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Левая фигурная скобка 56"/>
          <p:cNvSpPr/>
          <p:nvPr/>
        </p:nvSpPr>
        <p:spPr>
          <a:xfrm rot="5400000">
            <a:off x="837457" y="2910454"/>
            <a:ext cx="286707" cy="989688"/>
          </a:xfrm>
          <a:prstGeom prst="leftBrace">
            <a:avLst>
              <a:gd name="adj1" fmla="val 43665"/>
              <a:gd name="adj2" fmla="val 5177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Левая фигурная скобка 57"/>
          <p:cNvSpPr/>
          <p:nvPr/>
        </p:nvSpPr>
        <p:spPr>
          <a:xfrm rot="5400000">
            <a:off x="6570222" y="2942946"/>
            <a:ext cx="252030" cy="936103"/>
          </a:xfrm>
          <a:prstGeom prst="leftBrace">
            <a:avLst>
              <a:gd name="adj1" fmla="val 43665"/>
              <a:gd name="adj2" fmla="val 5177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728782" y="2904803"/>
            <a:ext cx="699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ДБП</a:t>
            </a:r>
            <a:endParaRPr lang="ru-RU" b="1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3540593" y="273098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БП</a:t>
            </a:r>
            <a:endParaRPr lang="ru-RU" b="1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6286512" y="291565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ПБП….</a:t>
            </a:r>
            <a:endParaRPr lang="ru-RU" b="1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3786182" y="5143512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ДБП – </a:t>
            </a:r>
            <a:r>
              <a:rPr lang="ru-RU" b="1" i="1" dirty="0" err="1" smtClean="0"/>
              <a:t>добукварный</a:t>
            </a:r>
            <a:r>
              <a:rPr lang="ru-RU" b="1" i="1" dirty="0" smtClean="0"/>
              <a:t> период</a:t>
            </a:r>
            <a:br>
              <a:rPr lang="ru-RU" b="1" i="1" dirty="0" smtClean="0"/>
            </a:br>
            <a:r>
              <a:rPr lang="ru-RU" b="1" i="1" dirty="0" smtClean="0"/>
              <a:t>БП    -  букварный период</a:t>
            </a:r>
          </a:p>
          <a:p>
            <a:r>
              <a:rPr lang="ru-RU" b="1" i="1" dirty="0" smtClean="0"/>
              <a:t>ПБП -   </a:t>
            </a:r>
            <a:r>
              <a:rPr lang="ru-RU" b="1" i="1" dirty="0" err="1" smtClean="0"/>
              <a:t>послебукварный</a:t>
            </a:r>
            <a:r>
              <a:rPr lang="ru-RU" b="1" i="1" dirty="0" smtClean="0"/>
              <a:t>  период</a:t>
            </a:r>
            <a:endParaRPr lang="ru-RU" b="1" i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350610" y="3364770"/>
            <a:ext cx="1742038" cy="1311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2473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908721"/>
          <a:ext cx="8750206" cy="5734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3784"/>
                <a:gridCol w="1793075"/>
                <a:gridCol w="2653751"/>
                <a:gridCol w="3729596"/>
              </a:tblGrid>
              <a:tr h="670259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Технология обучения каллиграфии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96330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869524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52144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07222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724604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52144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62764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                    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 w="12700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ln w="12700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</a:rPr>
                        <a:t>                                   </a:t>
                      </a:r>
                      <a:r>
                        <a:rPr lang="en-US" sz="1800" b="1" dirty="0" smtClean="0">
                          <a:ln w="12700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</a:rPr>
                        <a:t>   </a:t>
                      </a:r>
                      <a:r>
                        <a:rPr lang="ru-RU" sz="1800" b="1" dirty="0" smtClean="0">
                          <a:ln w="12700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r>
                        <a:rPr lang="ru-RU" sz="1800" b="1" dirty="0" smtClean="0">
                          <a:ln w="12700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</a:rPr>
                        <a:t>          </a:t>
                      </a:r>
                      <a:r>
                        <a:rPr lang="en-US" sz="1800" b="1" dirty="0" smtClean="0">
                          <a:ln w="12700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</a:rPr>
                        <a:t>                  </a:t>
                      </a:r>
                      <a:r>
                        <a:rPr lang="ru-RU" sz="1800" b="1" dirty="0" smtClean="0">
                          <a:ln w="12700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</a:rPr>
                        <a:t>   </a:t>
                      </a:r>
                      <a:r>
                        <a:rPr lang="en-US" sz="1800" b="1" dirty="0" smtClean="0">
                          <a:ln w="12700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0" y="0"/>
            <a:ext cx="9144000" cy="928670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Почему и зачем </a:t>
            </a:r>
            <a:r>
              <a:rPr lang="ru-RU" sz="2000" b="1" dirty="0" err="1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автодидактические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технологии обучения каллиграфии?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14000" contrast="32000"/>
          </a:blip>
          <a:srcRect/>
          <a:stretch>
            <a:fillRect/>
          </a:stretch>
        </p:blipFill>
        <p:spPr bwMode="auto">
          <a:xfrm flipH="1">
            <a:off x="8215338" y="0"/>
            <a:ext cx="739037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71600" y="908721"/>
            <a:ext cx="12650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Основание</a:t>
            </a:r>
          </a:p>
          <a:p>
            <a:pPr algn="ctr"/>
            <a:r>
              <a:rPr lang="ru-RU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сравнения</a:t>
            </a:r>
            <a:endParaRPr lang="ru-RU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908721"/>
            <a:ext cx="1877694" cy="6694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Традиционные</a:t>
            </a:r>
          </a:p>
          <a:p>
            <a:pPr algn="ctr">
              <a:lnSpc>
                <a:spcPts val="1500"/>
              </a:lnSpc>
            </a:pPr>
            <a: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м</a:t>
            </a:r>
            <a:r>
              <a:rPr lang="ru-RU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етодики</a:t>
            </a:r>
          </a:p>
          <a:p>
            <a:pPr algn="ctr">
              <a:lnSpc>
                <a:spcPts val="1500"/>
              </a:lnSpc>
            </a:pPr>
            <a: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обучения письму</a:t>
            </a:r>
            <a:endParaRPr lang="ru-RU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772817"/>
            <a:ext cx="10005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Действия</a:t>
            </a:r>
          </a:p>
          <a:p>
            <a:pPr algn="ctr"/>
            <a:r>
              <a:rPr lang="ru-RU" sz="1600" cap="none" spc="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ребёнка</a:t>
            </a:r>
            <a:endParaRPr lang="ru-RU" sz="1600" cap="none" spc="0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2708921"/>
            <a:ext cx="10005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Действия</a:t>
            </a:r>
          </a:p>
          <a:p>
            <a:pPr algn="ctr"/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педагога</a:t>
            </a:r>
            <a:endParaRPr lang="ru-RU" sz="1600" cap="none" spc="0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429001"/>
            <a:ext cx="11369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Интерес  и</a:t>
            </a:r>
          </a:p>
          <a:p>
            <a:r>
              <a:rPr lang="ru-RU" sz="1600" cap="none" spc="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мотивация</a:t>
            </a:r>
            <a:endParaRPr lang="ru-RU" sz="1600" cap="none" spc="0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4149081"/>
            <a:ext cx="105830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Результат </a:t>
            </a:r>
            <a:endParaRPr lang="ru-RU" sz="1600" cap="none" spc="0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4725145"/>
            <a:ext cx="12152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Контроль,</a:t>
            </a:r>
          </a:p>
          <a:p>
            <a:pPr algn="ctr"/>
            <a:r>
              <a:rPr lang="ru-RU" sz="1600" cap="none" spc="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коррекция</a:t>
            </a:r>
            <a:endParaRPr lang="ru-RU" sz="1600" cap="none" spc="0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5373217"/>
            <a:ext cx="6541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ФГОС</a:t>
            </a:r>
            <a:endParaRPr lang="ru-RU" sz="1600" cap="none" spc="0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1556793"/>
            <a:ext cx="1870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1920"/>
              </a:lnSpc>
            </a:pPr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  <a:hlinkClick r:id="" action="ppaction://noaction"/>
              </a:rPr>
              <a:t>Копирует  образец:</a:t>
            </a:r>
          </a:p>
          <a:p>
            <a:pPr>
              <a:lnSpc>
                <a:spcPts val="1920"/>
              </a:lnSpc>
            </a:pPr>
            <a:r>
              <a:rPr lang="ru-RU" sz="1600" cap="none" spc="0" dirty="0" smtClean="0">
                <a:ln w="12700">
                  <a:solidFill>
                    <a:schemeClr val="tx1"/>
                  </a:solidFill>
                  <a:prstDash val="solid"/>
                </a:ln>
                <a:hlinkClick r:id="" action="ppaction://noaction"/>
              </a:rPr>
              <a:t>«</a:t>
            </a:r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  <a:hlinkClick r:id="" action="ppaction://noaction"/>
              </a:rPr>
              <a:t>примерно</a:t>
            </a:r>
            <a:r>
              <a:rPr lang="ru-RU" sz="1600" cap="none" spc="0" dirty="0" smtClean="0">
                <a:ln w="12700">
                  <a:solidFill>
                    <a:schemeClr val="tx1"/>
                  </a:solidFill>
                  <a:prstDash val="solid"/>
                </a:ln>
                <a:hlinkClick r:id="" action="ppaction://noaction"/>
              </a:rPr>
              <a:t> так»  и </a:t>
            </a:r>
          </a:p>
          <a:p>
            <a:pPr>
              <a:lnSpc>
                <a:spcPts val="1920"/>
              </a:lnSpc>
            </a:pPr>
            <a:r>
              <a:rPr lang="ru-RU" sz="1600" cap="none" spc="0" dirty="0" smtClean="0">
                <a:ln w="12700">
                  <a:solidFill>
                    <a:schemeClr val="tx1"/>
                  </a:solidFill>
                  <a:prstDash val="solid"/>
                </a:ln>
                <a:hlinkClick r:id="" action="ppaction://noaction"/>
              </a:rPr>
              <a:t> «где-то </a:t>
            </a:r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  <a:hlinkClick r:id="" action="ppaction://noaction"/>
              </a:rPr>
              <a:t>здесь»</a:t>
            </a:r>
            <a:endParaRPr lang="ru-RU" sz="1600" cap="none" spc="0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9792" y="2564905"/>
            <a:ext cx="2520280" cy="9158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Снабжает   образцами, 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предлагает  д</a:t>
            </a:r>
            <a:r>
              <a:rPr lang="ru-RU" sz="1600" cap="none" spc="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ействовать  методом 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проб  и  ошибок</a:t>
            </a:r>
            <a:endParaRPr lang="ru-RU" sz="1600" cap="none" spc="0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99792" y="3501008"/>
            <a:ext cx="2304256" cy="5027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Скучно  и  утомительно: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(</a:t>
            </a:r>
            <a:r>
              <a:rPr lang="ru-RU" sz="1600" cap="none" spc="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мотивация  внешняя)</a:t>
            </a:r>
            <a:endParaRPr lang="ru-RU" sz="1600" cap="none" spc="0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99792" y="4149081"/>
            <a:ext cx="120417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Случайный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</a:rPr>
              <a:t> </a:t>
            </a:r>
            <a:endParaRPr lang="ru-RU" cap="none" spc="0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99792" y="4725145"/>
            <a:ext cx="22834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Внешние контроль и коррекция</a:t>
            </a:r>
            <a:endParaRPr lang="ru-RU" sz="1600" cap="none" spc="0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5301209"/>
            <a:ext cx="1349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1920"/>
              </a:lnSpc>
            </a:pPr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Предметные </a:t>
            </a:r>
          </a:p>
          <a:p>
            <a:pPr>
              <a:lnSpc>
                <a:spcPts val="1920"/>
              </a:lnSpc>
            </a:pPr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результаты</a:t>
            </a:r>
            <a:endParaRPr lang="ru-RU" sz="1600" cap="none" spc="0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9592" y="5949281"/>
            <a:ext cx="1349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Основание методики</a:t>
            </a:r>
            <a:endParaRPr lang="ru-RU" sz="1600" cap="none" spc="0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71800" y="5949280"/>
            <a:ext cx="22322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Двигательный  образ</a:t>
            </a:r>
            <a:endParaRPr lang="en-US" sz="1600" dirty="0" smtClean="0">
              <a:ln w="12700">
                <a:solidFill>
                  <a:schemeClr val="tx1"/>
                </a:solidFill>
                <a:prstDash val="solid"/>
              </a:ln>
            </a:endParaRPr>
          </a:p>
          <a:p>
            <a:endParaRPr lang="ru-RU" sz="1600" cap="none" spc="0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1844824"/>
            <a:ext cx="3193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cap="none" spc="50" dirty="0">
              <a:ln w="11430"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3528" y="2780928"/>
            <a:ext cx="3193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cap="none" spc="50" dirty="0">
              <a:ln w="11430"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3501008"/>
            <a:ext cx="3193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cap="none" spc="50" dirty="0">
              <a:ln w="11430"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4077072"/>
            <a:ext cx="3193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cap="none" spc="50" dirty="0">
              <a:ln w="11430"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4725144"/>
            <a:ext cx="3193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b="1" cap="none" spc="50" dirty="0">
              <a:ln w="11430"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3528" y="5445224"/>
            <a:ext cx="3193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000" b="1" cap="none" spc="50" dirty="0">
              <a:ln w="11430"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3528" y="6021288"/>
            <a:ext cx="3193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b="1" cap="none" spc="50" dirty="0">
              <a:ln w="11430"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>
            <a:hlinkClick r:id="" action="ppaction://noaction"/>
          </p:cNvPr>
          <p:cNvSpPr/>
          <p:nvPr/>
        </p:nvSpPr>
        <p:spPr>
          <a:xfrm>
            <a:off x="5364088" y="1484785"/>
            <a:ext cx="27294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1920"/>
              </a:lnSpc>
              <a:buFont typeface="Arial" pitchFamily="34" charset="0"/>
              <a:buChar char="•"/>
            </a:pPr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  <a:hlinkClick r:id="" action="ppaction://noaction"/>
              </a:rPr>
              <a:t>Открывает  общие  правила </a:t>
            </a:r>
          </a:p>
          <a:p>
            <a:pPr>
              <a:lnSpc>
                <a:spcPts val="1920"/>
              </a:lnSpc>
            </a:pPr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  <a:hlinkClick r:id="" action="ppaction://noaction"/>
              </a:rPr>
              <a:t>  написания</a:t>
            </a:r>
            <a:endParaRPr lang="ru-RU" sz="1600" dirty="0" smtClean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292080" y="2708921"/>
            <a:ext cx="42484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hlinkClick r:id="" action="ppaction://noaction"/>
              </a:rPr>
              <a:t>Деятельностный</a:t>
            </a:r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  <a:hlinkClick r:id="" action="ppaction://noaction"/>
              </a:rPr>
              <a:t> метод:</a:t>
            </a:r>
          </a:p>
          <a:p>
            <a:r>
              <a:rPr lang="ru-RU" sz="1600" cap="none" spc="0" dirty="0" smtClean="0">
                <a:ln w="12700">
                  <a:solidFill>
                    <a:schemeClr val="tx1"/>
                  </a:solidFill>
                  <a:prstDash val="solid"/>
                </a:ln>
                <a:hlinkClick r:id="" action="ppaction://noaction"/>
              </a:rPr>
              <a:t>ОПЫТ -ОТКРЫТИЕ-ОСОЗНАННОЕ </a:t>
            </a:r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  <a:hlinkClick r:id="" action="ppaction://noaction"/>
              </a:rPr>
              <a:t> </a:t>
            </a:r>
            <a:r>
              <a:rPr lang="ru-RU" sz="1600" cap="none" spc="0" dirty="0" smtClean="0">
                <a:ln w="12700">
                  <a:solidFill>
                    <a:schemeClr val="tx1"/>
                  </a:solidFill>
                  <a:prstDash val="solid"/>
                </a:ln>
                <a:hlinkClick r:id="" action="ppaction://noaction"/>
              </a:rPr>
              <a:t>УМЕНИЕ </a:t>
            </a:r>
            <a:endParaRPr lang="ru-RU" sz="1600" cap="none" spc="0" dirty="0" smtClean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364088" y="3501009"/>
            <a:ext cx="3096344" cy="5027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Увлекательно  и  творчески: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 (мотивация  в</a:t>
            </a:r>
            <a:r>
              <a:rPr lang="ru-RU" sz="1600" cap="none" spc="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нутренняя)</a:t>
            </a:r>
            <a:endParaRPr lang="ru-RU" sz="1600" cap="none" spc="0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364088" y="4077073"/>
            <a:ext cx="3017108" cy="5055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Около 100% - каллиграфический</a:t>
            </a:r>
          </a:p>
          <a:p>
            <a:pPr>
              <a:lnSpc>
                <a:spcPts val="1600"/>
              </a:lnSpc>
            </a:pPr>
            <a:r>
              <a:rPr lang="ru-RU" sz="1600" cap="none" spc="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почерк</a:t>
            </a:r>
            <a:endParaRPr lang="ru-RU" sz="1600" cap="none" spc="0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364088" y="4365105"/>
            <a:ext cx="3514104" cy="921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1600" dirty="0" smtClean="0">
              <a:ln w="12700">
                <a:solidFill>
                  <a:schemeClr val="tx1"/>
                </a:solidFill>
                <a:prstDash val="solid"/>
              </a:ln>
            </a:endParaRPr>
          </a:p>
          <a:p>
            <a:pPr>
              <a:lnSpc>
                <a:spcPts val="1500"/>
              </a:lnSpc>
            </a:pPr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Самоконтроль   и  </a:t>
            </a:r>
            <a:r>
              <a:rPr lang="ru-RU" sz="1600" dirty="0" err="1" smtClean="0">
                <a:ln w="12700">
                  <a:solidFill>
                    <a:schemeClr val="tx1"/>
                  </a:solidFill>
                  <a:prstDash val="solid"/>
                </a:ln>
              </a:rPr>
              <a:t>самокоррекция</a:t>
            </a:r>
            <a:endParaRPr lang="ru-RU" sz="1600" dirty="0" smtClean="0">
              <a:ln w="12700">
                <a:solidFill>
                  <a:schemeClr val="tx1"/>
                </a:solidFill>
                <a:prstDash val="solid"/>
              </a:ln>
            </a:endParaRPr>
          </a:p>
          <a:p>
            <a:pPr>
              <a:lnSpc>
                <a:spcPts val="1500"/>
              </a:lnSpc>
            </a:pPr>
            <a:r>
              <a:rPr lang="ru-RU" sz="1600" cap="none" spc="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(наличие  инструментов  контроля  и коррекции)</a:t>
            </a:r>
            <a:endParaRPr lang="ru-RU" sz="1600" cap="none" spc="0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64088" y="5301209"/>
            <a:ext cx="30243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1920"/>
              </a:lnSpc>
            </a:pPr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Высокие  предметные  и</a:t>
            </a:r>
          </a:p>
          <a:p>
            <a:pPr>
              <a:lnSpc>
                <a:spcPts val="1920"/>
              </a:lnSpc>
            </a:pPr>
            <a:r>
              <a:rPr lang="ru-RU" sz="1600" dirty="0" err="1" smtClean="0">
                <a:ln w="12700">
                  <a:solidFill>
                    <a:schemeClr val="tx1"/>
                  </a:solidFill>
                  <a:prstDash val="solid"/>
                </a:ln>
              </a:rPr>
              <a:t>м</a:t>
            </a:r>
            <a:r>
              <a:rPr lang="ru-RU" sz="1600" cap="none" spc="0" dirty="0" err="1" smtClean="0">
                <a:ln w="12700">
                  <a:solidFill>
                    <a:schemeClr val="tx1"/>
                  </a:solidFill>
                  <a:prstDash val="solid"/>
                </a:ln>
              </a:rPr>
              <a:t>етапредметные</a:t>
            </a:r>
            <a:r>
              <a:rPr lang="ru-RU" sz="1600" cap="none" spc="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  результаты</a:t>
            </a:r>
            <a:endParaRPr lang="ru-RU" sz="1600" cap="none" spc="0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500694" y="5929330"/>
            <a:ext cx="317576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Двигательный  образ    +</a:t>
            </a:r>
            <a:endParaRPr lang="en-US" sz="1600" dirty="0" smtClean="0">
              <a:ln w="12700">
                <a:solidFill>
                  <a:schemeClr val="tx1"/>
                </a:solidFill>
                <a:prstDash val="solid"/>
              </a:ln>
            </a:endParaRPr>
          </a:p>
          <a:p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точный зрительный  образ</a:t>
            </a:r>
          </a:p>
          <a:p>
            <a:endParaRPr lang="ru-RU" sz="1600" dirty="0" smtClean="0">
              <a:ln w="12700">
                <a:solidFill>
                  <a:schemeClr val="tx1"/>
                </a:solidFill>
                <a:prstDash val="solid"/>
              </a:ln>
            </a:endParaRPr>
          </a:p>
          <a:p>
            <a:endParaRPr lang="ru-RU" sz="1600" cap="none" spc="0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7" name="Прямоугольник 36">
            <a:hlinkClick r:id="" action="ppaction://noaction"/>
          </p:cNvPr>
          <p:cNvSpPr/>
          <p:nvPr/>
        </p:nvSpPr>
        <p:spPr>
          <a:xfrm>
            <a:off x="5364088" y="1988840"/>
            <a:ext cx="29876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1920"/>
              </a:lnSpc>
              <a:buFont typeface="Arial" pitchFamily="34" charset="0"/>
              <a:buChar char="•"/>
            </a:pPr>
            <a:r>
              <a:rPr lang="ru-RU" sz="1600" cap="none" spc="0" dirty="0" smtClean="0">
                <a:ln w="12700">
                  <a:solidFill>
                    <a:schemeClr val="tx1"/>
                  </a:solidFill>
                  <a:prstDash val="solid"/>
                </a:ln>
                <a:hlinkClick r:id="" action="ppaction://noaction"/>
              </a:rPr>
              <a:t>Самостоятельно  строит  схемы</a:t>
            </a:r>
          </a:p>
          <a:p>
            <a:pPr>
              <a:lnSpc>
                <a:spcPts val="1920"/>
              </a:lnSpc>
            </a:pPr>
            <a:r>
              <a:rPr lang="ru-RU" sz="1600" dirty="0" smtClean="0">
                <a:ln w="12700">
                  <a:solidFill>
                    <a:schemeClr val="tx1"/>
                  </a:solidFill>
                  <a:prstDash val="solid"/>
                </a:ln>
                <a:hlinkClick r:id="" action="ppaction://noaction"/>
              </a:rPr>
              <a:t> написания  букв и цифр</a:t>
            </a:r>
            <a:endParaRPr lang="ru-RU" sz="1600" cap="none" spc="0" dirty="0" smtClean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38" name="Picture 5" descr="C:\Users\USER\Desktop\problema-resh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1028707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785794"/>
            <a:ext cx="85820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85786" y="0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Урок ОПНБ: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Рабочая сторона карточки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509588"/>
            <a:ext cx="85820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2631</TotalTime>
  <Words>462</Words>
  <Application>Microsoft Office PowerPoint</Application>
  <PresentationFormat>Экран (4:3)</PresentationFormat>
  <Paragraphs>274</Paragraphs>
  <Slides>26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МКУ «ЦИМО МОУ» Лямбирского муниципального района РМ   Муниципальный педагогический конкурс «Поиск. Технология. Успех». Технология обучения безошибочному письму букв на основе инновационного УМК « Автодидактика: каллиграфия».       </vt:lpstr>
      <vt:lpstr>      </vt:lpstr>
      <vt:lpstr>      </vt:lpstr>
      <vt:lpstr>Слайд 4</vt:lpstr>
      <vt:lpstr>Слайд 5</vt:lpstr>
      <vt:lpstr>Слайд 6</vt:lpstr>
      <vt:lpstr>МЕСТО  УРОКОВ КАЛЛИГРАФИИ  В СТРУКТУРЕ УМК ПО РУССКОМУ ЯЗЫКУ В 1-М КЛАССЕ (на примере УМК «Школы России»)</vt:lpstr>
      <vt:lpstr>Слайд 8</vt:lpstr>
      <vt:lpstr>Слайд 9</vt:lpstr>
      <vt:lpstr>Слайд 10</vt:lpstr>
      <vt:lpstr>Слайд 11</vt:lpstr>
      <vt:lpstr>Слайд 12</vt:lpstr>
      <vt:lpstr>Слайд 13</vt:lpstr>
      <vt:lpstr>      </vt:lpstr>
      <vt:lpstr>      </vt:lpstr>
      <vt:lpstr>Слайд 16</vt:lpstr>
      <vt:lpstr>Слайд 17</vt:lpstr>
      <vt:lpstr>Инструменты для работы</vt:lpstr>
      <vt:lpstr>      </vt:lpstr>
      <vt:lpstr>Слайд 20</vt:lpstr>
      <vt:lpstr>      </vt:lpstr>
      <vt:lpstr>Итоговая диагностика</vt:lpstr>
      <vt:lpstr>Сводная таблица качества каллиграфических умений при списывании</vt:lpstr>
      <vt:lpstr>Сводная таблица качества УУД</vt:lpstr>
      <vt:lpstr>Семинар руководителей общеобразовательных организаций  Лямбирского муниципального района Республики Мордовия  " Повышение профессиональной компетентности педагога  в условиях реализации национального проекта " Образование</vt:lpstr>
      <vt:lpstr> Спасибо за внимание!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Сетевая межрегиональная ассоциации  «Школа-Лаборатория Каллиграфии» как форма  саморегулирования МРП/ОП (межрегиональных  пилотных/опорных  площадок) по  внедрению деятельностных технологий, наставничеству и  общественно-профессиональной оценке качества обучения письму в соответствии с  ФГОС НОО</dc:title>
  <dc:creator>Admin</dc:creator>
  <cp:lastModifiedBy>HP</cp:lastModifiedBy>
  <cp:revision>276</cp:revision>
  <dcterms:created xsi:type="dcterms:W3CDTF">2018-08-28T14:38:09Z</dcterms:created>
  <dcterms:modified xsi:type="dcterms:W3CDTF">2020-05-04T05:35:45Z</dcterms:modified>
</cp:coreProperties>
</file>