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358" r:id="rId4"/>
    <p:sldId id="339" r:id="rId5"/>
    <p:sldId id="269" r:id="rId6"/>
    <p:sldId id="268" r:id="rId7"/>
    <p:sldId id="343" r:id="rId8"/>
    <p:sldId id="267" r:id="rId9"/>
    <p:sldId id="266" r:id="rId10"/>
    <p:sldId id="344" r:id="rId11"/>
    <p:sldId id="330" r:id="rId12"/>
    <p:sldId id="305" r:id="rId13"/>
    <p:sldId id="345" r:id="rId14"/>
    <p:sldId id="346" r:id="rId15"/>
    <p:sldId id="347" r:id="rId16"/>
    <p:sldId id="348" r:id="rId17"/>
    <p:sldId id="306" r:id="rId18"/>
    <p:sldId id="304" r:id="rId19"/>
    <p:sldId id="321" r:id="rId20"/>
    <p:sldId id="264" r:id="rId21"/>
    <p:sldId id="263" r:id="rId22"/>
    <p:sldId id="322" r:id="rId23"/>
    <p:sldId id="277" r:id="rId24"/>
    <p:sldId id="288" r:id="rId25"/>
    <p:sldId id="363" r:id="rId26"/>
    <p:sldId id="262" r:id="rId27"/>
    <p:sldId id="324" r:id="rId28"/>
    <p:sldId id="280" r:id="rId29"/>
    <p:sldId id="349" r:id="rId30"/>
    <p:sldId id="327" r:id="rId31"/>
    <p:sldId id="351" r:id="rId32"/>
    <p:sldId id="328" r:id="rId33"/>
    <p:sldId id="365" r:id="rId34"/>
    <p:sldId id="366" r:id="rId35"/>
    <p:sldId id="367" r:id="rId36"/>
    <p:sldId id="368" r:id="rId37"/>
    <p:sldId id="329" r:id="rId38"/>
    <p:sldId id="317" r:id="rId39"/>
    <p:sldId id="334" r:id="rId40"/>
    <p:sldId id="352" r:id="rId41"/>
    <p:sldId id="353" r:id="rId42"/>
    <p:sldId id="354" r:id="rId43"/>
    <p:sldId id="260" r:id="rId44"/>
    <p:sldId id="318" r:id="rId45"/>
    <p:sldId id="332" r:id="rId46"/>
    <p:sldId id="355" r:id="rId47"/>
    <p:sldId id="362" r:id="rId48"/>
    <p:sldId id="357" r:id="rId49"/>
    <p:sldId id="320" r:id="rId50"/>
    <p:sldId id="360" r:id="rId51"/>
    <p:sldId id="359" r:id="rId5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040EDE"/>
    <a:srgbClr val="79DFFF"/>
    <a:srgbClr val="8AC5F6"/>
    <a:srgbClr val="91E5F9"/>
    <a:srgbClr val="4D4D4D"/>
    <a:srgbClr val="B5DCFD"/>
    <a:srgbClr val="0C4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0" autoAdjust="0"/>
    <p:restoredTop sz="92071" autoAdjust="0"/>
  </p:normalViewPr>
  <p:slideViewPr>
    <p:cSldViewPr>
      <p:cViewPr>
        <p:scale>
          <a:sx n="100" d="100"/>
          <a:sy n="100" d="100"/>
        </p:scale>
        <p:origin x="-786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DB7E762-7A8F-46E9-BF1C-039D5DD934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77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1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17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18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19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20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21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22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23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24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26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27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2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28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30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32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37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38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39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43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44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45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49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4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5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6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8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9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11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9485F-C5B7-49B3-B0D7-5D33221FF9D6}" type="slidenum">
              <a:rPr lang="en-US" altLang="ru-RU" sz="1200"/>
              <a:pPr eaLnBrk="1" hangingPunct="1"/>
              <a:t>12</a:t>
            </a:fld>
            <a:endParaRPr lang="en-US" altLang="ru-RU" sz="1200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14925" y="2800350"/>
            <a:ext cx="3495675" cy="70485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14925" y="3752850"/>
            <a:ext cx="3495675" cy="6858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1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6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9263" y="438150"/>
            <a:ext cx="1887537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3475" y="438150"/>
            <a:ext cx="551338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53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33475" y="438150"/>
            <a:ext cx="7553325" cy="5810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7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30060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3475" y="1905000"/>
            <a:ext cx="3581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7275" y="1905000"/>
            <a:ext cx="3581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5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3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33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15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02665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75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8275" y="438150"/>
            <a:ext cx="7248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3475" y="1905000"/>
            <a:ext cx="7315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783/78381a4f7c2074e93a10ac80a9e80341/4b50bca3faa4541e0e5be594b11be99c.doc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783/78381a4f7c2074e93a10ac80a9e80341/4b50bca3faa4541e0e5be594b11be99c.doc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5" Type="http://schemas.openxmlformats.org/officeDocument/2006/relationships/package" Target="../embeddings/_________Microsoft_Word1.docx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783/78381a4f7c2074e93a10ac80a9e80341/4b50bca3faa4541e0e5be594b11be99c.doc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71600" y="620688"/>
            <a:ext cx="6858000" cy="1066800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образования Республики 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Мордовия</a:t>
            </a:r>
            <a:r>
              <a:rPr lang="ru-RU" altLang="ru-RU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altLang="ru-RU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Рыжовой Елены Анатольевны, учителя-логопеда </a:t>
            </a:r>
            <a:b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МДОУ «Детский </a:t>
            </a: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№70» </a:t>
            </a:r>
            <a:b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о. Саранск</a:t>
            </a:r>
            <a:endParaRPr lang="ru-RU" altLang="ru-RU" sz="2000" b="1" dirty="0" smtClean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083806"/>
              </p:ext>
            </p:extLst>
          </p:nvPr>
        </p:nvGraphicFramePr>
        <p:xfrm>
          <a:off x="3214678" y="2618648"/>
          <a:ext cx="5748670" cy="4239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03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3935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Дата рождения: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20.08.1979 г. 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Профессиональное образование: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высшее, 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Мордовский государственный педагогический институт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им. М. Е. </a:t>
                      </a:r>
                      <a:r>
                        <a:rPr lang="ru-RU" sz="1600" b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Евсевьева</a:t>
                      </a:r>
                      <a:endParaRPr lang="ru-RU" sz="1600" b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Квалификация: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О</a:t>
                      </a:r>
                      <a:r>
                        <a:rPr lang="ru-RU" sz="1600" b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лигофренопедагог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, учитель-логопед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Специальность:</a:t>
                      </a:r>
                      <a:r>
                        <a:rPr kumimoji="0" lang="ru-RU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Олигофренопедагогика»</a:t>
                      </a:r>
                      <a:r>
                        <a:rPr lang="ru-RU" sz="1600" b="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 дополнительной специальностью «Логопедия»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Диплом: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ДВС 0412717, выдан 30 июня 2001 года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Стаж педагогической работы (по специальности):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20 лет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В данном учреждении: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20 лет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Общий трудовой стаж: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20 лет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Занимаемая должность: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учитель-логопед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Наличие квалификационной категории: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высшая, приказ МО РМ от 22.05.2017г. №428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Дата последней аттестации: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22.05.2017 г.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" name="Рисунок 5" descr="фотоат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492896"/>
            <a:ext cx="2751770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абл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488832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етодразра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620688"/>
            <a:ext cx="4010163" cy="5740154"/>
          </a:xfrm>
          <a:prstGeom prst="rect">
            <a:avLst/>
          </a:prstGeom>
        </p:spPr>
      </p:pic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620688"/>
            <a:ext cx="4070161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3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 Участие детей в заочных олимпиадах, открытых конкурсах.</a:t>
            </a:r>
            <a:b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</a:t>
            </a:r>
            <a:b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сети интернет.</a:t>
            </a:r>
            <a:b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5000" dirty="0" smtClean="0"/>
          </a:p>
        </p:txBody>
      </p:sp>
      <p:pic>
        <p:nvPicPr>
          <p:cNvPr id="8" name="Рисунок 7" descr="новик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412776"/>
            <a:ext cx="3393942" cy="4797152"/>
          </a:xfrm>
          <a:prstGeom prst="rect">
            <a:avLst/>
          </a:prstGeom>
        </p:spPr>
      </p:pic>
      <p:pic>
        <p:nvPicPr>
          <p:cNvPr id="9" name="Рисунок 8" descr="сюмки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412776"/>
            <a:ext cx="3358377" cy="4752528"/>
          </a:xfrm>
          <a:prstGeom prst="rect">
            <a:avLst/>
          </a:prstGeom>
        </p:spPr>
      </p:pic>
      <p:pic>
        <p:nvPicPr>
          <p:cNvPr id="5" name="Рисунок 4" descr="Юртаев дипло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1412776"/>
            <a:ext cx="3087535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</a:t>
            </a:r>
            <a:endParaRPr lang="ru-RU" sz="20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страница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4032448" cy="5040560"/>
          </a:xfrm>
          <a:prstGeom prst="rect">
            <a:avLst/>
          </a:prstGeom>
        </p:spPr>
      </p:pic>
      <p:pic>
        <p:nvPicPr>
          <p:cNvPr id="5" name="Рисунок 4" descr="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96752"/>
            <a:ext cx="3866147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</a:t>
            </a:r>
            <a:endParaRPr lang="ru-RU" sz="20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Диплом Дивляш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3960440" cy="4968552"/>
          </a:xfrm>
          <a:prstGeom prst="rect">
            <a:avLst/>
          </a:prstGeom>
        </p:spPr>
      </p:pic>
      <p:pic>
        <p:nvPicPr>
          <p:cNvPr id="6" name="Рисунок 5" descr="15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268760"/>
            <a:ext cx="3888432" cy="49411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заев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447" y="836712"/>
            <a:ext cx="3839334" cy="5184576"/>
          </a:xfrm>
          <a:prstGeom prst="rect">
            <a:avLst/>
          </a:prstGeom>
        </p:spPr>
      </p:pic>
      <p:pic>
        <p:nvPicPr>
          <p:cNvPr id="4" name="Рисунок 3" descr="Рамзаев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836712"/>
            <a:ext cx="3672408" cy="5184576"/>
          </a:xfrm>
          <a:prstGeom prst="rect">
            <a:avLst/>
          </a:prstGeom>
        </p:spPr>
      </p:pic>
      <p:pic>
        <p:nvPicPr>
          <p:cNvPr id="6" name="Рисунок 5" descr="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836712"/>
            <a:ext cx="3362091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российских мероприятиях</a:t>
            </a:r>
            <a:endParaRPr lang="ru-RU" sz="20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78229"/>
            <a:ext cx="4248472" cy="5347115"/>
          </a:xfrm>
          <a:prstGeom prst="rect">
            <a:avLst/>
          </a:prstGeom>
        </p:spPr>
      </p:pic>
      <p:pic>
        <p:nvPicPr>
          <p:cNvPr id="5" name="Рисунок 4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96752"/>
            <a:ext cx="3960440" cy="53012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амзаев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616" y="548680"/>
            <a:ext cx="4228835" cy="5616624"/>
          </a:xfrm>
          <a:prstGeom prst="rect">
            <a:avLst/>
          </a:prstGeom>
        </p:spPr>
      </p:pic>
      <p:pic>
        <p:nvPicPr>
          <p:cNvPr id="4" name="Рисунок 3" descr="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548680"/>
            <a:ext cx="388843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altLang="ru-RU" sz="5000" dirty="0" smtClean="0"/>
          </a:p>
        </p:txBody>
      </p:sp>
      <p:sp>
        <p:nvSpPr>
          <p:cNvPr id="3" name="Прямоугольник 4"/>
          <p:cNvSpPr>
            <a:spLocks noChangeArrowheads="1"/>
          </p:cNvSpPr>
          <p:nvPr/>
        </p:nvSpPr>
        <p:spPr bwMode="auto">
          <a:xfrm>
            <a:off x="315913" y="609600"/>
            <a:ext cx="8534400" cy="165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150000"/>
              </a:lnSpc>
              <a:buFontTx/>
              <a:buNone/>
            </a:pPr>
            <a:r>
              <a:rPr lang="ru-RU" alt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публикаций – 2</a:t>
            </a:r>
            <a:endParaRPr lang="ru-RU" altLang="ru-RU" sz="16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u="sng" dirty="0" smtClean="0">
              <a:solidFill>
                <a:prstClr val="black"/>
              </a:solidFill>
              <a:latin typeface="Arial" charset="0"/>
              <a:hlinkClick r:id="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r>
              <a:rPr lang="ru-RU" sz="1600" b="1" u="sng" dirty="0" smtClean="0"/>
              <a:t> </a:t>
            </a:r>
            <a:endParaRPr lang="ru-RU" sz="1600" b="1" dirty="0" smtClean="0"/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20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1196752"/>
            <a:ext cx="432048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4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аам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20"/>
            <a:ext cx="4248472" cy="5668236"/>
          </a:xfrm>
          <a:prstGeom prst="rect">
            <a:avLst/>
          </a:prstGeom>
        </p:spPr>
      </p:pic>
      <p:pic>
        <p:nvPicPr>
          <p:cNvPr id="5" name="Рисунок 4" descr="маам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980728"/>
            <a:ext cx="403244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0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620688"/>
            <a:ext cx="8352928" cy="3960440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 на сайте </a:t>
            </a:r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МДОУ «Детский </a:t>
            </a:r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№70»</a:t>
            </a:r>
            <a:b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/>
              <a:t>https://ds70sar.schoolrm.ru/</a:t>
            </a:r>
            <a: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19709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7. Наличие авторских программ, методических пособий</a:t>
            </a:r>
            <a:endParaRPr lang="ru-RU" altLang="ru-RU" sz="5000" dirty="0" smtClean="0"/>
          </a:p>
        </p:txBody>
      </p:sp>
      <p:pic>
        <p:nvPicPr>
          <p:cNvPr id="4" name="Рисунок 3" descr="реценз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764704"/>
            <a:ext cx="475252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8. Выступления на научно-практических конференциях, педагогических чтениях, семинарах, секциях, методических объединениях </a:t>
            </a:r>
            <a:endParaRPr lang="ru-RU" altLang="ru-RU" sz="5000" dirty="0" smtClean="0"/>
          </a:p>
        </p:txBody>
      </p:sp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467544" y="1484784"/>
            <a:ext cx="8534400" cy="315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b="1" u="sng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Муниципальный уровень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выступлений с докладом – 1 </a:t>
            </a: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u="sng" dirty="0" smtClean="0">
              <a:solidFill>
                <a:srgbClr val="FF0000"/>
              </a:solidFill>
              <a:latin typeface="Arial" charset="0"/>
              <a:ea typeface="Calibri" pitchFamily="34" charset="0"/>
              <a:cs typeface="Times New Roman" pitchFamily="18" charset="0"/>
              <a:hlinkClick r:id="rId3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b="1" dirty="0" smtClean="0">
              <a:solidFill>
                <a:srgbClr val="672084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Республиканский уровень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выступлений с докладом – 3 </a:t>
            </a:r>
            <a:endParaRPr lang="ru-RU" altLang="ru-RU" sz="1600" b="1" dirty="0" smtClean="0">
              <a:solidFill>
                <a:srgbClr val="672084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b="1" dirty="0" smtClean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b="1" dirty="0" smtClean="0">
              <a:solidFill>
                <a:srgbClr val="672084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6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8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35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2656"/>
            <a:ext cx="3816424" cy="5377001"/>
          </a:xfrm>
          <a:prstGeom prst="rect">
            <a:avLst/>
          </a:prstGeom>
        </p:spPr>
      </p:pic>
      <p:pic>
        <p:nvPicPr>
          <p:cNvPr id="6" name="Рисунок 5" descr="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32656"/>
            <a:ext cx="3866147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altLang="ru-RU" sz="5000" i="1" dirty="0" smtClean="0"/>
          </a:p>
        </p:txBody>
      </p:sp>
      <p:pic>
        <p:nvPicPr>
          <p:cNvPr id="6" name="Рисунок 5" descr="лаврентьева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692696"/>
            <a:ext cx="3005756" cy="4968552"/>
          </a:xfrm>
          <a:prstGeom prst="rect">
            <a:avLst/>
          </a:prstGeom>
        </p:spPr>
      </p:pic>
      <p:pic>
        <p:nvPicPr>
          <p:cNvPr id="7" name="Рисунок 6" descr="лаврентьева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692696"/>
            <a:ext cx="3037327" cy="4968552"/>
          </a:xfrm>
          <a:prstGeom prst="rect">
            <a:avLst/>
          </a:prstGeom>
        </p:spPr>
      </p:pic>
      <p:pic>
        <p:nvPicPr>
          <p:cNvPr id="5" name="Рисунок 4" descr="лавр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692696"/>
            <a:ext cx="344228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alt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altLang="ru-RU" sz="5000" i="1" dirty="0" smtClean="0"/>
          </a:p>
        </p:txBody>
      </p:sp>
      <p:pic>
        <p:nvPicPr>
          <p:cNvPr id="5" name="Рисунок 4" descr="File0005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764704"/>
            <a:ext cx="4118938" cy="5445224"/>
          </a:xfrm>
          <a:prstGeom prst="rect">
            <a:avLst/>
          </a:prstGeom>
        </p:spPr>
      </p:pic>
      <p:pic>
        <p:nvPicPr>
          <p:cNvPr id="4" name="Рисунок 3" descr="лаврентьева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2114" y="692696"/>
            <a:ext cx="390635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урсы 20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4390143" cy="4968552"/>
          </a:xfrm>
          <a:prstGeom prst="rect">
            <a:avLst/>
          </a:prstGeom>
        </p:spPr>
      </p:pic>
      <p:pic>
        <p:nvPicPr>
          <p:cNvPr id="5" name="Рисунок 4" descr="курсы 2022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980729"/>
            <a:ext cx="3960440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9. Проведение открытых мастер-классов, занятий, мероприятий</a:t>
            </a:r>
            <a:endParaRPr lang="ru-RU" altLang="ru-RU" sz="5000" dirty="0" smtClean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09600" y="1304174"/>
            <a:ext cx="8534400" cy="306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ru-RU" altLang="ru-RU" sz="1600" b="1" u="sng" dirty="0" smtClean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600" b="1" u="sng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Уровень</a:t>
            </a:r>
            <a:r>
              <a:rPr lang="ru-RU" altLang="ru-RU" sz="1400" u="sng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600" b="1" u="sng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образовательной организации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занятия – 1, мастер-класс - 3</a:t>
            </a: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b="1" u="sng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Муниципальный уровень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мастер - класс – 1 </a:t>
            </a: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u="sng" dirty="0" smtClean="0">
              <a:solidFill>
                <a:srgbClr val="FF0000"/>
              </a:solidFill>
              <a:latin typeface="Arial" charset="0"/>
              <a:ea typeface="Calibri" pitchFamily="34" charset="0"/>
              <a:cs typeface="Times New Roman" pitchFamily="18" charset="0"/>
              <a:hlinkClick r:id="rId3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b="1" dirty="0" smtClean="0">
              <a:solidFill>
                <a:srgbClr val="672084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lang="ru-RU" altLang="ru-RU" sz="16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6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8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76672"/>
            <a:ext cx="3546777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6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altLang="ru-RU" sz="5000" i="1" dirty="0" smtClean="0"/>
          </a:p>
        </p:txBody>
      </p:sp>
      <p:pic>
        <p:nvPicPr>
          <p:cNvPr id="7" name="Рисунок 6" descr="Fi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764704"/>
            <a:ext cx="4752528" cy="57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5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ибл сертиф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36712"/>
            <a:ext cx="4104456" cy="5398394"/>
          </a:xfrm>
          <a:prstGeom prst="rect">
            <a:avLst/>
          </a:prstGeom>
        </p:spPr>
      </p:pic>
      <p:pic>
        <p:nvPicPr>
          <p:cNvPr id="5" name="Рисунок 4" descr="библ справ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2"/>
            <a:ext cx="4176464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гиат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5691299" cy="4752528"/>
          </a:xfrm>
          <a:prstGeom prst="rect">
            <a:avLst/>
          </a:prstGeom>
        </p:spPr>
      </p:pic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782736"/>
            <a:ext cx="4010163" cy="566814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10. Экспертная деятельность</a:t>
            </a:r>
            <a:endParaRPr lang="ru-RU" altLang="ru-RU" sz="5000" dirty="0" smtClean="0"/>
          </a:p>
        </p:txBody>
      </p:sp>
      <p:pic>
        <p:nvPicPr>
          <p:cNvPr id="5" name="Рисунок 4" descr="приказ3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764704"/>
            <a:ext cx="4023629" cy="5256584"/>
          </a:xfrm>
          <a:prstGeom prst="rect">
            <a:avLst/>
          </a:prstGeom>
        </p:spPr>
      </p:pic>
      <p:pic>
        <p:nvPicPr>
          <p:cNvPr id="7" name="Рисунок 6" descr="1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764704"/>
            <a:ext cx="380492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ертификат экспер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32656"/>
            <a:ext cx="4006549" cy="566342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11. Наставничество</a:t>
            </a:r>
            <a:endParaRPr lang="ru-RU" altLang="ru-RU" sz="5000" dirty="0" smtClean="0"/>
          </a:p>
        </p:txBody>
      </p:sp>
      <p:pic>
        <p:nvPicPr>
          <p:cNvPr id="4" name="Рисунок 3" descr="приказ о настав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966946"/>
            <a:ext cx="4032448" cy="5891054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398937"/>
              </p:ext>
            </p:extLst>
          </p:nvPr>
        </p:nvGraphicFramePr>
        <p:xfrm>
          <a:off x="5724128" y="1155414"/>
          <a:ext cx="3518148" cy="561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Документ" r:id="rId5" imgW="7383183" imgH="12303795" progId="Word.Document.12">
                  <p:embed/>
                </p:oleObj>
              </mc:Choice>
              <mc:Fallback>
                <p:oleObj name="Документ" r:id="rId5" imgW="7383183" imgH="123037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24128" y="1155414"/>
                        <a:ext cx="3518148" cy="5613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680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наст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28387" cy="6003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ownloads\наст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09533" cy="61551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ownloads\наст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01408" cy="6008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ownloads\наст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417749" cy="59489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792088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12. Общественно-педагогическая активность педагога: участие в работе педагогических сообществ, комиссиях, в жюри конкурсов</a:t>
            </a:r>
            <a:b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5000" dirty="0" smtClean="0"/>
          </a:p>
        </p:txBody>
      </p:sp>
      <p:pic>
        <p:nvPicPr>
          <p:cNvPr id="6" name="Рисунок 5" descr="приказ2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836712"/>
            <a:ext cx="3672408" cy="5190748"/>
          </a:xfrm>
          <a:prstGeom prst="rect">
            <a:avLst/>
          </a:prstGeom>
        </p:spPr>
      </p:pic>
      <p:pic>
        <p:nvPicPr>
          <p:cNvPr id="5" name="Рисунок 4" descr="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908720"/>
            <a:ext cx="357834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риказ4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45400"/>
            <a:ext cx="3744416" cy="5199824"/>
          </a:xfrm>
          <a:prstGeom prst="rect">
            <a:avLst/>
          </a:prstGeom>
        </p:spPr>
      </p:pic>
      <p:pic>
        <p:nvPicPr>
          <p:cNvPr id="4" name="Рисунок 3" descr="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60648"/>
            <a:ext cx="3650123" cy="515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32656"/>
            <a:ext cx="4226187" cy="6321059"/>
          </a:xfrm>
          <a:prstGeom prst="rect">
            <a:avLst/>
          </a:prstGeom>
        </p:spPr>
      </p:pic>
      <p:pic>
        <p:nvPicPr>
          <p:cNvPr id="3" name="Рисунок 2" descr="приказ6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32656"/>
            <a:ext cx="4310953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8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0"/>
            <a:ext cx="8352928" cy="1196752"/>
          </a:xfrm>
        </p:spPr>
        <p:txBody>
          <a:bodyPr/>
          <a:lstStyle/>
          <a:p>
            <a:r>
              <a:rPr lang="ru-RU" alt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alt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аттестации</a:t>
            </a:r>
            <a:endParaRPr lang="ru-RU" altLang="ru-RU" sz="5000" dirty="0" smtClean="0"/>
          </a:p>
        </p:txBody>
      </p:sp>
      <p:pic>
        <p:nvPicPr>
          <p:cNvPr id="7" name="Рисунок 6" descr="страница_1 (8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836712"/>
            <a:ext cx="3977146" cy="5688632"/>
          </a:xfrm>
          <a:prstGeom prst="rect">
            <a:avLst/>
          </a:prstGeom>
        </p:spPr>
      </p:pic>
      <p:pic>
        <p:nvPicPr>
          <p:cNvPr id="5" name="Рисунок 4" descr="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836712"/>
            <a:ext cx="381374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dirty="0"/>
          </a:p>
        </p:txBody>
      </p:sp>
      <p:pic>
        <p:nvPicPr>
          <p:cNvPr id="5" name="Рисунок 4" descr="лаврентьева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908720"/>
            <a:ext cx="4082635" cy="5688632"/>
          </a:xfrm>
          <a:prstGeom prst="rect">
            <a:avLst/>
          </a:prstGeom>
        </p:spPr>
      </p:pic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836712"/>
            <a:ext cx="4104456" cy="580142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9" y="438150"/>
            <a:ext cx="7283152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0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страница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3636912" cy="5472608"/>
          </a:xfrm>
          <a:prstGeom prst="rect">
            <a:avLst/>
          </a:prstGeom>
        </p:spPr>
      </p:pic>
      <p:pic>
        <p:nvPicPr>
          <p:cNvPr id="5" name="Рисунок 4" descr="страница_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980728"/>
            <a:ext cx="3820876" cy="5400600"/>
          </a:xfrm>
          <a:prstGeom prst="rect">
            <a:avLst/>
          </a:prstGeom>
        </p:spPr>
      </p:pic>
      <p:pic>
        <p:nvPicPr>
          <p:cNvPr id="6" name="Рисунок 5" descr="жюр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908720"/>
            <a:ext cx="3190162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0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ертификат жюр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052736"/>
            <a:ext cx="4248472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altLang="ru-RU" sz="50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693892"/>
            <a:ext cx="7632848" cy="3915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ru-RU" altLang="ru-RU" b="1" u="sng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b="1" u="sng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r>
              <a:rPr lang="ru-RU" altLang="ru-RU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Победы и призовые места в </a:t>
            </a:r>
            <a:r>
              <a:rPr lang="ru-RU" altLang="ru-RU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конкурсах</a:t>
            </a:r>
          </a:p>
          <a:p>
            <a:pPr algn="l" eaLnBrk="1" hangingPunct="1">
              <a:lnSpc>
                <a:spcPts val="1500"/>
              </a:lnSpc>
              <a:buFontTx/>
              <a:buNone/>
            </a:pPr>
            <a:r>
              <a:rPr lang="ru-RU" altLang="ru-RU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l" eaLnBrk="1" hangingPunct="1">
              <a:lnSpc>
                <a:spcPts val="1500"/>
              </a:lnSpc>
              <a:buFontTx/>
              <a:buNone/>
            </a:pPr>
            <a:r>
              <a:rPr lang="ru-RU" altLang="ru-RU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lang="ru-RU" altLang="ru-RU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портале сети </a:t>
            </a:r>
            <a:r>
              <a:rPr lang="ru-RU" altLang="ru-RU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</a:t>
            </a: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1 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u="sng" dirty="0">
              <a:solidFill>
                <a:srgbClr val="FF0000"/>
              </a:solidFill>
              <a:ea typeface="Calibri" pitchFamily="34" charset="0"/>
              <a:cs typeface="Times New Roman" pitchFamily="18" charset="0"/>
              <a:hlinkClick r:id="rId3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b="1" dirty="0">
              <a:solidFill>
                <a:srgbClr val="672084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b="1" u="sng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b="1" u="sng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r>
              <a:rPr lang="ru-RU" altLang="ru-RU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</a:t>
            </a:r>
            <a:r>
              <a:rPr lang="ru-RU" altLang="ru-RU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altLang="ru-RU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очных муниципальных конкурсах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1</a:t>
            </a: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b="1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b="1" dirty="0">
              <a:solidFill>
                <a:srgbClr val="672084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r>
              <a:rPr lang="ru-RU" altLang="ru-RU" b="1" u="sng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l" eaLnBrk="1" hangingPunct="1">
              <a:lnSpc>
                <a:spcPts val="1500"/>
              </a:lnSpc>
              <a:buFontTx/>
              <a:buNone/>
            </a:pPr>
            <a:endParaRPr lang="ru-RU" altLang="ru-RU" sz="105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портале сети Интернет</a:t>
            </a:r>
            <a:endParaRPr lang="ru-RU" altLang="ru-RU" sz="5000" i="1" dirty="0" smtClean="0"/>
          </a:p>
        </p:txBody>
      </p:sp>
      <p:pic>
        <p:nvPicPr>
          <p:cNvPr id="5" name="Рисунок 4" descr="Аттестация накоплени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980728"/>
            <a:ext cx="3595936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8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</a:t>
            </a:r>
            <a:r>
              <a:rPr lang="ru-RU" alt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очных </a:t>
            </a:r>
            <a:r>
              <a:rPr lang="ru-RU" alt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муниципальных конкурсах</a:t>
            </a:r>
            <a:endParaRPr lang="ru-RU" altLang="ru-RU" sz="5000" i="1" dirty="0" smtClean="0"/>
          </a:p>
        </p:txBody>
      </p:sp>
      <p:pic>
        <p:nvPicPr>
          <p:cNvPr id="4" name="Рисунок 3" descr="юртаева твор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764704"/>
            <a:ext cx="4043419" cy="5710980"/>
          </a:xfrm>
          <a:prstGeom prst="rect">
            <a:avLst/>
          </a:prstGeom>
        </p:spPr>
      </p:pic>
      <p:pic>
        <p:nvPicPr>
          <p:cNvPr id="6" name="Рисунок 5" descr="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764704"/>
            <a:ext cx="379413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b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порталов сети Интернет</a:t>
            </a:r>
            <a:endParaRPr lang="ru-RU" sz="20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благодарность маа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670" y="1412776"/>
            <a:ext cx="3518290" cy="4536504"/>
          </a:xfrm>
          <a:prstGeom prst="rect">
            <a:avLst/>
          </a:prstGeom>
        </p:spPr>
      </p:pic>
      <p:pic>
        <p:nvPicPr>
          <p:cNvPr id="6" name="Рисунок 5" descr="Аттестациянакопление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412776"/>
            <a:ext cx="3672408" cy="466495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Поощрения уровня образовательной организации  </a:t>
            </a:r>
            <a:endParaRPr lang="ru-RU" sz="20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почетная гра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1124744"/>
            <a:ext cx="3526423" cy="498440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Поощрения муниципального уровня</a:t>
            </a:r>
            <a:endParaRPr lang="ru-RU" sz="20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File0002 (pdf.io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12" y="886308"/>
            <a:ext cx="4303280" cy="5423012"/>
          </a:xfrm>
          <a:prstGeom prst="rect">
            <a:avLst/>
          </a:prstGeom>
        </p:spPr>
      </p:pic>
      <p:pic>
        <p:nvPicPr>
          <p:cNvPr id="4" name="Рисунок 3" descr="File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908720"/>
            <a:ext cx="4117432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лаврентьева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04664"/>
            <a:ext cx="3761540" cy="5688632"/>
          </a:xfrm>
          <a:prstGeom prst="rect">
            <a:avLst/>
          </a:prstGeom>
        </p:spPr>
      </p:pic>
      <p:pic>
        <p:nvPicPr>
          <p:cNvPr id="5" name="Рисунок 4" descr="школа бла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46901"/>
            <a:ext cx="3888432" cy="564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8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altLang="ru-RU" sz="5000" dirty="0" smtClean="0"/>
          </a:p>
        </p:txBody>
      </p:sp>
      <p:pic>
        <p:nvPicPr>
          <p:cNvPr id="4" name="Рисунок 3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908720"/>
            <a:ext cx="410445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6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ибл благодар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176464" cy="5903204"/>
          </a:xfrm>
          <a:prstGeom prst="rect">
            <a:avLst/>
          </a:prstGeom>
        </p:spPr>
      </p:pic>
      <p:pic>
        <p:nvPicPr>
          <p:cNvPr id="3" name="Рисунок 2" descr="хлебозаво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04664"/>
            <a:ext cx="4104456" cy="590465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0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ile0003 (pdf.io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908720"/>
            <a:ext cx="4536504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Динамика продвижения воспитанников в соответствии с перспективным планом коррекционной работы</a:t>
            </a:r>
            <a:endParaRPr lang="ru-RU" altLang="ru-RU" sz="5000" dirty="0" smtClean="0"/>
          </a:p>
        </p:txBody>
      </p:sp>
      <p:pic>
        <p:nvPicPr>
          <p:cNvPr id="4" name="Рисунок 3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196752"/>
            <a:ext cx="410445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шкал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3864311" cy="5466130"/>
          </a:xfrm>
          <a:prstGeom prst="rect">
            <a:avLst/>
          </a:prstGeom>
        </p:spPr>
      </p:pic>
      <p:pic>
        <p:nvPicPr>
          <p:cNvPr id="5" name="Рисунок 4" descr="справка динамика продвижен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2"/>
            <a:ext cx="4154870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altLang="ru-RU" sz="5000" dirty="0" smtClean="0"/>
          </a:p>
        </p:txBody>
      </p:sp>
      <p:pic>
        <p:nvPicPr>
          <p:cNvPr id="5" name="Рисунок 4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08720"/>
            <a:ext cx="3852448" cy="5544616"/>
          </a:xfrm>
          <a:prstGeom prst="rect">
            <a:avLst/>
          </a:prstGeom>
        </p:spPr>
      </p:pic>
      <p:pic>
        <p:nvPicPr>
          <p:cNvPr id="8" name="Рисунок 7" descr="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908720"/>
            <a:ext cx="388843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3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5536" y="260648"/>
            <a:ext cx="8352928" cy="504056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Результаты участия в инновационной (экспериментальной деятельности)</a:t>
            </a:r>
            <a:endParaRPr lang="ru-RU" altLang="ru-RU" sz="5000" dirty="0" smtClean="0"/>
          </a:p>
        </p:txBody>
      </p:sp>
      <p:pic>
        <p:nvPicPr>
          <p:cNvPr id="5" name="Рисунок 4" descr="Приказ по инновац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980728"/>
            <a:ext cx="3816424" cy="5184576"/>
          </a:xfrm>
          <a:prstGeom prst="rect">
            <a:avLst/>
          </a:prstGeom>
        </p:spPr>
      </p:pic>
      <p:pic>
        <p:nvPicPr>
          <p:cNvPr id="6" name="Рисунок 5" descr="ииновация спр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908720"/>
            <a:ext cx="381642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FFFFFF"/>
      </a:dk1>
      <a:lt1>
        <a:srgbClr val="FFFFFF"/>
      </a:lt1>
      <a:dk2>
        <a:srgbClr val="FFFFFF"/>
      </a:dk2>
      <a:lt2>
        <a:srgbClr val="267DFE"/>
      </a:lt2>
      <a:accent1>
        <a:srgbClr val="309CFE"/>
      </a:accent1>
      <a:accent2>
        <a:srgbClr val="1BBAF9"/>
      </a:accent2>
      <a:accent3>
        <a:srgbClr val="FFFFFF"/>
      </a:accent3>
      <a:accent4>
        <a:srgbClr val="DADADA"/>
      </a:accent4>
      <a:accent5>
        <a:srgbClr val="ADCBFE"/>
      </a:accent5>
      <a:accent6>
        <a:srgbClr val="17A8E2"/>
      </a:accent6>
      <a:hlink>
        <a:srgbClr val="3DD4FD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617180"/>
        </a:lt2>
        <a:accent1>
          <a:srgbClr val="85919F"/>
        </a:accent1>
        <a:accent2>
          <a:srgbClr val="96A3AF"/>
        </a:accent2>
        <a:accent3>
          <a:srgbClr val="FFFFFF"/>
        </a:accent3>
        <a:accent4>
          <a:srgbClr val="404040"/>
        </a:accent4>
        <a:accent5>
          <a:srgbClr val="C2C7CD"/>
        </a:accent5>
        <a:accent6>
          <a:srgbClr val="87939E"/>
        </a:accent6>
        <a:hlink>
          <a:srgbClr val="AFB9C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C8C8C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2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D0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97AF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892F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FC90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FA21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BDD0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0632B"/>
        </a:lt2>
        <a:accent1>
          <a:srgbClr val="009A5A"/>
        </a:accent1>
        <a:accent2>
          <a:srgbClr val="00B069"/>
        </a:accent2>
        <a:accent3>
          <a:srgbClr val="FFFFFF"/>
        </a:accent3>
        <a:accent4>
          <a:srgbClr val="404040"/>
        </a:accent4>
        <a:accent5>
          <a:srgbClr val="AACAB5"/>
        </a:accent5>
        <a:accent6>
          <a:srgbClr val="009F5E"/>
        </a:accent6>
        <a:hlink>
          <a:srgbClr val="5DC3E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617180"/>
        </a:lt2>
        <a:accent1>
          <a:srgbClr val="85919F"/>
        </a:accent1>
        <a:accent2>
          <a:srgbClr val="96A3AF"/>
        </a:accent2>
        <a:accent3>
          <a:srgbClr val="FFFFFF"/>
        </a:accent3>
        <a:accent4>
          <a:srgbClr val="404040"/>
        </a:accent4>
        <a:accent5>
          <a:srgbClr val="C2C7CD"/>
        </a:accent5>
        <a:accent6>
          <a:srgbClr val="87939E"/>
        </a:accent6>
        <a:hlink>
          <a:srgbClr val="AFB9C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C8C8C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2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D0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97AF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892F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FC90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FA21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BDD0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0632B"/>
        </a:lt2>
        <a:accent1>
          <a:srgbClr val="009A5A"/>
        </a:accent1>
        <a:accent2>
          <a:srgbClr val="00B069"/>
        </a:accent2>
        <a:accent3>
          <a:srgbClr val="FFFFFF"/>
        </a:accent3>
        <a:accent4>
          <a:srgbClr val="404040"/>
        </a:accent4>
        <a:accent5>
          <a:srgbClr val="AACAB5"/>
        </a:accent5>
        <a:accent6>
          <a:srgbClr val="009F5E"/>
        </a:accent6>
        <a:hlink>
          <a:srgbClr val="5DC3E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4290A6"/>
        </a:lt2>
        <a:accent1>
          <a:srgbClr val="14B2CE"/>
        </a:accent1>
        <a:accent2>
          <a:srgbClr val="38C2DE"/>
        </a:accent2>
        <a:accent3>
          <a:srgbClr val="FFFFFF"/>
        </a:accent3>
        <a:accent4>
          <a:srgbClr val="404040"/>
        </a:accent4>
        <a:accent5>
          <a:srgbClr val="AAD5E3"/>
        </a:accent5>
        <a:accent6>
          <a:srgbClr val="32B0C9"/>
        </a:accent6>
        <a:hlink>
          <a:srgbClr val="61E6F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3876</TotalTime>
  <Words>378</Words>
  <Application>Microsoft Office PowerPoint</Application>
  <PresentationFormat>Экран (4:3)</PresentationFormat>
  <Paragraphs>113</Paragraphs>
  <Slides>51</Slides>
  <Notes>29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powerpoint-template</vt:lpstr>
      <vt:lpstr>Документ Microsoft Word</vt:lpstr>
      <vt:lpstr> Министерство образования Республики Мордовия  ПОРТФОЛИО Рыжовой Елены Анатольевны, учителя-логопеда  МДОУ «Детский сад №70»  г. о. Саранск</vt:lpstr>
      <vt:lpstr>Представление инновационного педагогического опыта  на сайте  МДОУ «Детский сад №70»  https://ds70sar.schoolrm.ru/  </vt:lpstr>
      <vt:lpstr>Презентация PowerPoint</vt:lpstr>
      <vt:lpstr>Представление к аттестации</vt:lpstr>
      <vt:lpstr>1. Соответствие данных первичного обследования и диагноза перспективному плану индивидуальной или групповой коррекции</vt:lpstr>
      <vt:lpstr>2. Динамика продвижения воспитанников в соответствии с перспективным планом коррекционной работы</vt:lpstr>
      <vt:lpstr>Презентация PowerPoint</vt:lpstr>
      <vt:lpstr>3. Взаимодействие с родителями</vt:lpstr>
      <vt:lpstr>4. Результаты участия в инновационной (экспериментальной деятельности)</vt:lpstr>
      <vt:lpstr>Презентация PowerPoint</vt:lpstr>
      <vt:lpstr>Презентация PowerPoint</vt:lpstr>
      <vt:lpstr>    5. Участие детей в заочных олимпиадах, открытых конкурсах. Победы и призовые места в заочных/дистанционных мероприятиях  в сети интернет.  </vt:lpstr>
      <vt:lpstr>Победы и призовые места в очных муниципальных мероприятиях</vt:lpstr>
      <vt:lpstr>Победы и призовые места в очных республиканских мероприятиях</vt:lpstr>
      <vt:lpstr>Презентация PowerPoint</vt:lpstr>
      <vt:lpstr>Победы и призовые места в очных российских мероприятиях</vt:lpstr>
      <vt:lpstr>Презентация PowerPoint</vt:lpstr>
      <vt:lpstr>6. Наличие публикаций</vt:lpstr>
      <vt:lpstr>Презентация PowerPoint</vt:lpstr>
      <vt:lpstr>7. Наличие авторских программ, методических пособий</vt:lpstr>
      <vt:lpstr>8. Выступления на научно-практических конференциях, педагогических чтениях, семинарах, секциях, методических объединениях </vt:lpstr>
      <vt:lpstr>Презентация PowerPoint</vt:lpstr>
      <vt:lpstr>Муниципальный уровень</vt:lpstr>
      <vt:lpstr>Республиканский уровень</vt:lpstr>
      <vt:lpstr>Презентация PowerPoint</vt:lpstr>
      <vt:lpstr>9. Проведение открытых мастер-классов, занятий, мероприятий</vt:lpstr>
      <vt:lpstr>Презентация PowerPoint</vt:lpstr>
      <vt:lpstr>Муниципальный уровень</vt:lpstr>
      <vt:lpstr>Презентация PowerPoint</vt:lpstr>
      <vt:lpstr>10. Экспертная деятельность</vt:lpstr>
      <vt:lpstr>Презентация PowerPoint</vt:lpstr>
      <vt:lpstr>11. Наставничество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12. Общественно-педагогическая активность педагога: участие в работе педагогических сообществ, комиссиях, в жюри конкурсов </vt:lpstr>
      <vt:lpstr>Презентация PowerPoint</vt:lpstr>
      <vt:lpstr>Презентация PowerPoint</vt:lpstr>
      <vt:lpstr>Муниципальный уровень</vt:lpstr>
      <vt:lpstr>Российский уровень</vt:lpstr>
      <vt:lpstr>Международный уровень</vt:lpstr>
      <vt:lpstr>13. Участие педагога в профессиональных конкурсах</vt:lpstr>
      <vt:lpstr>Победы и призовые места в конкурсах на портале сети Интернет</vt:lpstr>
      <vt:lpstr>Победы и призовые места в очных муниципальных конкурсах</vt:lpstr>
      <vt:lpstr>  14. Награды и поощрения  Поощрения с различных сайтов и порталов сети Интернет</vt:lpstr>
      <vt:lpstr>Поощрения уровня образовательной организации  </vt:lpstr>
      <vt:lpstr>Поощрения муниципального уровня</vt:lpstr>
      <vt:lpstr>Презентация PowerPoint</vt:lpstr>
      <vt:lpstr>Презентация PowerPoint</vt:lpstr>
      <vt:lpstr>Российский уровень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 ПОРТФОЛИО Юрочкиной Натальи Евгеньевны, учителя-дефектолога МДОУ «Детский сад №86 комбинированного вида» г. о. Саранск</dc:title>
  <dc:creator>БОСС</dc:creator>
  <cp:lastModifiedBy>СтВоспитатель</cp:lastModifiedBy>
  <cp:revision>307</cp:revision>
  <dcterms:created xsi:type="dcterms:W3CDTF">2018-10-10T14:43:01Z</dcterms:created>
  <dcterms:modified xsi:type="dcterms:W3CDTF">2022-03-30T12:49:18Z</dcterms:modified>
</cp:coreProperties>
</file>