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8" r:id="rId1"/>
  </p:sldMasterIdLst>
  <p:notesMasterIdLst>
    <p:notesMasterId r:id="rId52"/>
  </p:notesMasterIdLst>
  <p:sldIdLst>
    <p:sldId id="313" r:id="rId2"/>
    <p:sldId id="257" r:id="rId3"/>
    <p:sldId id="258" r:id="rId4"/>
    <p:sldId id="314" r:id="rId5"/>
    <p:sldId id="259" r:id="rId6"/>
    <p:sldId id="260" r:id="rId7"/>
    <p:sldId id="315" r:id="rId8"/>
    <p:sldId id="320" r:id="rId9"/>
    <p:sldId id="324" r:id="rId10"/>
    <p:sldId id="261" r:id="rId11"/>
    <p:sldId id="262" r:id="rId12"/>
    <p:sldId id="263" r:id="rId13"/>
    <p:sldId id="321" r:id="rId14"/>
    <p:sldId id="316" r:id="rId15"/>
    <p:sldId id="322" r:id="rId16"/>
    <p:sldId id="318" r:id="rId17"/>
    <p:sldId id="317" r:id="rId18"/>
    <p:sldId id="319" r:id="rId19"/>
    <p:sldId id="264" r:id="rId20"/>
    <p:sldId id="265" r:id="rId21"/>
    <p:sldId id="266" r:id="rId22"/>
    <p:sldId id="323" r:id="rId23"/>
    <p:sldId id="267" r:id="rId24"/>
    <p:sldId id="268" r:id="rId25"/>
    <p:sldId id="270" r:id="rId26"/>
    <p:sldId id="271" r:id="rId27"/>
    <p:sldId id="306" r:id="rId28"/>
    <p:sldId id="272" r:id="rId29"/>
    <p:sldId id="273" r:id="rId30"/>
    <p:sldId id="274" r:id="rId31"/>
    <p:sldId id="275" r:id="rId32"/>
    <p:sldId id="276" r:id="rId33"/>
    <p:sldId id="277" r:id="rId34"/>
    <p:sldId id="287" r:id="rId35"/>
    <p:sldId id="289" r:id="rId36"/>
    <p:sldId id="325" r:id="rId37"/>
    <p:sldId id="337" r:id="rId38"/>
    <p:sldId id="326" r:id="rId39"/>
    <p:sldId id="327" r:id="rId40"/>
    <p:sldId id="328" r:id="rId41"/>
    <p:sldId id="290" r:id="rId42"/>
    <p:sldId id="291" r:id="rId43"/>
    <p:sldId id="329" r:id="rId44"/>
    <p:sldId id="330" r:id="rId45"/>
    <p:sldId id="331" r:id="rId46"/>
    <p:sldId id="332" r:id="rId47"/>
    <p:sldId id="333" r:id="rId48"/>
    <p:sldId id="334" r:id="rId49"/>
    <p:sldId id="335" r:id="rId50"/>
    <p:sldId id="336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1F67"/>
    <a:srgbClr val="3333CC"/>
    <a:srgbClr val="FF0D0D"/>
    <a:srgbClr val="800000"/>
    <a:srgbClr val="0E4D5A"/>
    <a:srgbClr val="1B1444"/>
    <a:srgbClr val="990033"/>
    <a:srgbClr val="9933FF"/>
    <a:srgbClr val="66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3548" autoAdjust="0"/>
  </p:normalViewPr>
  <p:slideViewPr>
    <p:cSldViewPr>
      <p:cViewPr>
        <p:scale>
          <a:sx n="70" d="100"/>
          <a:sy n="70" d="100"/>
        </p:scale>
        <p:origin x="-1374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07E845-15F6-471D-8453-DA1475954114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710C93-E524-4F72-810D-E2D0102B5ED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10C93-E524-4F72-810D-E2D0102B5ED4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10C93-E524-4F72-810D-E2D0102B5ED4}" type="slidenum">
              <a:rPr lang="ru-RU" smtClean="0"/>
              <a:pPr/>
              <a:t>41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8FF8D1-ABB9-4091-983D-A0D9576FD76C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E11DDF-B94F-4061-8F5F-E8D775828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8FF8D1-ABB9-4091-983D-A0D9576FD76C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E11DDF-B94F-4061-8F5F-E8D775828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8FF8D1-ABB9-4091-983D-A0D9576FD76C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E11DDF-B94F-4061-8F5F-E8D775828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8FF8D1-ABB9-4091-983D-A0D9576FD76C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E11DDF-B94F-4061-8F5F-E8D775828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8FF8D1-ABB9-4091-983D-A0D9576FD76C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E11DDF-B94F-4061-8F5F-E8D775828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8FF8D1-ABB9-4091-983D-A0D9576FD76C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E11DDF-B94F-4061-8F5F-E8D775828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8FF8D1-ABB9-4091-983D-A0D9576FD76C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E11DDF-B94F-4061-8F5F-E8D775828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8FF8D1-ABB9-4091-983D-A0D9576FD76C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E11DDF-B94F-4061-8F5F-E8D775828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8FF8D1-ABB9-4091-983D-A0D9576FD76C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E11DDF-B94F-4061-8F5F-E8D775828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8FF8D1-ABB9-4091-983D-A0D9576FD76C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E11DDF-B94F-4061-8F5F-E8D775828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8FF8D1-ABB9-4091-983D-A0D9576FD76C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E11DDF-B94F-4061-8F5F-E8D775828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0C8FF8D1-ABB9-4091-983D-A0D9576FD76C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0E11DDF-B94F-4061-8F5F-E8D775828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ransition spd="slow">
    <p:strips dir="rd"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142853"/>
            <a:ext cx="8501122" cy="1000132"/>
          </a:xfrm>
        </p:spPr>
        <p:txBody>
          <a:bodyPr/>
          <a:lstStyle/>
          <a:p>
            <a:pPr algn="ctr"/>
            <a:r>
              <a:rPr lang="ru-RU" altLang="ru-RU" sz="2800" b="1" dirty="0" smtClean="0">
                <a:solidFill>
                  <a:srgbClr val="291F67"/>
                </a:solidFill>
                <a:latin typeface="Times New Roman" pitchFamily="18" charset="0"/>
              </a:rPr>
              <a:t>Министерство образования Республики Мордовия</a:t>
            </a:r>
            <a:r>
              <a:rPr lang="ru-RU" altLang="ru-RU" b="1" dirty="0" smtClean="0">
                <a:solidFill>
                  <a:srgbClr val="291F67"/>
                </a:solidFill>
                <a:latin typeface="Times New Roman" pitchFamily="18" charset="0"/>
              </a:rPr>
              <a:t/>
            </a:r>
            <a:br>
              <a:rPr lang="ru-RU" altLang="ru-RU" b="1" dirty="0" smtClean="0">
                <a:solidFill>
                  <a:srgbClr val="291F67"/>
                </a:solidFill>
                <a:latin typeface="Times New Roman" pitchFamily="18" charset="0"/>
              </a:rPr>
            </a:br>
            <a:endParaRPr lang="ru-RU" dirty="0">
              <a:solidFill>
                <a:srgbClr val="291F67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643050"/>
            <a:ext cx="9144000" cy="4572032"/>
          </a:xfrm>
        </p:spPr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ru-RU" b="1" dirty="0" smtClean="0">
                <a:solidFill>
                  <a:srgbClr val="FF0D0D"/>
                </a:solidFill>
                <a:latin typeface="Times New Roman" pitchFamily="18" charset="0"/>
              </a:rPr>
              <a:t>         </a:t>
            </a:r>
            <a:r>
              <a:rPr lang="ru-RU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 </a:t>
            </a:r>
          </a:p>
          <a:p>
            <a:pPr>
              <a:spcBef>
                <a:spcPts val="600"/>
              </a:spcBef>
              <a:defRPr/>
            </a:pPr>
            <a:r>
              <a:rPr lang="ru-RU" sz="4000" b="1" i="1" dirty="0" err="1" smtClean="0">
                <a:solidFill>
                  <a:srgbClr val="291F67"/>
                </a:solidFill>
                <a:latin typeface="Times New Roman" pitchFamily="18" charset="0"/>
              </a:rPr>
              <a:t>Зубаровой</a:t>
            </a:r>
            <a:r>
              <a:rPr lang="ru-RU" sz="4000" b="1" i="1" dirty="0" smtClean="0">
                <a:solidFill>
                  <a:srgbClr val="291F67"/>
                </a:solidFill>
                <a:latin typeface="Times New Roman" pitchFamily="18" charset="0"/>
              </a:rPr>
              <a:t> Елены Юрьевны,</a:t>
            </a:r>
          </a:p>
          <a:p>
            <a:pPr>
              <a:spcBef>
                <a:spcPts val="600"/>
              </a:spcBef>
              <a:defRPr/>
            </a:pPr>
            <a:r>
              <a:rPr lang="ru-RU" b="1" i="1" dirty="0" smtClean="0">
                <a:solidFill>
                  <a:srgbClr val="291F67"/>
                </a:solidFill>
                <a:latin typeface="Times New Roman" pitchFamily="18" charset="0"/>
              </a:rPr>
              <a:t>  воспитателя</a:t>
            </a:r>
          </a:p>
          <a:p>
            <a:pPr>
              <a:spcBef>
                <a:spcPts val="600"/>
              </a:spcBef>
              <a:defRPr/>
            </a:pPr>
            <a:r>
              <a:rPr lang="ru-RU" b="1" i="1" dirty="0" smtClean="0">
                <a:solidFill>
                  <a:srgbClr val="291F67"/>
                </a:solidFill>
                <a:latin typeface="Times New Roman" pitchFamily="18" charset="0"/>
              </a:rPr>
              <a:t>муниципального дошкольного</a:t>
            </a:r>
          </a:p>
          <a:p>
            <a:pPr>
              <a:spcBef>
                <a:spcPts val="600"/>
              </a:spcBef>
              <a:defRPr/>
            </a:pPr>
            <a:r>
              <a:rPr lang="ru-RU" b="1" i="1" dirty="0" smtClean="0">
                <a:solidFill>
                  <a:srgbClr val="291F67"/>
                </a:solidFill>
                <a:latin typeface="Times New Roman" pitchFamily="18" charset="0"/>
              </a:rPr>
              <a:t> образовательного учреждения </a:t>
            </a:r>
          </a:p>
          <a:p>
            <a:pPr>
              <a:spcBef>
                <a:spcPts val="600"/>
              </a:spcBef>
              <a:defRPr/>
            </a:pPr>
            <a:r>
              <a:rPr lang="ru-RU" b="1" i="1" dirty="0" smtClean="0">
                <a:solidFill>
                  <a:srgbClr val="291F67"/>
                </a:solidFill>
                <a:latin typeface="Times New Roman" pitchFamily="18" charset="0"/>
              </a:rPr>
              <a:t>«Детский сад №91 компенсирующего вида» </a:t>
            </a:r>
          </a:p>
          <a:p>
            <a:pPr>
              <a:spcBef>
                <a:spcPts val="600"/>
              </a:spcBef>
              <a:defRPr/>
            </a:pPr>
            <a:r>
              <a:rPr lang="ru-RU" b="1" i="1" dirty="0" smtClean="0">
                <a:solidFill>
                  <a:srgbClr val="291F67"/>
                </a:solidFill>
                <a:latin typeface="Times New Roman" pitchFamily="18" charset="0"/>
              </a:rPr>
              <a:t>г. о. Саранск 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714612" y="1214422"/>
            <a:ext cx="402956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i="1" dirty="0" err="1" smtClean="0">
                <a:solidFill>
                  <a:srgbClr val="FF0D0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Портфолио</a:t>
            </a:r>
            <a:r>
              <a:rPr lang="ru-RU" sz="5400" b="1" i="1" dirty="0" smtClean="0">
                <a:solidFill>
                  <a:srgbClr val="FF0D0D"/>
                </a:solidFill>
                <a:latin typeface="Times New Roman" pitchFamily="18" charset="0"/>
              </a:rPr>
              <a:t> </a:t>
            </a:r>
            <a:endParaRPr lang="ru-RU" sz="5400" dirty="0"/>
          </a:p>
        </p:txBody>
      </p:sp>
    </p:spTree>
  </p:cSld>
  <p:clrMapOvr>
    <a:masterClrMapping/>
  </p:clrMapOvr>
  <p:transition spd="slow">
    <p:strips dir="r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285852" y="1357298"/>
            <a:ext cx="607223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alt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Наличие публикаций, включая интернет – публикации.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000232" y="3929066"/>
            <a:ext cx="4983544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Российский уровень – 1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Международный уровень – 2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Интернет-публикация </a:t>
            </a:r>
            <a:r>
              <a:rPr lang="ru-RU" sz="28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– 1 </a:t>
            </a:r>
          </a:p>
        </p:txBody>
      </p:sp>
    </p:spTree>
  </p:cSld>
  <p:clrMapOvr>
    <a:masterClrMapping/>
  </p:clrMapOvr>
  <p:transition spd="slow">
    <p:strips dir="r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Temp\Rar$DIa0.008\справки1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392630"/>
            <a:ext cx="4500594" cy="63643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Temp\Rar$DIa0.137\Выпуск 65 часть 4, 2019 год (2)_page-03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500042"/>
            <a:ext cx="4492232" cy="6357958"/>
          </a:xfrm>
          <a:prstGeom prst="rect">
            <a:avLst/>
          </a:prstGeom>
          <a:noFill/>
        </p:spPr>
      </p:pic>
      <p:pic>
        <p:nvPicPr>
          <p:cNvPr id="3075" name="Picture 3" descr="C:\Temp\Rar$DIa0.400\Выпуск 65 часть 4, 2019 год (2)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42"/>
            <a:ext cx="4492232" cy="6357958"/>
          </a:xfrm>
          <a:prstGeom prst="rect">
            <a:avLst/>
          </a:prstGeom>
          <a:noFill/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4643438" y="3286124"/>
            <a:ext cx="71438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strips dir="r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Temp\Rar$DIa0.486\Выпуск 65 часть 4, 2019 год (2)_page-01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214290"/>
            <a:ext cx="4542707" cy="642939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Temp\Rar$DIa0.898\_______ __ 2019 (1)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4429124" cy="6265067"/>
          </a:xfrm>
          <a:prstGeom prst="rect">
            <a:avLst/>
          </a:prstGeom>
          <a:noFill/>
        </p:spPr>
      </p:pic>
      <p:pic>
        <p:nvPicPr>
          <p:cNvPr id="4099" name="Picture 3" descr="C:\Temp\Rar$DIa2.396\_______ __ 2019 (1)_page-0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78724" y="214291"/>
            <a:ext cx="4393803" cy="6215106"/>
          </a:xfrm>
          <a:prstGeom prst="rect">
            <a:avLst/>
          </a:prstGeom>
          <a:noFill/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5286380" y="3000372"/>
            <a:ext cx="71438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strips dir="r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Temp\Rar$DIa0.532\_______ __ 2019 (1)_page-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500042"/>
            <a:ext cx="4494794" cy="635795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Temp\Rar$DIa0.864\публикация0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169698"/>
            <a:ext cx="4643470" cy="647396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Temp\Rar$DIa0.302\публикация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327" y="0"/>
            <a:ext cx="8947345" cy="6858000"/>
          </a:xfrm>
          <a:prstGeom prst="rect">
            <a:avLst/>
          </a:prstGeom>
          <a:noFill/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5357818" y="4786322"/>
            <a:ext cx="71438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strips dir="r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 PC\Desktop\аттестация 22\публикация00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285728"/>
            <a:ext cx="4381515" cy="657227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 PC\Desktop\аттестация 22\маам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5303" y="198784"/>
            <a:ext cx="4641275" cy="655827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357554" y="1000108"/>
            <a:ext cx="5786446" cy="478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ru-RU" sz="1700" b="1" i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ФИО: </a:t>
            </a:r>
            <a:r>
              <a:rPr lang="ru-RU" sz="1700" i="1" dirty="0" err="1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Зубарова</a:t>
            </a:r>
            <a:r>
              <a:rPr lang="ru-RU" sz="1700" i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Елена Юрьевна 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1700" b="1" i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</a:t>
            </a:r>
            <a:r>
              <a:rPr lang="ru-RU" sz="1700" b="1" i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рождения:  </a:t>
            </a:r>
            <a:r>
              <a:rPr lang="ru-RU" sz="1700" i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08.02.1991 </a:t>
            </a:r>
            <a:r>
              <a:rPr lang="ru-RU" sz="1700" i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1700" b="1" i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</a:t>
            </a:r>
            <a:r>
              <a:rPr lang="ru-RU" sz="1700" i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высшее, </a:t>
            </a:r>
            <a:r>
              <a:rPr lang="ru-RU" sz="1700" i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2013 </a:t>
            </a:r>
            <a:r>
              <a:rPr lang="ru-RU" sz="1700" i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700" i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.,</a:t>
            </a:r>
          </a:p>
          <a:p>
            <a:pPr>
              <a:defRPr/>
            </a:pPr>
            <a:r>
              <a:rPr lang="ru-RU" sz="1700" i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</a:t>
            </a:r>
            <a:r>
              <a:rPr lang="ru-RU" sz="1700" i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имени </a:t>
            </a:r>
            <a:r>
              <a:rPr lang="ru-RU" sz="1700" i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Н. П. Огарева; 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1700" b="1" i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Специальность: </a:t>
            </a:r>
            <a:r>
              <a:rPr lang="ru-RU" sz="1700" i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Психология</a:t>
            </a:r>
            <a:endParaRPr lang="ru-RU" sz="1700" i="1" dirty="0">
              <a:solidFill>
                <a:schemeClr val="accent5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ru-RU" sz="1700" b="1" i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Квалификация: </a:t>
            </a:r>
            <a:r>
              <a:rPr lang="ru-RU" sz="1700" i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Психолог. Преподаватель психологии</a:t>
            </a:r>
            <a:endParaRPr lang="en-US" sz="1700" i="1" dirty="0">
              <a:solidFill>
                <a:schemeClr val="accent5">
                  <a:lumMod val="25000"/>
                </a:schemeClr>
              </a:solidFill>
              <a:latin typeface="Times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700" b="1" i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№ диплома и дата выдачи</a:t>
            </a:r>
            <a:r>
              <a:rPr lang="ru-RU" sz="1700" b="1" i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700" i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КГ № 05235, 22 июня  2013 г. </a:t>
            </a:r>
            <a:r>
              <a:rPr lang="ru-RU" sz="1700" b="1" i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</a:t>
            </a:r>
            <a:r>
              <a:rPr lang="ru-RU" sz="1700" i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высшее, 2020 гг., </a:t>
            </a:r>
          </a:p>
          <a:p>
            <a:pPr>
              <a:defRPr/>
            </a:pPr>
            <a:r>
              <a:rPr lang="ru-RU" sz="1700" i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ФГБОУ ВО «МГПИ им. </a:t>
            </a:r>
            <a:r>
              <a:rPr lang="ru-RU" sz="1700" i="1" dirty="0" err="1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М.Е.Евсевьева</a:t>
            </a:r>
            <a:r>
              <a:rPr lang="ru-RU" sz="1700" i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>
              <a:defRPr/>
            </a:pPr>
            <a:r>
              <a:rPr lang="ru-RU" sz="1700" b="1" i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Специальность: </a:t>
            </a:r>
            <a:r>
              <a:rPr lang="ru-RU" sz="1700" i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«Психолого-педагогическое образование»</a:t>
            </a:r>
          </a:p>
          <a:p>
            <a:pPr>
              <a:spcAft>
                <a:spcPts val="0"/>
              </a:spcAft>
              <a:defRPr/>
            </a:pPr>
            <a:r>
              <a:rPr lang="ru-RU" sz="1700" b="1" i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Квалификация: </a:t>
            </a:r>
            <a:r>
              <a:rPr lang="ru-RU" sz="1700" i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Магистр</a:t>
            </a:r>
          </a:p>
          <a:p>
            <a:pPr>
              <a:spcAft>
                <a:spcPts val="0"/>
              </a:spcAft>
              <a:defRPr/>
            </a:pPr>
            <a:r>
              <a:rPr lang="ru-RU" sz="1700" b="1" i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№ диплома и дата выдачи: </a:t>
            </a:r>
            <a:r>
              <a:rPr lang="ru-RU" sz="1700" i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№ 101324 5064006, </a:t>
            </a:r>
          </a:p>
          <a:p>
            <a:pPr>
              <a:spcAft>
                <a:spcPts val="0"/>
              </a:spcAft>
              <a:defRPr/>
            </a:pPr>
            <a:r>
              <a:rPr lang="ru-RU" sz="1700" i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8 февраля 2020 г.</a:t>
            </a:r>
            <a:endParaRPr lang="ru-RU" sz="1700" i="1" dirty="0">
              <a:solidFill>
                <a:schemeClr val="accent5">
                  <a:lumMod val="25000"/>
                </a:schemeClr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spcAft>
                <a:spcPts val="0"/>
              </a:spcAft>
              <a:defRPr/>
            </a:pPr>
            <a:r>
              <a:rPr lang="ru-RU" sz="1700" b="1" i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Общий трудовой стаж: </a:t>
            </a:r>
            <a:r>
              <a:rPr lang="ru-RU" sz="1700" i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9 лет</a:t>
            </a:r>
            <a:endParaRPr lang="ru-RU" sz="1700" i="1" dirty="0">
              <a:solidFill>
                <a:schemeClr val="accent5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700" b="1" i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специальности): </a:t>
            </a:r>
            <a:r>
              <a:rPr lang="ru-RU" sz="1700" i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9 лет</a:t>
            </a:r>
            <a:endParaRPr lang="ru-RU" sz="1700" i="1" dirty="0">
              <a:solidFill>
                <a:schemeClr val="accent5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ru-RU" sz="1700" b="1" i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</a:t>
            </a:r>
            <a:r>
              <a:rPr lang="ru-RU" sz="1700" b="1" i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категории: </a:t>
            </a:r>
            <a:r>
              <a:rPr lang="ru-RU" sz="1700" i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первая кв. кат.</a:t>
            </a:r>
            <a:endParaRPr lang="ru-RU" sz="1700" i="1" dirty="0">
              <a:solidFill>
                <a:schemeClr val="accent5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700" b="1" i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аттестации: </a:t>
            </a:r>
            <a:r>
              <a:rPr lang="ru-RU" sz="1600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13.03.2019 г. </a:t>
            </a:r>
            <a:r>
              <a:rPr lang="ru-RU" sz="1600" i="1" dirty="0" smtClean="0">
                <a:solidFill>
                  <a:srgbClr val="291F67"/>
                </a:solidFill>
                <a:latin typeface="Times New Roman" pitchFamily="18" charset="0"/>
              </a:rPr>
              <a:t>(Приказ  МО  РМ №313  от  26.03.2019 г.)</a:t>
            </a:r>
            <a:endParaRPr lang="ru-RU" sz="1700" i="1" dirty="0">
              <a:solidFill>
                <a:srgbClr val="291F6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Galia\Desktop\Сайт на раб столе\фото педагогов на сайт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285860"/>
            <a:ext cx="2986090" cy="3980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strips dir="r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28662" y="1285860"/>
            <a:ext cx="72866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4. Результаты участия воспитанников: </a:t>
            </a:r>
          </a:p>
          <a:p>
            <a:pPr algn="ctr"/>
            <a:r>
              <a:rPr lang="ru-RU" alt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конкурсах, выставках, турнирах, соревнованиях, акциях, фестивалях.</a:t>
            </a:r>
            <a:endParaRPr lang="ru-RU" sz="3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000200" y="4429132"/>
            <a:ext cx="7143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 – 4</a:t>
            </a:r>
          </a:p>
        </p:txBody>
      </p:sp>
    </p:spTree>
  </p:cSld>
  <p:clrMapOvr>
    <a:masterClrMapping/>
  </p:clrMapOvr>
  <p:transition spd="slow">
    <p:strips dir="r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Galia\Desktop\спр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0"/>
            <a:ext cx="4786346" cy="676742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Galia\Desktop\Диплом Пасхальная мастерская 2021000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00562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Users\Admin PC\Desktop\аттестация 22\Gramoty-zapovednaya-Mordoviya0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0"/>
            <a:ext cx="4714876" cy="666713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Admin PC\Downloads\елин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428604"/>
            <a:ext cx="4316730" cy="6102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dmin PC\Downloads\казанцев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428604"/>
            <a:ext cx="4338320" cy="6092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trips dir="r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71472" y="1857364"/>
            <a:ext cx="79296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5. Наличие авторских программ,</a:t>
            </a:r>
          </a:p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методических пособий</a:t>
            </a:r>
            <a:endParaRPr lang="ru-RU" sz="4000" dirty="0"/>
          </a:p>
        </p:txBody>
      </p:sp>
    </p:spTree>
  </p:cSld>
  <p:clrMapOvr>
    <a:masterClrMapping/>
  </p:clrMapOvr>
  <p:transition spd="slow">
    <p:strips dir="r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Temp\Rar$DIa0.065\титул доп программы0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8604"/>
            <a:ext cx="4546593" cy="6429396"/>
          </a:xfrm>
          <a:prstGeom prst="rect">
            <a:avLst/>
          </a:prstGeom>
          <a:noFill/>
        </p:spPr>
      </p:pic>
      <p:pic>
        <p:nvPicPr>
          <p:cNvPr id="13315" name="Picture 3" descr="C:\Temp\Rar$DIa0.221\Рецензия Зубарова Е.Ю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7408" y="428604"/>
            <a:ext cx="4546591" cy="642939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42910" y="1214422"/>
            <a:ext cx="80010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6. Выступление на научно-практических конференциях, педагогических чтениях, семинарах секциях, методических объединениях</a:t>
            </a:r>
            <a:endParaRPr lang="ru-RU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71604" y="3929066"/>
            <a:ext cx="62865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24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 – 2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24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Российский уровень – 1</a:t>
            </a:r>
          </a:p>
        </p:txBody>
      </p:sp>
    </p:spTree>
  </p:cSld>
  <p:clrMapOvr>
    <a:masterClrMapping/>
  </p:clrMapOvr>
  <p:transition spd="slow">
    <p:strips dir="r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Temp\Rar$DIa0.010\справки1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7158" y="0"/>
            <a:ext cx="4849683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311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0066"/>
                </a:solidFill>
              </a:rPr>
              <a:t/>
            </a:r>
            <a:br>
              <a:rPr lang="ru-RU" b="1" dirty="0" smtClean="0">
                <a:solidFill>
                  <a:srgbClr val="000066"/>
                </a:solidFill>
              </a:rPr>
            </a:br>
            <a:endParaRPr lang="ru-RU" dirty="0"/>
          </a:p>
        </p:txBody>
      </p:sp>
      <p:pic>
        <p:nvPicPr>
          <p:cNvPr id="15362" name="Picture 2" descr="C:\Temp\Rar$DIa0.861\123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66"/>
            <a:ext cx="4407233" cy="6232325"/>
          </a:xfrm>
          <a:prstGeom prst="rect">
            <a:avLst/>
          </a:prstGeom>
          <a:noFill/>
        </p:spPr>
      </p:pic>
      <p:pic>
        <p:nvPicPr>
          <p:cNvPr id="15363" name="Picture 3" descr="C:\Temp\Rar$DIa0.212\123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7925" y="285728"/>
            <a:ext cx="4496075" cy="6357958"/>
          </a:xfrm>
          <a:prstGeom prst="rect">
            <a:avLst/>
          </a:prstGeom>
          <a:noFill/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5500694" y="4429132"/>
            <a:ext cx="71438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1285852" y="4071942"/>
            <a:ext cx="71438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strips dir="r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upload2.schoolrm.ru/resize_cache/1728990/c3bed4c46e3bebf9034448fed65e7b8e/iblock/adc/adcd0e0b6f5b7af2b9cc2f9e02c44545/db9af7a20ec7bc316bf46475157ee88b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12" y="428604"/>
            <a:ext cx="4286280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trips dir="r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85852" y="1357298"/>
            <a:ext cx="678661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Представление педагогического опыта</a:t>
            </a:r>
          </a:p>
          <a:p>
            <a:pPr algn="ctr"/>
            <a:r>
              <a:rPr lang="ru-RU" altLang="ru-RU" sz="2400" b="1" i="1" dirty="0" err="1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Зубаровой</a:t>
            </a:r>
            <a:r>
              <a:rPr lang="ru-RU" altLang="ru-RU" sz="24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 Елены Юрьевны</a:t>
            </a:r>
            <a:br>
              <a:rPr lang="ru-RU" altLang="ru-RU" sz="24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размещено на сайте  </a:t>
            </a:r>
            <a:br>
              <a:rPr lang="ru-RU" altLang="ru-RU" sz="24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МДОУ «Детский сад №91 компенсирующего вида»</a:t>
            </a:r>
            <a:endParaRPr lang="ru-RU" sz="2400" i="1" dirty="0">
              <a:solidFill>
                <a:srgbClr val="291F67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14414" y="3105835"/>
            <a:ext cx="75009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u="sng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142976" y="3786190"/>
            <a:ext cx="735811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u="sng" dirty="0" smtClean="0">
                <a:solidFill>
                  <a:srgbClr val="FF0D0D"/>
                </a:solidFill>
                <a:latin typeface="Times" pitchFamily="18" charset="0"/>
              </a:rPr>
              <a:t>https://ds91sar.schoolrm.ru/sveden/employees/11232/259029/</a:t>
            </a:r>
            <a:endParaRPr lang="ru-RU" sz="2200" u="sng" dirty="0">
              <a:solidFill>
                <a:srgbClr val="FF0D0D"/>
              </a:solidFill>
            </a:endParaRPr>
          </a:p>
        </p:txBody>
      </p:sp>
    </p:spTree>
  </p:cSld>
  <p:clrMapOvr>
    <a:masterClrMapping/>
  </p:clrMapOvr>
  <p:transition spd="slow">
    <p:strips dir="rd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28728" y="1000108"/>
            <a:ext cx="635798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7. Проведение открытых занятий,  мастер-классов, мероприятий.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71538" y="3643314"/>
            <a:ext cx="72866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 – 2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 – 1</a:t>
            </a:r>
          </a:p>
        </p:txBody>
      </p:sp>
    </p:spTree>
  </p:cSld>
  <p:clrMapOvr>
    <a:masterClrMapping/>
  </p:clrMapOvr>
  <p:transition spd="slow">
    <p:strips dir="r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07154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C:\Temp\Rar$DIa0.718\справки1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7158" y="0"/>
            <a:ext cx="4849683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Temp\Rar$DIa0.302\справки2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7925" y="500042"/>
            <a:ext cx="4496075" cy="6357958"/>
          </a:xfrm>
          <a:prstGeom prst="rect">
            <a:avLst/>
          </a:prstGeom>
          <a:noFill/>
        </p:spPr>
      </p:pic>
      <p:pic>
        <p:nvPicPr>
          <p:cNvPr id="17411" name="Picture 3" descr="C:\Temp\Rar$DIa0.198\справки2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42"/>
            <a:ext cx="4496075" cy="635795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upload2.schoolrm.ru/resize_cache/1469965/c3bed4c46e3bebf9034448fed65e7b8e/iblock/69b/69b773ba511b15582e76ed05227b0bf8/d6274aacbf6063b6052275cf44928e62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8" y="214290"/>
            <a:ext cx="4407694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trips dir="rd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57290" y="2214554"/>
            <a:ext cx="65480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8. Экспертная деятельность</a:t>
            </a:r>
            <a:endParaRPr lang="ru-RU" sz="3600" dirty="0"/>
          </a:p>
        </p:txBody>
      </p:sp>
    </p:spTree>
  </p:cSld>
  <p:clrMapOvr>
    <a:masterClrMapping/>
  </p:clrMapOvr>
  <p:transition spd="slow">
    <p:strips dir="rd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57290" y="1428736"/>
            <a:ext cx="678661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9. Общественно-педагогическая активность педагога: участие в комиссиях, педагогических сообществах, в жюри конкурсов. 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ransition spd="slow">
    <p:strips dir="rd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Temp\Rar$DIa0.521\справки10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7159" y="297336"/>
            <a:ext cx="4567981" cy="645964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lia\Desktop\af5a64f826ba9f7d99d2ec38a8dc04d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57166"/>
            <a:ext cx="4295756" cy="6072230"/>
          </a:xfrm>
          <a:prstGeom prst="rect">
            <a:avLst/>
          </a:prstGeom>
          <a:noFill/>
        </p:spPr>
      </p:pic>
      <p:pic>
        <p:nvPicPr>
          <p:cNvPr id="1028" name="Picture 4" descr="C:\Users\Galia\Desktop\2выпискаnds (2)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1999" y="357165"/>
            <a:ext cx="4357719" cy="615933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8596" y="2000240"/>
            <a:ext cx="84296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10. Позитивные результаты работы </a:t>
            </a:r>
          </a:p>
          <a:p>
            <a:pPr algn="ctr"/>
            <a:r>
              <a:rPr lang="ru-RU" alt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воспитанниками</a:t>
            </a:r>
            <a:endParaRPr lang="ru-RU" sz="3600" dirty="0"/>
          </a:p>
        </p:txBody>
      </p:sp>
    </p:spTree>
  </p:cSld>
  <p:clrMapOvr>
    <a:masterClrMapping/>
  </p:clrMapOvr>
  <p:transition spd="slow">
    <p:strips dir="rd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Temp\Rar$DIa0.445\справки1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728"/>
            <a:ext cx="4647629" cy="6572272"/>
          </a:xfrm>
          <a:prstGeom prst="rect">
            <a:avLst/>
          </a:prstGeom>
          <a:noFill/>
        </p:spPr>
      </p:pic>
      <p:pic>
        <p:nvPicPr>
          <p:cNvPr id="19459" name="Picture 3" descr="C:\Temp\Rar$DIa0.953\справки1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6371" y="285727"/>
            <a:ext cx="4647629" cy="657227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Galia\Desktop\Е.Ю. Зубарова аттестация\Зубарова - Антиплагиат_page-0001.jpg"/>
          <p:cNvPicPr>
            <a:picLocks noChangeAspect="1" noChangeArrowheads="1"/>
          </p:cNvPicPr>
          <p:nvPr/>
        </p:nvPicPr>
        <p:blipFill>
          <a:blip r:embed="rId2"/>
          <a:srcRect r="861" b="50007"/>
          <a:stretch>
            <a:fillRect/>
          </a:stretch>
        </p:blipFill>
        <p:spPr bwMode="auto">
          <a:xfrm>
            <a:off x="285720" y="285728"/>
            <a:ext cx="8514135" cy="607223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Temp\Rar$DIa0.894\справки1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0"/>
            <a:ext cx="4748664" cy="671514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57290" y="2285992"/>
            <a:ext cx="70009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11. Качество взаимодействия</a:t>
            </a:r>
          </a:p>
          <a:p>
            <a:pPr algn="ctr"/>
            <a:r>
              <a:rPr lang="ru-RU" alt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родителями</a:t>
            </a:r>
            <a:endParaRPr lang="ru-RU" sz="3600" dirty="0"/>
          </a:p>
        </p:txBody>
      </p:sp>
    </p:spTree>
  </p:cSld>
  <p:clrMapOvr>
    <a:masterClrMapping/>
  </p:clrMapOvr>
  <p:transition spd="slow">
    <p:strips dir="rd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Temp\Rar$DIa0.742\справки2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728"/>
            <a:ext cx="4395056" cy="6215106"/>
          </a:xfrm>
          <a:prstGeom prst="rect">
            <a:avLst/>
          </a:prstGeom>
          <a:noFill/>
        </p:spPr>
      </p:pic>
      <p:pic>
        <p:nvPicPr>
          <p:cNvPr id="21507" name="Picture 3" descr="C:\Temp\Rar$DIa0.845\справки2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8944" y="285728"/>
            <a:ext cx="4395056" cy="621510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85852" y="1714488"/>
            <a:ext cx="650085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12. Работа с детьми </a:t>
            </a:r>
          </a:p>
          <a:p>
            <a:pPr algn="ctr"/>
            <a:r>
              <a:rPr lang="ru-RU" alt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из социально-неблагополучных семей</a:t>
            </a:r>
            <a:endParaRPr lang="ru-RU" sz="3600" dirty="0"/>
          </a:p>
        </p:txBody>
      </p:sp>
    </p:spTree>
  </p:cSld>
  <p:clrMapOvr>
    <a:masterClrMapping/>
  </p:clrMapOvr>
  <p:transition spd="slow">
    <p:strips dir="rd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Temp\Rar$DIa0.111\справки10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1" y="89563"/>
            <a:ext cx="4714909" cy="666741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28728" y="1071546"/>
            <a:ext cx="65008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</a:t>
            </a:r>
            <a:endParaRPr lang="ru-RU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5984" y="3357562"/>
            <a:ext cx="5016373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 – 1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 – 1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Российский уровень – 1</a:t>
            </a:r>
          </a:p>
        </p:txBody>
      </p:sp>
    </p:spTree>
  </p:cSld>
  <p:clrMapOvr>
    <a:masterClrMapping/>
  </p:clrMapOvr>
  <p:transition spd="slow">
    <p:strips dir="rd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Temp\Rar$DIa0.049\справки2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214290"/>
            <a:ext cx="4567981" cy="645964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upload2.schoolrm.ru/resize_cache/1740253/c3bed4c46e3bebf9034448fed65e7b8e/iblock/fca/fca4796ae2bb7e3722371ce91c0a462c/4a36c171c5749c8c194562b9af17f009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285729"/>
            <a:ext cx="4500562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s://upload2.schoolrm.ru/resize_cache/1983745/c3bed4c46e3bebf9034448fed65e7b8e/iblock/7d4/7d42c8b32c6cd799113e14568ac02a70/Diplom-Zubarova-E.YU.-2021000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85728"/>
            <a:ext cx="4500561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trips dir="rd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Temp\Rar$DIa1.997\Диплом 2021 ЗУБАРОВА ЕЛЕНА ЮРЬЕВНА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428604"/>
            <a:ext cx="4354931" cy="615515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28794" y="3071810"/>
            <a:ext cx="5540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14. Награды и поощрения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strips dir="r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85852" y="1000108"/>
            <a:ext cx="650085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Участие в инновационной (экспериментальной) деятельности</a:t>
            </a:r>
            <a:endParaRPr lang="ru-RU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3143248"/>
            <a:ext cx="80724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«Психолого-педагогическое сопровождение социальной адаптации  дошкольников с умственной отсталостью в условиях интегрированного обучения»</a:t>
            </a:r>
            <a:r>
              <a:rPr lang="ru-RU" sz="2400" b="1" i="1" u="sng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i="1" u="sng" dirty="0" smtClean="0">
              <a:solidFill>
                <a:srgbClr val="291F67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(приказ</a:t>
            </a:r>
            <a:r>
              <a:rPr lang="ru-RU" sz="2400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№01-02/125 от 27.05.2019 г.Управления образования Администрации городского округа Саранск). </a:t>
            </a:r>
            <a:endParaRPr lang="en-US" sz="2400" b="1" i="1" dirty="0" smtClean="0">
              <a:solidFill>
                <a:srgbClr val="291F67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Срок реализации 5 лет.</a:t>
            </a:r>
            <a:endParaRPr lang="ru-RU" sz="2400" b="1" i="1" dirty="0">
              <a:solidFill>
                <a:srgbClr val="291F67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trips dir="rd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lia\Desktop\4Blagodarstvennoe-pismo-Zubarovoy_page_0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428604"/>
            <a:ext cx="4363393" cy="6173930"/>
          </a:xfrm>
          <a:prstGeom prst="rect">
            <a:avLst/>
          </a:prstGeom>
          <a:noFill/>
        </p:spPr>
      </p:pic>
      <p:pic>
        <p:nvPicPr>
          <p:cNvPr id="2" name="Picture 2" descr="C:\Users\Galia\Desktop\благодарность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5" y="428604"/>
            <a:ext cx="4294661" cy="607223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Galia\Desktop\Инновация 2018-2023_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72140" y="1000108"/>
            <a:ext cx="5671860" cy="4062917"/>
          </a:xfrm>
          <a:prstGeom prst="rect">
            <a:avLst/>
          </a:prstGeom>
          <a:noFill/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4143372" y="4286256"/>
            <a:ext cx="107157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4071934" y="4429132"/>
            <a:ext cx="107157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C:\Users\Galia\Desktop\Инновация 2018-2023_0002.jpg"/>
          <p:cNvPicPr>
            <a:picLocks noChangeAspect="1" noChangeArrowheads="1"/>
          </p:cNvPicPr>
          <p:nvPr/>
        </p:nvPicPr>
        <p:blipFill>
          <a:blip r:embed="rId3" cstate="print"/>
          <a:srcRect l="7272"/>
          <a:stretch>
            <a:fillRect/>
          </a:stretch>
        </p:blipFill>
        <p:spPr bwMode="auto">
          <a:xfrm>
            <a:off x="-1" y="428605"/>
            <a:ext cx="3881085" cy="584291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Temp\Rar$DIa0.800\справки200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57166"/>
            <a:ext cx="4357686" cy="6162260"/>
          </a:xfrm>
          <a:prstGeom prst="rect">
            <a:avLst/>
          </a:prstGeom>
          <a:noFill/>
        </p:spPr>
      </p:pic>
      <p:pic>
        <p:nvPicPr>
          <p:cNvPr id="7" name="Picture 3" descr="C:\Temp\Rar$DIa0.713\справки20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7166"/>
            <a:ext cx="4344539" cy="614366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Temp\Rar$DIa0.559\справки10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214290"/>
            <a:ext cx="4395056" cy="621510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28860" y="2357430"/>
            <a:ext cx="46323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Наставничество</a:t>
            </a:r>
            <a:endParaRPr lang="ru-RU" sz="4000" dirty="0"/>
          </a:p>
        </p:txBody>
      </p:sp>
    </p:spTree>
  </p:cSld>
  <p:clrMapOvr>
    <a:masterClrMapping/>
  </p:clrMapOvr>
  <p:transition spd="slow">
    <p:strips dir="rd"/>
  </p:transition>
</p:sld>
</file>

<file path=ppt/theme/theme1.xml><?xml version="1.0" encoding="utf-8"?>
<a:theme xmlns:a="http://schemas.openxmlformats.org/drawingml/2006/main" name="Тема1">
  <a:themeElements>
    <a:clrScheme name="ind_0036_slide 1">
      <a:dk1>
        <a:srgbClr val="000000"/>
      </a:dk1>
      <a:lt1>
        <a:srgbClr val="E6E6FA"/>
      </a:lt1>
      <a:dk2>
        <a:srgbClr val="000000"/>
      </a:dk2>
      <a:lt2>
        <a:srgbClr val="969696"/>
      </a:lt2>
      <a:accent1>
        <a:srgbClr val="9492EF"/>
      </a:accent1>
      <a:accent2>
        <a:srgbClr val="63D2F8"/>
      </a:accent2>
      <a:accent3>
        <a:srgbClr val="F0F0FC"/>
      </a:accent3>
      <a:accent4>
        <a:srgbClr val="000000"/>
      </a:accent4>
      <a:accent5>
        <a:srgbClr val="C8C7F6"/>
      </a:accent5>
      <a:accent6>
        <a:srgbClr val="59BEE1"/>
      </a:accent6>
      <a:hlink>
        <a:srgbClr val="2120AD"/>
      </a:hlink>
      <a:folHlink>
        <a:srgbClr val="292C6B"/>
      </a:folHlink>
    </a:clrScheme>
    <a:fontScheme name="ind_0036_sli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nd_0036_slide 1">
        <a:dk1>
          <a:srgbClr val="000000"/>
        </a:dk1>
        <a:lt1>
          <a:srgbClr val="E6E6FA"/>
        </a:lt1>
        <a:dk2>
          <a:srgbClr val="000000"/>
        </a:dk2>
        <a:lt2>
          <a:srgbClr val="969696"/>
        </a:lt2>
        <a:accent1>
          <a:srgbClr val="9492EF"/>
        </a:accent1>
        <a:accent2>
          <a:srgbClr val="63D2F8"/>
        </a:accent2>
        <a:accent3>
          <a:srgbClr val="F0F0FC"/>
        </a:accent3>
        <a:accent4>
          <a:srgbClr val="000000"/>
        </a:accent4>
        <a:accent5>
          <a:srgbClr val="C8C7F6"/>
        </a:accent5>
        <a:accent6>
          <a:srgbClr val="59BEE1"/>
        </a:accent6>
        <a:hlink>
          <a:srgbClr val="2120AD"/>
        </a:hlink>
        <a:folHlink>
          <a:srgbClr val="292C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d_0036_slide 2">
        <a:dk1>
          <a:srgbClr val="000000"/>
        </a:dk1>
        <a:lt1>
          <a:srgbClr val="E6E6FA"/>
        </a:lt1>
        <a:dk2>
          <a:srgbClr val="000000"/>
        </a:dk2>
        <a:lt2>
          <a:srgbClr val="969696"/>
        </a:lt2>
        <a:accent1>
          <a:srgbClr val="8181FF"/>
        </a:accent1>
        <a:accent2>
          <a:srgbClr val="81C0FF"/>
        </a:accent2>
        <a:accent3>
          <a:srgbClr val="F0F0FC"/>
        </a:accent3>
        <a:accent4>
          <a:srgbClr val="000000"/>
        </a:accent4>
        <a:accent5>
          <a:srgbClr val="C1C1FF"/>
        </a:accent5>
        <a:accent6>
          <a:srgbClr val="74AEE7"/>
        </a:accent6>
        <a:hlink>
          <a:srgbClr val="C54DFF"/>
        </a:hlink>
        <a:folHlink>
          <a:srgbClr val="228AA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d_0036_slide 3">
        <a:dk1>
          <a:srgbClr val="000000"/>
        </a:dk1>
        <a:lt1>
          <a:srgbClr val="E6E6FA"/>
        </a:lt1>
        <a:dk2>
          <a:srgbClr val="000000"/>
        </a:dk2>
        <a:lt2>
          <a:srgbClr val="969696"/>
        </a:lt2>
        <a:accent1>
          <a:srgbClr val="FFE667"/>
        </a:accent1>
        <a:accent2>
          <a:srgbClr val="E5CA7C"/>
        </a:accent2>
        <a:accent3>
          <a:srgbClr val="F0F0FC"/>
        </a:accent3>
        <a:accent4>
          <a:srgbClr val="000000"/>
        </a:accent4>
        <a:accent5>
          <a:srgbClr val="FFF0B8"/>
        </a:accent5>
        <a:accent6>
          <a:srgbClr val="CFB770"/>
        </a:accent6>
        <a:hlink>
          <a:srgbClr val="FF8C19"/>
        </a:hlink>
        <a:folHlink>
          <a:srgbClr val="191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d_0036_slide 4">
        <a:dk1>
          <a:srgbClr val="000000"/>
        </a:dk1>
        <a:lt1>
          <a:srgbClr val="E6E6FA"/>
        </a:lt1>
        <a:dk2>
          <a:srgbClr val="000000"/>
        </a:dk2>
        <a:lt2>
          <a:srgbClr val="969696"/>
        </a:lt2>
        <a:accent1>
          <a:srgbClr val="A1E170"/>
        </a:accent1>
        <a:accent2>
          <a:srgbClr val="DEC468"/>
        </a:accent2>
        <a:accent3>
          <a:srgbClr val="F0F0FC"/>
        </a:accent3>
        <a:accent4>
          <a:srgbClr val="000000"/>
        </a:accent4>
        <a:accent5>
          <a:srgbClr val="CDEEBB"/>
        </a:accent5>
        <a:accent6>
          <a:srgbClr val="C9B15E"/>
        </a:accent6>
        <a:hlink>
          <a:srgbClr val="5F5FDD"/>
        </a:hlink>
        <a:folHlink>
          <a:srgbClr val="DC4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d_0036_slid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492EF"/>
        </a:accent1>
        <a:accent2>
          <a:srgbClr val="63D2F8"/>
        </a:accent2>
        <a:accent3>
          <a:srgbClr val="FFFFFF"/>
        </a:accent3>
        <a:accent4>
          <a:srgbClr val="000000"/>
        </a:accent4>
        <a:accent5>
          <a:srgbClr val="C8C7F6"/>
        </a:accent5>
        <a:accent6>
          <a:srgbClr val="59BEE1"/>
        </a:accent6>
        <a:hlink>
          <a:srgbClr val="2120AD"/>
        </a:hlink>
        <a:folHlink>
          <a:srgbClr val="292C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d_0036_slid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8181FF"/>
        </a:accent1>
        <a:accent2>
          <a:srgbClr val="81C0FF"/>
        </a:accent2>
        <a:accent3>
          <a:srgbClr val="FFFFFF"/>
        </a:accent3>
        <a:accent4>
          <a:srgbClr val="000000"/>
        </a:accent4>
        <a:accent5>
          <a:srgbClr val="C1C1FF"/>
        </a:accent5>
        <a:accent6>
          <a:srgbClr val="74AEE7"/>
        </a:accent6>
        <a:hlink>
          <a:srgbClr val="C54DFF"/>
        </a:hlink>
        <a:folHlink>
          <a:srgbClr val="228AA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d_0036_slid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E667"/>
        </a:accent1>
        <a:accent2>
          <a:srgbClr val="E5CA7C"/>
        </a:accent2>
        <a:accent3>
          <a:srgbClr val="FFFFFF"/>
        </a:accent3>
        <a:accent4>
          <a:srgbClr val="000000"/>
        </a:accent4>
        <a:accent5>
          <a:srgbClr val="FFF0B8"/>
        </a:accent5>
        <a:accent6>
          <a:srgbClr val="CFB770"/>
        </a:accent6>
        <a:hlink>
          <a:srgbClr val="FF8C19"/>
        </a:hlink>
        <a:folHlink>
          <a:srgbClr val="191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d_0036_slide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1E170"/>
        </a:accent1>
        <a:accent2>
          <a:srgbClr val="DEC468"/>
        </a:accent2>
        <a:accent3>
          <a:srgbClr val="FFFFFF"/>
        </a:accent3>
        <a:accent4>
          <a:srgbClr val="000000"/>
        </a:accent4>
        <a:accent5>
          <a:srgbClr val="CDEEBB"/>
        </a:accent5>
        <a:accent6>
          <a:srgbClr val="C9B15E"/>
        </a:accent6>
        <a:hlink>
          <a:srgbClr val="5F5FDD"/>
        </a:hlink>
        <a:folHlink>
          <a:srgbClr val="DC4C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1009</TotalTime>
  <Words>352</Words>
  <Application>Microsoft Office PowerPoint</Application>
  <PresentationFormat>Экран (4:3)</PresentationFormat>
  <Paragraphs>65</Paragraphs>
  <Slides>50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Тема1</vt:lpstr>
      <vt:lpstr>Министерство образования Республики Мордовия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 </vt:lpstr>
      <vt:lpstr>Слайд 29</vt:lpstr>
      <vt:lpstr>Слайд 30</vt:lpstr>
      <vt:lpstr>   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 ОБРАЗОВАНИЯ  РЕСПУБЛИКИ МОРДОВИЯ  ПОРТФОЛИО Юровой Елены Юрьевны воспитателя МДОУ «Детский сад №91 компенсирующего вида» г. о. Саранск</dc:title>
  <dc:creator>Admin PC</dc:creator>
  <cp:lastModifiedBy>Galia</cp:lastModifiedBy>
  <cp:revision>111</cp:revision>
  <dcterms:created xsi:type="dcterms:W3CDTF">2018-12-16T09:25:46Z</dcterms:created>
  <dcterms:modified xsi:type="dcterms:W3CDTF">2022-02-14T06:31:05Z</dcterms:modified>
</cp:coreProperties>
</file>