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8" r:id="rId3"/>
    <p:sldId id="259" r:id="rId4"/>
    <p:sldId id="260" r:id="rId5"/>
    <p:sldId id="269" r:id="rId6"/>
    <p:sldId id="274" r:id="rId7"/>
    <p:sldId id="262" r:id="rId8"/>
    <p:sldId id="263" r:id="rId9"/>
    <p:sldId id="264" r:id="rId10"/>
    <p:sldId id="265" r:id="rId11"/>
    <p:sldId id="266" r:id="rId12"/>
    <p:sldId id="267" r:id="rId13"/>
    <p:sldId id="275" r:id="rId14"/>
    <p:sldId id="276" r:id="rId15"/>
    <p:sldId id="277" r:id="rId16"/>
    <p:sldId id="278" r:id="rId17"/>
    <p:sldId id="268" r:id="rId18"/>
    <p:sldId id="270" r:id="rId19"/>
    <p:sldId id="271" r:id="rId20"/>
    <p:sldId id="272" r:id="rId21"/>
    <p:sldId id="273" r:id="rId22"/>
    <p:sldId id="279" r:id="rId23"/>
    <p:sldId id="280" r:id="rId24"/>
    <p:sldId id="281" r:id="rId25"/>
    <p:sldId id="282" r:id="rId26"/>
    <p:sldId id="283" r:id="rId27"/>
    <p:sldId id="284" r:id="rId2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25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120" y="24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88B1C-EB2D-47B0-94AA-C5CE2B7C5AF3}" type="datetimeFigureOut">
              <a:rPr lang="ru-RU" smtClean="0"/>
              <a:t>17.12.2022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C3F42-27C7-4937-BC45-6EE7274819EA}" type="slidenum">
              <a:rPr lang="ru-RU" smtClean="0"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411485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88B1C-EB2D-47B0-94AA-C5CE2B7C5AF3}" type="datetimeFigureOut">
              <a:rPr lang="ru-RU" smtClean="0"/>
              <a:t>17.12.2022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C3F42-27C7-4937-BC45-6EE7274819E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81529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88B1C-EB2D-47B0-94AA-C5CE2B7C5AF3}" type="datetimeFigureOut">
              <a:rPr lang="ru-RU" smtClean="0"/>
              <a:t>17.12.2022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C3F42-27C7-4937-BC45-6EE7274819E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71767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88B1C-EB2D-47B0-94AA-C5CE2B7C5AF3}" type="datetimeFigureOut">
              <a:rPr lang="ru-RU" smtClean="0"/>
              <a:t>17.12.2022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C3F42-27C7-4937-BC45-6EE7274819EA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8173279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88B1C-EB2D-47B0-94AA-C5CE2B7C5AF3}" type="datetimeFigureOut">
              <a:rPr lang="ru-RU" smtClean="0"/>
              <a:t>17.12.2022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C3F42-27C7-4937-BC45-6EE7274819E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29279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88B1C-EB2D-47B0-94AA-C5CE2B7C5AF3}" type="datetimeFigureOut">
              <a:rPr lang="ru-RU" smtClean="0"/>
              <a:t>17.12.2022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C3F42-27C7-4937-BC45-6EE7274819EA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6134533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88B1C-EB2D-47B0-94AA-C5CE2B7C5AF3}" type="datetimeFigureOut">
              <a:rPr lang="ru-RU" smtClean="0"/>
              <a:t>17.12.2022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C3F42-27C7-4937-BC45-6EE7274819E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83635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88B1C-EB2D-47B0-94AA-C5CE2B7C5AF3}" type="datetimeFigureOut">
              <a:rPr lang="ru-RU" smtClean="0"/>
              <a:t>17.12.2022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C3F42-27C7-4937-BC45-6EE7274819E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715916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88B1C-EB2D-47B0-94AA-C5CE2B7C5AF3}" type="datetimeFigureOut">
              <a:rPr lang="ru-RU" smtClean="0"/>
              <a:t>17.12.2022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C3F42-27C7-4937-BC45-6EE7274819E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03366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88B1C-EB2D-47B0-94AA-C5CE2B7C5AF3}" type="datetimeFigureOut">
              <a:rPr lang="ru-RU" smtClean="0"/>
              <a:t>17.12.2022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C3F42-27C7-4937-BC45-6EE7274819E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78399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88B1C-EB2D-47B0-94AA-C5CE2B7C5AF3}" type="datetimeFigureOut">
              <a:rPr lang="ru-RU" smtClean="0"/>
              <a:t>17.12.2022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C3F42-27C7-4937-BC45-6EE7274819E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53152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88B1C-EB2D-47B0-94AA-C5CE2B7C5AF3}" type="datetimeFigureOut">
              <a:rPr lang="ru-RU" smtClean="0"/>
              <a:t>17.12.2022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C3F42-27C7-4937-BC45-6EE7274819E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62892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88B1C-EB2D-47B0-94AA-C5CE2B7C5AF3}" type="datetimeFigureOut">
              <a:rPr lang="ru-RU" smtClean="0"/>
              <a:t>17.12.2022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C3F42-27C7-4937-BC45-6EE7274819E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17104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88B1C-EB2D-47B0-94AA-C5CE2B7C5AF3}" type="datetimeFigureOut">
              <a:rPr lang="ru-RU" smtClean="0"/>
              <a:t>17.12.2022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C3F42-27C7-4937-BC45-6EE7274819E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92174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88B1C-EB2D-47B0-94AA-C5CE2B7C5AF3}" type="datetimeFigureOut">
              <a:rPr lang="ru-RU" smtClean="0"/>
              <a:t>17.12.2022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C3F42-27C7-4937-BC45-6EE7274819E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51276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88B1C-EB2D-47B0-94AA-C5CE2B7C5AF3}" type="datetimeFigureOut">
              <a:rPr lang="ru-RU" smtClean="0"/>
              <a:t>17.12.2022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C3F42-27C7-4937-BC45-6EE7274819E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25627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88B1C-EB2D-47B0-94AA-C5CE2B7C5AF3}" type="datetimeFigureOut">
              <a:rPr lang="ru-RU" smtClean="0"/>
              <a:t>17.12.2022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C3F42-27C7-4937-BC45-6EE7274819E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66907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3D888B1C-EB2D-47B0-94AA-C5CE2B7C5AF3}" type="datetimeFigureOut">
              <a:rPr lang="ru-RU" smtClean="0"/>
              <a:t>17.12.2022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9EDC3F42-27C7-4937-BC45-6EE7274819E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937815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10" Type="http://schemas.openxmlformats.org/officeDocument/2006/relationships/image" Target="../media/image40.jpeg"/><Relationship Id="rId4" Type="http://schemas.openxmlformats.org/officeDocument/2006/relationships/image" Target="../media/image34.jpeg"/><Relationship Id="rId9" Type="http://schemas.openxmlformats.org/officeDocument/2006/relationships/image" Target="../media/image3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0.jp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9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jpeg"/><Relationship Id="rId3" Type="http://schemas.openxmlformats.org/officeDocument/2006/relationships/image" Target="../media/image71.jpeg"/><Relationship Id="rId7" Type="http://schemas.openxmlformats.org/officeDocument/2006/relationships/image" Target="../media/image75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4.jpeg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7" Type="http://schemas.openxmlformats.org/officeDocument/2006/relationships/image" Target="../media/image85.pn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4.jpeg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7" Type="http://schemas.openxmlformats.org/officeDocument/2006/relationships/image" Target="../media/image91.jp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0.jpg"/><Relationship Id="rId5" Type="http://schemas.openxmlformats.org/officeDocument/2006/relationships/image" Target="../media/image89.jpeg"/><Relationship Id="rId4" Type="http://schemas.openxmlformats.org/officeDocument/2006/relationships/image" Target="../media/image8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5.jpeg"/><Relationship Id="rId4" Type="http://schemas.openxmlformats.org/officeDocument/2006/relationships/image" Target="../media/image94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7" Type="http://schemas.openxmlformats.org/officeDocument/2006/relationships/image" Target="../media/image101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0.jpeg"/><Relationship Id="rId5" Type="http://schemas.openxmlformats.org/officeDocument/2006/relationships/image" Target="../media/image99.jpeg"/><Relationship Id="rId4" Type="http://schemas.openxmlformats.org/officeDocument/2006/relationships/image" Target="../media/image9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502921"/>
            <a:ext cx="9144000" cy="1271015"/>
          </a:xfrm>
        </p:spPr>
        <p:txBody>
          <a:bodyPr>
            <a:normAutofit/>
          </a:bodyPr>
          <a:lstStyle/>
          <a:p>
            <a:pPr algn="ctr"/>
            <a:r>
              <a:rPr lang="ru-RU" sz="32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МИНИСТЕРСТВО ОБРАЗОВАНИЯ РМ</a:t>
            </a:r>
            <a:br>
              <a:rPr lang="ru-RU" sz="32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ПОРТФОЛИО</a:t>
            </a:r>
            <a:endParaRPr lang="ru-RU" sz="3200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84212" y="2478024"/>
            <a:ext cx="10636060" cy="3346703"/>
          </a:xfrm>
        </p:spPr>
        <p:txBody>
          <a:bodyPr/>
          <a:lstStyle/>
          <a:p>
            <a:pPr algn="ctr"/>
            <a:r>
              <a:rPr lang="ru-RU" altLang="ru-RU" sz="3600" b="1" i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Фроловой Екатерины Сергеевны</a:t>
            </a:r>
            <a:endParaRPr lang="ru-RU" altLang="ru-RU" sz="3600" b="1" i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altLang="ru-RU" sz="3600" b="1" i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педагога дополнительного образования  </a:t>
            </a:r>
          </a:p>
          <a:p>
            <a:pPr algn="ctr"/>
            <a:r>
              <a:rPr lang="ru-RU" altLang="ru-RU" sz="3200" b="1" i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  ДО «Центр эстетического воспитания детей» </a:t>
            </a:r>
            <a:endParaRPr lang="ru-RU" altLang="ru-RU" sz="3200" b="1" i="1" dirty="0" smtClean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altLang="ru-RU" sz="3200" b="1" i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 о. Саранск</a:t>
            </a:r>
            <a:r>
              <a:rPr lang="ru-RU" altLang="ru-RU" sz="3600" b="1" i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3600" b="1" i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altLang="ru-RU" sz="3600" b="1" i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157121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44332" y="198797"/>
            <a:ext cx="8534400" cy="1117940"/>
          </a:xfrm>
        </p:spPr>
        <p:txBody>
          <a:bodyPr/>
          <a:lstStyle/>
          <a:p>
            <a:pPr algn="ctr"/>
            <a:r>
              <a:rPr lang="ru-RU" sz="3200" dirty="0">
                <a:solidFill>
                  <a:srgbClr val="C6232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в конкурсах</a:t>
            </a:r>
            <a:br>
              <a:rPr lang="ru-RU" sz="3200" dirty="0">
                <a:solidFill>
                  <a:srgbClr val="C6232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rgbClr val="C6232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(международный </a:t>
            </a:r>
            <a:r>
              <a:rPr lang="ru-RU" sz="2000" dirty="0">
                <a:solidFill>
                  <a:srgbClr val="C6232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уровень)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68" y="1047914"/>
            <a:ext cx="3275362" cy="229651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1889" y="987673"/>
            <a:ext cx="3447198" cy="241700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3005" y="1316737"/>
            <a:ext cx="2568806" cy="366370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6041" y="3497169"/>
            <a:ext cx="2282427" cy="325526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1811" y="2719900"/>
            <a:ext cx="2898177" cy="206596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3006" y="2775683"/>
            <a:ext cx="2741672" cy="195439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75" y="3528551"/>
            <a:ext cx="2238420" cy="319250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3566" y="4727448"/>
            <a:ext cx="2864702" cy="202498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2770" y="4741661"/>
            <a:ext cx="2844593" cy="2010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0058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5955" y="1161288"/>
            <a:ext cx="3777813" cy="267004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3476" y="1165860"/>
            <a:ext cx="3988372" cy="281886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53476" y="244517"/>
            <a:ext cx="8534400" cy="688171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Наличие публикаций</a:t>
            </a:r>
            <a:endParaRPr lang="ru-RU" sz="2800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122" y="2711196"/>
            <a:ext cx="2883619" cy="407822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1954" y="2702052"/>
            <a:ext cx="2890084" cy="408736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7961" y="2793492"/>
            <a:ext cx="2825430" cy="3995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64106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982492" cy="421538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423" y="544068"/>
            <a:ext cx="2831012" cy="395935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0383" y="1472864"/>
            <a:ext cx="2669856" cy="367588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5021" y="3246800"/>
            <a:ext cx="2561349" cy="3547192"/>
          </a:xfrm>
          <a:prstGeom prst="rect">
            <a:avLst/>
          </a:prstGeom>
        </p:spPr>
      </p:pic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4791455" y="158792"/>
            <a:ext cx="7253795" cy="916771"/>
          </a:xfrm>
        </p:spPr>
        <p:txBody>
          <a:bodyPr>
            <a:normAutofit/>
          </a:bodyPr>
          <a:lstStyle/>
          <a:p>
            <a:pPr algn="ctr"/>
            <a:r>
              <a:rPr lang="ru-RU" sz="16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Публикация в печатном издании</a:t>
            </a:r>
            <a:endParaRPr lang="ru-RU" sz="1600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1976" y="2738437"/>
            <a:ext cx="2603045" cy="3680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7868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06040" y="70781"/>
            <a:ext cx="6729984" cy="971636"/>
          </a:xfrm>
        </p:spPr>
        <p:txBody>
          <a:bodyPr/>
          <a:lstStyle/>
          <a:p>
            <a:r>
              <a:rPr lang="ru-RU" sz="28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Наличие авторских программ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4475" y="1042417"/>
            <a:ext cx="3925045" cy="5598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70063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44332" y="244517"/>
            <a:ext cx="8534400" cy="1136228"/>
          </a:xfrm>
        </p:spPr>
        <p:txBody>
          <a:bodyPr>
            <a:normAutofit/>
          </a:bodyPr>
          <a:lstStyle/>
          <a:p>
            <a:pPr algn="ctr"/>
            <a:r>
              <a:rPr lang="ru-RU" sz="20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6. выступления на заседаниях методических советов, научно-практических конференциях</a:t>
            </a:r>
            <a:endParaRPr lang="ru-RU" sz="20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7891" y="1380745"/>
            <a:ext cx="3769597" cy="537664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9135" y="1380744"/>
            <a:ext cx="3769597" cy="5376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76106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22576" y="1"/>
            <a:ext cx="7132320" cy="1024128"/>
          </a:xfrm>
        </p:spPr>
        <p:txBody>
          <a:bodyPr>
            <a:normAutofit/>
          </a:bodyPr>
          <a:lstStyle/>
          <a:p>
            <a:pPr algn="ctr"/>
            <a:r>
              <a:rPr lang="ru-RU" sz="20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7. Проведение мастер-классов, открытых мероприятий</a:t>
            </a:r>
            <a:endParaRPr lang="ru-RU" sz="20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9331" y="1024129"/>
            <a:ext cx="4006821" cy="5715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2466" y="1024129"/>
            <a:ext cx="4006821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6980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59900" y="109729"/>
            <a:ext cx="5936044" cy="886968"/>
          </a:xfrm>
        </p:spPr>
        <p:txBody>
          <a:bodyPr>
            <a:normAutofit/>
          </a:bodyPr>
          <a:lstStyle/>
          <a:p>
            <a:r>
              <a:rPr lang="ru-RU" sz="28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8. Экспертная деятельность</a:t>
            </a:r>
            <a:endParaRPr lang="ru-RU" sz="28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0250" y="1527049"/>
            <a:ext cx="3473777" cy="491032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4423" y="1527049"/>
            <a:ext cx="3473777" cy="4910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29078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10712" y="125645"/>
            <a:ext cx="7287768" cy="715603"/>
          </a:xfrm>
        </p:spPr>
        <p:txBody>
          <a:bodyPr>
            <a:normAutofit/>
          </a:bodyPr>
          <a:lstStyle/>
          <a:p>
            <a:r>
              <a:rPr lang="ru-RU" sz="2000" dirty="0" smtClean="0">
                <a:solidFill>
                  <a:srgbClr val="C6232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9. Общественно-педагогическая активность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02" y="768096"/>
            <a:ext cx="3051595" cy="435254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2514" y="2332741"/>
            <a:ext cx="3172883" cy="452525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1644" y="1298448"/>
            <a:ext cx="3160580" cy="450799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2064" y="2039113"/>
            <a:ext cx="3280450" cy="4637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39140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60519" y="271949"/>
            <a:ext cx="3754755" cy="871052"/>
          </a:xfrm>
        </p:spPr>
        <p:txBody>
          <a:bodyPr>
            <a:normAutofit/>
          </a:bodyPr>
          <a:lstStyle/>
          <a:p>
            <a:r>
              <a:rPr lang="ru-RU" sz="20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10.Наставничество</a:t>
            </a:r>
            <a:endParaRPr lang="ru-RU" sz="20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4140" y="1050550"/>
            <a:ext cx="4007092" cy="5668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08167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33472" y="125645"/>
            <a:ext cx="6793992" cy="797900"/>
          </a:xfrm>
        </p:spPr>
        <p:txBody>
          <a:bodyPr>
            <a:normAutofit/>
          </a:bodyPr>
          <a:lstStyle/>
          <a:p>
            <a:r>
              <a:rPr lang="ru-RU" sz="20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11. Позитивные результаты работы с детьми</a:t>
            </a:r>
            <a:endParaRPr lang="ru-RU" sz="20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3645" y="923545"/>
            <a:ext cx="3778741" cy="5389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27290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22812" y="109728"/>
            <a:ext cx="6954076" cy="5650992"/>
          </a:xfrm>
        </p:spPr>
        <p:txBody>
          <a:bodyPr>
            <a:noAutofit/>
          </a:bodyPr>
          <a:lstStyle/>
          <a:p>
            <a:r>
              <a:rPr lang="ru-RU" sz="1400" b="1" i="1" u="sng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Дата рождения</a:t>
            </a:r>
            <a:r>
              <a:rPr lang="ru-RU" sz="1400" i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23.04.1978 г</a:t>
            </a:r>
            <a:br>
              <a:rPr lang="ru-RU" sz="1400" i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b="1" i="1" u="sng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Профессиональное образование:</a:t>
            </a:r>
            <a:br>
              <a:rPr lang="ru-RU" sz="1400" b="1" i="1" u="sng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i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Мордовский государственный педагогический институт им. М.Е.Евсевьева</a:t>
            </a:r>
            <a:br>
              <a:rPr lang="ru-RU" sz="1400" i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i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Специальность: Олигофренопедагог, Учитель-логопед</a:t>
            </a:r>
            <a:br>
              <a:rPr lang="ru-RU" sz="1400" i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i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№ диплома БВС 0887114, РН 1645</a:t>
            </a:r>
            <a:br>
              <a:rPr lang="ru-RU" sz="1400" i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i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Дата выдачи: 30 июня 2000 г.</a:t>
            </a:r>
            <a:br>
              <a:rPr lang="ru-RU" sz="1400" i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i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i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b="1" i="1" u="sng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Профессиональная переподготовка</a:t>
            </a:r>
            <a:r>
              <a:rPr lang="ru-RU" sz="14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br>
              <a:rPr lang="ru-RU" sz="14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Мордовский Государственный Университет им. Н.П. Огарева Специальность: Практический психолог</a:t>
            </a:r>
            <a:br>
              <a:rPr lang="ru-RU" sz="14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№ Диплома: ПП № 418213 , РН 75</a:t>
            </a:r>
            <a:br>
              <a:rPr lang="ru-RU" sz="14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Дата выдачи: 9 июня 2004 г.</a:t>
            </a:r>
            <a:br>
              <a:rPr lang="ru-RU" sz="14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b="1" i="1" u="sng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Профессиональная переподготовка</a:t>
            </a:r>
            <a:r>
              <a:rPr lang="ru-RU" sz="1400" b="1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br>
              <a:rPr lang="ru-RU" sz="1400" b="1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Образовательная организация дополнительного профессионального образования «Международная академия экспертизы и оценки» </a:t>
            </a:r>
            <a:br>
              <a:rPr lang="ru-RU" sz="14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Специальность: Педагог дополнительного образования (хореограф)</a:t>
            </a:r>
            <a:br>
              <a:rPr lang="ru-RU" sz="14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№ диплома 2018</a:t>
            </a:r>
            <a:r>
              <a:rPr lang="en-US" sz="14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ru-RU" sz="14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113 – 8302</a:t>
            </a:r>
            <a:br>
              <a:rPr lang="ru-RU" sz="14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Дата выдачи: 11 апреля 2018 г.</a:t>
            </a:r>
            <a:br>
              <a:rPr lang="ru-RU" sz="14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b="1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Стаж педагогической работы </a:t>
            </a:r>
            <a:r>
              <a:rPr lang="ru-RU" sz="14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(по специальности): 24 г</a:t>
            </a:r>
            <a:br>
              <a:rPr lang="ru-RU" sz="14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b="1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Общий трудовой стаж</a:t>
            </a:r>
            <a:r>
              <a:rPr lang="ru-RU" sz="14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24 г</a:t>
            </a:r>
            <a:br>
              <a:rPr lang="ru-RU" sz="14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b="1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Наличие квалификационной категории</a:t>
            </a:r>
            <a:r>
              <a:rPr lang="ru-RU" sz="14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ru-RU" sz="1400" i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высшая</a:t>
            </a:r>
            <a:br>
              <a:rPr lang="ru-RU" sz="1400" i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400" i="1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1" r="1011"/>
          <a:stretch>
            <a:fillRect/>
          </a:stretch>
        </p:blipFill>
        <p:spPr/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722812" y="5760720"/>
            <a:ext cx="7274116" cy="786384"/>
          </a:xfrm>
        </p:spPr>
        <p:txBody>
          <a:bodyPr>
            <a:normAutofit/>
          </a:bodyPr>
          <a:lstStyle/>
          <a:p>
            <a:r>
              <a:rPr lang="ru-RU" sz="1400" b="1" i="1" u="sng" cap="all" dirty="0" smtClean="0">
                <a:ln w="3175" cmpd="sng">
                  <a:noFill/>
                </a:ln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Дата последней аттестации</a:t>
            </a:r>
            <a:r>
              <a:rPr lang="ru-RU" sz="1400" i="1" cap="all" dirty="0" smtClean="0">
                <a:ln w="3175" cmpd="sng">
                  <a:noFill/>
                </a:ln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:</a:t>
            </a:r>
          </a:p>
          <a:p>
            <a:r>
              <a:rPr lang="ru-RU" sz="1400" i="1" cap="all" dirty="0" smtClean="0">
                <a:ln w="3175" cmpd="sng">
                  <a:noFill/>
                </a:ln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Приказ Мо РМ № 252 от  22.03.2018 г.</a:t>
            </a:r>
          </a:p>
        </p:txBody>
      </p:sp>
    </p:spTree>
    <p:extLst>
      <p:ext uri="{BB962C8B-B14F-4D97-AF65-F5344CB8AC3E}">
        <p14:creationId xmlns:p14="http://schemas.microsoft.com/office/powerpoint/2010/main" val="249228422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81912" y="153077"/>
            <a:ext cx="8604504" cy="889339"/>
          </a:xfrm>
        </p:spPr>
        <p:txBody>
          <a:bodyPr>
            <a:normAutofit/>
          </a:bodyPr>
          <a:lstStyle/>
          <a:p>
            <a:pPr algn="ctr"/>
            <a:r>
              <a:rPr lang="ru-RU" sz="20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11. Участие педагога в </a:t>
            </a:r>
            <a:r>
              <a:rPr lang="ru-RU" sz="20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профессиональных</a:t>
            </a:r>
            <a:br>
              <a:rPr lang="ru-RU" sz="20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конкурсах </a:t>
            </a:r>
            <a:r>
              <a:rPr lang="ru-RU" sz="20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(интернет)</a:t>
            </a:r>
            <a:endParaRPr lang="ru-RU" sz="20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0149" y="1526959"/>
            <a:ext cx="3608729" cy="510049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925" y="1197896"/>
            <a:ext cx="3841100" cy="542955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4003" y="1163496"/>
            <a:ext cx="3889773" cy="5498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70920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31920" y="198797"/>
            <a:ext cx="4169662" cy="770468"/>
          </a:xfrm>
        </p:spPr>
        <p:txBody>
          <a:bodyPr>
            <a:normAutofit/>
          </a:bodyPr>
          <a:lstStyle/>
          <a:p>
            <a:r>
              <a:rPr lang="ru-RU" sz="20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13. Награды и поощрения</a:t>
            </a:r>
            <a:endParaRPr lang="ru-RU" sz="20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8" y="1125762"/>
            <a:ext cx="3822192" cy="5451324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8772" y="1364678"/>
            <a:ext cx="3639074" cy="514338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4698" y="1125762"/>
            <a:ext cx="3742416" cy="5451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79137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81901" y="189653"/>
            <a:ext cx="3438144" cy="852764"/>
          </a:xfrm>
        </p:spPr>
        <p:txBody>
          <a:bodyPr/>
          <a:lstStyle/>
          <a:p>
            <a:r>
              <a:rPr lang="ru-RU" sz="2000" dirty="0">
                <a:solidFill>
                  <a:srgbClr val="C6232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Награды и поощрения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7121" y="178036"/>
            <a:ext cx="3592959" cy="249546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30" y="1186519"/>
            <a:ext cx="3450221" cy="244750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332793" y="654700"/>
            <a:ext cx="2495461" cy="35591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35" y="4299812"/>
            <a:ext cx="3432415" cy="242682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5507" y="4331501"/>
            <a:ext cx="3559101" cy="243087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7121" y="3531716"/>
            <a:ext cx="3592959" cy="246256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2226" y="2410269"/>
            <a:ext cx="3447288" cy="2437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748291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42232" y="207941"/>
            <a:ext cx="3401568" cy="779611"/>
          </a:xfrm>
        </p:spPr>
        <p:txBody>
          <a:bodyPr/>
          <a:lstStyle/>
          <a:p>
            <a:r>
              <a:rPr lang="ru-RU" sz="2000" dirty="0">
                <a:solidFill>
                  <a:srgbClr val="C6232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Награды и поощрения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00" y="987552"/>
            <a:ext cx="3758846" cy="546811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4663" y="987552"/>
            <a:ext cx="3903205" cy="556686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3108" y="1498173"/>
            <a:ext cx="3674693" cy="5240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372183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7746" y="1087743"/>
            <a:ext cx="4861582" cy="368796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3480" y="4220655"/>
            <a:ext cx="4572000" cy="257175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57016" y="180508"/>
            <a:ext cx="4782312" cy="911627"/>
          </a:xfrm>
        </p:spPr>
        <p:txBody>
          <a:bodyPr>
            <a:normAutofit/>
          </a:bodyPr>
          <a:lstStyle/>
          <a:p>
            <a:pPr algn="ctr"/>
            <a:r>
              <a:rPr lang="ru-RU" sz="2000" dirty="0" smtClean="0">
                <a:solidFill>
                  <a:srgbClr val="C6232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Приложение</a:t>
            </a:r>
            <a:br>
              <a:rPr lang="ru-RU" sz="2000" dirty="0" smtClean="0">
                <a:solidFill>
                  <a:srgbClr val="C6232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75855"/>
            <a:ext cx="3813048" cy="214484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4723" y="4704144"/>
            <a:ext cx="3712464" cy="208826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0096" y="1849501"/>
            <a:ext cx="4215384" cy="237115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874" y="152219"/>
            <a:ext cx="3392726" cy="4523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110378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99" y="2942106"/>
            <a:ext cx="5662474" cy="377498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9980" y="2060918"/>
            <a:ext cx="3833256" cy="215524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95591" y="53731"/>
            <a:ext cx="3883489" cy="2182557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19856" y="196276"/>
            <a:ext cx="4882896" cy="733892"/>
          </a:xfrm>
        </p:spPr>
        <p:txBody>
          <a:bodyPr>
            <a:normAutofit/>
          </a:bodyPr>
          <a:lstStyle/>
          <a:p>
            <a:pPr algn="ctr"/>
            <a:r>
              <a:rPr lang="ru-RU" sz="2000" dirty="0">
                <a:solidFill>
                  <a:srgbClr val="C6232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rgbClr val="C6232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99" y="498331"/>
            <a:ext cx="3781457" cy="283609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3273" y="3844359"/>
            <a:ext cx="6318504" cy="287273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2776" y="354245"/>
            <a:ext cx="4108704" cy="3081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465675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344" y="0"/>
            <a:ext cx="5099534" cy="3378441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408" y="2942127"/>
            <a:ext cx="5721615" cy="381515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9303" y="0"/>
            <a:ext cx="5315794" cy="368236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6312" y="3039933"/>
            <a:ext cx="5704040" cy="3717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407499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6187" y="3808034"/>
            <a:ext cx="3653070" cy="2054852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7560" y="91440"/>
            <a:ext cx="5449364" cy="280720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46073"/>
            <a:ext cx="4510596" cy="253721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2938" y="2028252"/>
            <a:ext cx="4489704" cy="252545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36536"/>
            <a:ext cx="4398034" cy="247389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1547" y="4399723"/>
            <a:ext cx="4480453" cy="2410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70167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51760" y="345101"/>
            <a:ext cx="7196328" cy="788755"/>
          </a:xfrm>
        </p:spPr>
        <p:txBody>
          <a:bodyPr>
            <a:normAutofit/>
          </a:bodyPr>
          <a:lstStyle/>
          <a:p>
            <a:r>
              <a:rPr lang="ru-RU" sz="28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Характеристика Представление</a:t>
            </a:r>
            <a:endParaRPr lang="ru-RU" sz="2800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1953" y="1126918"/>
            <a:ext cx="3877056" cy="552991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5897" y="1133857"/>
            <a:ext cx="3872191" cy="5522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24406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39112" y="246889"/>
            <a:ext cx="9052560" cy="886967"/>
          </a:xfrm>
        </p:spPr>
        <p:txBody>
          <a:bodyPr>
            <a:normAutofit/>
          </a:bodyPr>
          <a:lstStyle/>
          <a:p>
            <a:r>
              <a:rPr lang="ru-RU" sz="28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Реализация образовательных программ</a:t>
            </a:r>
            <a:endParaRPr lang="ru-RU" sz="2800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9511" y="1051969"/>
            <a:ext cx="3769597" cy="537664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221" y="1051968"/>
            <a:ext cx="3769597" cy="537664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5777" y="1051969"/>
            <a:ext cx="3747774" cy="5376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65798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9339" y="826404"/>
            <a:ext cx="4126213" cy="5885291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310128" y="70781"/>
            <a:ext cx="5138928" cy="755623"/>
          </a:xfrm>
        </p:spPr>
        <p:txBody>
          <a:bodyPr>
            <a:normAutofit/>
          </a:bodyPr>
          <a:lstStyle/>
          <a:p>
            <a:r>
              <a:rPr lang="ru-RU" sz="28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Участие </a:t>
            </a:r>
            <a:r>
              <a:rPr lang="ru-RU" sz="28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конкурсах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24736089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4924" y="1993392"/>
            <a:ext cx="2961457" cy="209416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9410" y="1993392"/>
            <a:ext cx="2961457" cy="209416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61452" y="201169"/>
            <a:ext cx="8534400" cy="1161287"/>
          </a:xfrm>
        </p:spPr>
        <p:txBody>
          <a:bodyPr>
            <a:normAutofit/>
          </a:bodyPr>
          <a:lstStyle/>
          <a:p>
            <a:pPr algn="ctr"/>
            <a:r>
              <a:rPr lang="ru-RU" sz="32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в конкурсах</a:t>
            </a:r>
            <a:br>
              <a:rPr lang="ru-RU" sz="32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(интернет-конкурсы)</a:t>
            </a:r>
            <a:endParaRPr lang="ru-RU" sz="2000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96" y="585214"/>
            <a:ext cx="2400228" cy="339242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2612" y="585214"/>
            <a:ext cx="2526931" cy="357150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31" y="4407189"/>
            <a:ext cx="3278892" cy="231849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2949" y="2816352"/>
            <a:ext cx="2758505" cy="390037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5418" y="4316155"/>
            <a:ext cx="3407432" cy="2409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593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61452" y="201169"/>
            <a:ext cx="8534400" cy="1161287"/>
          </a:xfrm>
        </p:spPr>
        <p:txBody>
          <a:bodyPr>
            <a:normAutofit/>
          </a:bodyPr>
          <a:lstStyle/>
          <a:p>
            <a:pPr algn="ctr"/>
            <a:r>
              <a:rPr lang="ru-RU" sz="32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в конкурсах</a:t>
            </a:r>
            <a:br>
              <a:rPr lang="ru-RU" sz="32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(муниципальный уровень)</a:t>
            </a:r>
            <a:endParaRPr lang="ru-RU" sz="2000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36" y="1232634"/>
            <a:ext cx="2266059" cy="314361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6971" y="3566160"/>
            <a:ext cx="2189599" cy="309524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3185" y="3584403"/>
            <a:ext cx="2175816" cy="307700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1560" y="645589"/>
            <a:ext cx="2329148" cy="329251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4711" y="1232634"/>
            <a:ext cx="2310534" cy="329535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3359" y="3531262"/>
            <a:ext cx="2194698" cy="3130142"/>
          </a:xfrm>
          <a:prstGeom prst="rect">
            <a:avLst/>
          </a:prstGeom>
        </p:spPr>
      </p:pic>
      <p:pic>
        <p:nvPicPr>
          <p:cNvPr id="1026" name="Picture 2" descr="D:\Щанкина 1\Реглам.Муниц. услуга\2022 декабрь\МУз снегопад\Сканировать10001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6" r="3061" b="2799"/>
          <a:stretch/>
        </p:blipFill>
        <p:spPr bwMode="auto">
          <a:xfrm>
            <a:off x="6108279" y="3364992"/>
            <a:ext cx="2515429" cy="3493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38333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27796" y="253661"/>
            <a:ext cx="8534400" cy="1154516"/>
          </a:xfrm>
        </p:spPr>
        <p:txBody>
          <a:bodyPr/>
          <a:lstStyle/>
          <a:p>
            <a:pPr algn="ctr"/>
            <a:r>
              <a:rPr lang="ru-RU" sz="3200" dirty="0">
                <a:solidFill>
                  <a:srgbClr val="C6232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в конкурсах</a:t>
            </a:r>
            <a:br>
              <a:rPr lang="ru-RU" sz="3200" dirty="0">
                <a:solidFill>
                  <a:srgbClr val="C6232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rgbClr val="C6232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 региональный </a:t>
            </a:r>
            <a:r>
              <a:rPr lang="ru-RU" sz="2000" dirty="0">
                <a:solidFill>
                  <a:srgbClr val="C6232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уровень)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88" y="2295144"/>
            <a:ext cx="2955614" cy="421538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2560" y="2327201"/>
            <a:ext cx="2978017" cy="424733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3498" y="1746503"/>
            <a:ext cx="2759305" cy="393540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4768" y="1746503"/>
            <a:ext cx="2793990" cy="3948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44768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26628" y="198797"/>
            <a:ext cx="8534400" cy="1264244"/>
          </a:xfrm>
        </p:spPr>
        <p:txBody>
          <a:bodyPr/>
          <a:lstStyle/>
          <a:p>
            <a:pPr algn="ctr"/>
            <a:r>
              <a:rPr lang="ru-RU" sz="3200" dirty="0" smtClean="0">
                <a:solidFill>
                  <a:srgbClr val="C6232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3.Участие </a:t>
            </a:r>
            <a:r>
              <a:rPr lang="ru-RU" sz="3200" dirty="0">
                <a:solidFill>
                  <a:srgbClr val="C6232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конкурсах</a:t>
            </a:r>
            <a:br>
              <a:rPr lang="ru-RU" sz="3200" dirty="0">
                <a:solidFill>
                  <a:srgbClr val="C6232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rgbClr val="C6232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(межрегиональный </a:t>
            </a:r>
            <a:r>
              <a:rPr lang="ru-RU" sz="2000" dirty="0">
                <a:solidFill>
                  <a:srgbClr val="C6232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уровень)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4939" y="3412875"/>
            <a:ext cx="2372908" cy="338328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7836" y="789276"/>
            <a:ext cx="2104957" cy="300123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286" y="3443797"/>
            <a:ext cx="2351220" cy="335235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74" y="801355"/>
            <a:ext cx="2096486" cy="298915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0027" y="1854939"/>
            <a:ext cx="2299977" cy="328049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7483" y="1854938"/>
            <a:ext cx="2299977" cy="3280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5038805"/>
      </p:ext>
    </p:extLst>
  </p:cSld>
  <p:clrMapOvr>
    <a:masterClrMapping/>
  </p:clrMapOvr>
</p:sld>
</file>

<file path=ppt/theme/theme1.xml><?xml version="1.0" encoding="utf-8"?>
<a:theme xmlns:a="http://schemas.openxmlformats.org/drawingml/2006/main" name="Сектор">
  <a:themeElements>
    <a:clrScheme name="Сектор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Сектор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ектор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TM02900771[[fn=Сектор]]</Template>
  <TotalTime>1225</TotalTime>
  <Words>131</Words>
  <Application>Microsoft Office PowerPoint</Application>
  <PresentationFormat>Широкоэкранный</PresentationFormat>
  <Paragraphs>31</Paragraphs>
  <Slides>27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31" baseType="lpstr">
      <vt:lpstr>Century Gothic</vt:lpstr>
      <vt:lpstr>Times New Roman</vt:lpstr>
      <vt:lpstr>Wingdings 3</vt:lpstr>
      <vt:lpstr>Сектор</vt:lpstr>
      <vt:lpstr>МИНИСТЕРСТВО ОБРАЗОВАНИЯ РМ ПОРТФОЛИО</vt:lpstr>
      <vt:lpstr>Дата рождения: 23.04.1978 г Профессиональное образование: Мордовский государственный педагогический институт им. М.Е.Евсевьева Специальность: Олигофренопедагог, Учитель-логопед № диплома БВС 0887114, РН 1645 Дата выдачи: 30 июня 2000 г.  Профессиональная переподготовка: Мордовский Государственный Университет им. Н.П. Огарева Специальность: Практический психолог № Диплома: ПП № 418213 , РН 75 Дата выдачи: 9 июня 2004 г. Профессиональная переподготовка: Образовательная организация дополнительного профессионального образования «Международная академия экспертизы и оценки»  Специальность: Педагог дополнительного образования (хореограф) № диплома 2018/113 – 8302 Дата выдачи: 11 апреля 2018 г. Стаж педагогической работы (по специальности): 24 г Общий трудовой стаж: 24 г Наличие квалификационной категории : высшая </vt:lpstr>
      <vt:lpstr>Характеристика Представление</vt:lpstr>
      <vt:lpstr>1. Реализация образовательных программ</vt:lpstr>
      <vt:lpstr>3. Участие в конкурсах</vt:lpstr>
      <vt:lpstr>Участие в конкурсах (интернет-конкурсы)</vt:lpstr>
      <vt:lpstr>Участие в конкурсах (муниципальный уровень)</vt:lpstr>
      <vt:lpstr>Участие в конкурсах ( региональный уровень)</vt:lpstr>
      <vt:lpstr>3.Участие в конкурсах (межрегиональный уровень)</vt:lpstr>
      <vt:lpstr>Участие в конкурсах (международный уровень)</vt:lpstr>
      <vt:lpstr>4. Наличие публикаций</vt:lpstr>
      <vt:lpstr>Публикация в печатном издании</vt:lpstr>
      <vt:lpstr>5. Наличие авторских программ</vt:lpstr>
      <vt:lpstr>6. выступления на заседаниях методических советов, научно-практических конференциях</vt:lpstr>
      <vt:lpstr>7. Проведение мастер-классов, открытых мероприятий</vt:lpstr>
      <vt:lpstr>8. Экспертная деятельность</vt:lpstr>
      <vt:lpstr>9. Общественно-педагогическая активность</vt:lpstr>
      <vt:lpstr>10.Наставничество</vt:lpstr>
      <vt:lpstr>11. Позитивные результаты работы с детьми</vt:lpstr>
      <vt:lpstr>11. Участие педагога в профессиональных конкурсах (интернет)</vt:lpstr>
      <vt:lpstr>13. Награды и поощрения</vt:lpstr>
      <vt:lpstr>Награды и поощрения</vt:lpstr>
      <vt:lpstr>Награды и поощрения</vt:lpstr>
      <vt:lpstr>Приложение </vt:lpstr>
      <vt:lpstr> 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МИНИСТЕРСТВО ОБРАЗОВАНИЯ РМ ПОРТФОЛИО</dc:title>
  <dc:creator>user</dc:creator>
  <cp:lastModifiedBy>user</cp:lastModifiedBy>
  <cp:revision>59</cp:revision>
  <dcterms:created xsi:type="dcterms:W3CDTF">2022-09-26T07:35:40Z</dcterms:created>
  <dcterms:modified xsi:type="dcterms:W3CDTF">2022-12-17T08:00:05Z</dcterms:modified>
</cp:coreProperties>
</file>