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3" r:id="rId7"/>
    <p:sldId id="301" r:id="rId8"/>
    <p:sldId id="262" r:id="rId9"/>
    <p:sldId id="261" r:id="rId10"/>
    <p:sldId id="265" r:id="rId11"/>
    <p:sldId id="266" r:id="rId12"/>
    <p:sldId id="279" r:id="rId13"/>
    <p:sldId id="284" r:id="rId14"/>
    <p:sldId id="303" r:id="rId15"/>
    <p:sldId id="274" r:id="rId16"/>
    <p:sldId id="297" r:id="rId17"/>
    <p:sldId id="283" r:id="rId18"/>
    <p:sldId id="270" r:id="rId19"/>
    <p:sldId id="287" r:id="rId20"/>
    <p:sldId id="288" r:id="rId21"/>
    <p:sldId id="299" r:id="rId22"/>
    <p:sldId id="290" r:id="rId23"/>
    <p:sldId id="291" r:id="rId24"/>
    <p:sldId id="298" r:id="rId25"/>
    <p:sldId id="300" r:id="rId26"/>
    <p:sldId id="275" r:id="rId27"/>
    <p:sldId id="276" r:id="rId28"/>
    <p:sldId id="277" r:id="rId29"/>
    <p:sldId id="278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6CC"/>
    <a:srgbClr val="9900CC"/>
    <a:srgbClr val="0000FF"/>
    <a:srgbClr val="0099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8" d="100"/>
          <a:sy n="88" d="100"/>
        </p:scale>
        <p:origin x="-146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0311778467883749"/>
          <c:y val="5.8004057750091341E-2"/>
          <c:w val="0.74641277540043949"/>
          <c:h val="0.75813935417667777"/>
        </c:manualLayout>
      </c:layout>
      <c:barChart>
        <c:barDir val="col"/>
        <c:grouping val="clustered"/>
        <c:ser>
          <c:idx val="3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Лист1!$A$2:$A$6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1.7000000000000011</c:v>
                </c:pt>
                <c:pt idx="1">
                  <c:v>3</c:v>
                </c:pt>
              </c:numCache>
            </c:numRef>
          </c:val>
        </c:ser>
        <c:ser>
          <c:idx val="4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Лист1!$A$2:$A$6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1.9</c:v>
                </c:pt>
                <c:pt idx="1">
                  <c:v>3.1</c:v>
                </c:pt>
              </c:numCache>
            </c:numRef>
          </c:val>
        </c:ser>
        <c:ser>
          <c:idx val="5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Лист1!$A$2:$A$6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1.8</c:v>
                </c:pt>
                <c:pt idx="1">
                  <c:v>2.9</c:v>
                </c:pt>
              </c:numCache>
            </c:numRef>
          </c:val>
        </c:ser>
        <c:ser>
          <c:idx val="6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cat>
            <c:strRef>
              <c:f>Лист1!$A$2:$A$6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1.5</c:v>
                </c:pt>
                <c:pt idx="1">
                  <c:v>2.9</c:v>
                </c:pt>
              </c:numCache>
            </c:numRef>
          </c:val>
        </c:ser>
        <c:ser>
          <c:idx val="0"/>
          <c:order val="4"/>
          <c:tx>
            <c:strRef>
              <c:f>Лист1!$F$1</c:f>
              <c:strCache>
                <c:ptCount val="1"/>
                <c:pt idx="0">
                  <c:v>Ряд 5</c:v>
                </c:pt>
              </c:strCache>
            </c:strRef>
          </c:tx>
          <c:cat>
            <c:strRef>
              <c:f>Лист1!$A$2:$A$6</c:f>
              <c:strCache>
                <c:ptCount val="2"/>
                <c:pt idx="0">
                  <c:v>Категория 1</c:v>
                </c:pt>
                <c:pt idx="1">
                  <c:v>Категория 2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3.2</c:v>
                </c:pt>
              </c:numCache>
            </c:numRef>
          </c:val>
        </c:ser>
        <c:axId val="92649344"/>
        <c:axId val="92650880"/>
      </c:barChart>
      <c:catAx>
        <c:axId val="92649344"/>
        <c:scaling>
          <c:orientation val="minMax"/>
        </c:scaling>
        <c:axPos val="b"/>
        <c:tickLblPos val="nextTo"/>
        <c:crossAx val="92650880"/>
        <c:crosses val="autoZero"/>
        <c:auto val="1"/>
        <c:lblAlgn val="ctr"/>
        <c:lblOffset val="100"/>
      </c:catAx>
      <c:valAx>
        <c:axId val="92650880"/>
        <c:scaling>
          <c:orientation val="minMax"/>
        </c:scaling>
        <c:axPos val="l"/>
        <c:majorGridlines/>
        <c:numFmt formatCode="General" sourceLinked="1"/>
        <c:tickLblPos val="nextTo"/>
        <c:crossAx val="9264934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B0CD1-D273-4B14-82C4-2C5E8DD0E23A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27DF5-07CB-49E5-9CCC-144109437F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Категория 1- начало года, Категория 2 – конец года.</a:t>
            </a:r>
          </a:p>
          <a:p>
            <a:r>
              <a:rPr lang="ru-RU" dirty="0" smtClean="0"/>
              <a:t>Речевое развитие, Физическое, Социально – коммуникативное, Художественно</a:t>
            </a:r>
            <a:r>
              <a:rPr lang="ru-RU" baseline="0" dirty="0" smtClean="0"/>
              <a:t> – </a:t>
            </a:r>
            <a:r>
              <a:rPr lang="ru-RU" baseline="0" dirty="0" err="1" smtClean="0"/>
              <a:t>эстетическое,Познавательное</a:t>
            </a:r>
            <a:r>
              <a:rPr lang="ru-RU" baseline="0" dirty="0" smtClean="0"/>
              <a:t>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7DF5-07CB-49E5-9CCC-144109437F6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571604" y="3286125"/>
            <a:ext cx="7143800" cy="2857520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Аналитический отчёт </a:t>
            </a:r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i="1" dirty="0" smtClean="0">
                <a:solidFill>
                  <a:srgbClr val="C00000"/>
                </a:solidFill>
              </a:rPr>
              <a:t>«Педагогические достижения за </a:t>
            </a:r>
            <a:r>
              <a:rPr lang="ru-RU" sz="3200" i="1" dirty="0" smtClean="0">
                <a:solidFill>
                  <a:srgbClr val="C00000"/>
                </a:solidFill>
                <a:latin typeface="Arial" charset="0"/>
              </a:rPr>
              <a:t>201</a:t>
            </a:r>
            <a:r>
              <a:rPr lang="en-US" sz="3200" i="1" dirty="0" smtClean="0">
                <a:solidFill>
                  <a:srgbClr val="C00000"/>
                </a:solidFill>
                <a:latin typeface="Arial" charset="0"/>
              </a:rPr>
              <a:t>7</a:t>
            </a:r>
            <a:r>
              <a:rPr lang="ru-RU" sz="3200" i="1" dirty="0" smtClean="0">
                <a:solidFill>
                  <a:srgbClr val="C00000"/>
                </a:solidFill>
                <a:latin typeface="Arial" charset="0"/>
              </a:rPr>
              <a:t>-201</a:t>
            </a:r>
            <a:r>
              <a:rPr lang="en-US" sz="3200" i="1" dirty="0" smtClean="0">
                <a:solidFill>
                  <a:srgbClr val="C00000"/>
                </a:solidFill>
                <a:latin typeface="Arial" charset="0"/>
              </a:rPr>
              <a:t>8</a:t>
            </a:r>
            <a:r>
              <a:rPr lang="ru-RU" sz="3200" i="1" dirty="0" smtClean="0">
                <a:solidFill>
                  <a:srgbClr val="C00000"/>
                </a:solidFill>
              </a:rPr>
              <a:t> </a:t>
            </a:r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учебный</a:t>
            </a:r>
            <a:r>
              <a:rPr lang="ru-RU" sz="3200" i="1" dirty="0" smtClean="0">
                <a:solidFill>
                  <a:srgbClr val="C00000"/>
                </a:solidFill>
                <a:latin typeface="Arial" charset="0"/>
              </a:rPr>
              <a:t> год</a:t>
            </a:r>
            <a:r>
              <a:rPr lang="ru-RU" sz="3200" i="1" dirty="0" smtClean="0">
                <a:solidFill>
                  <a:srgbClr val="C00000"/>
                </a:solidFill>
              </a:rPr>
              <a:t/>
            </a:r>
            <a:br>
              <a:rPr lang="ru-RU" sz="3200" i="1" dirty="0" smtClean="0">
                <a:solidFill>
                  <a:srgbClr val="C00000"/>
                </a:solidFill>
              </a:rPr>
            </a:br>
            <a:r>
              <a:rPr lang="ru-RU" sz="3200" i="1" dirty="0" smtClean="0">
                <a:solidFill>
                  <a:srgbClr val="C00000"/>
                </a:solidFill>
                <a:latin typeface="Arial" charset="0"/>
              </a:rPr>
              <a:t> второй младшей </a:t>
            </a:r>
            <a:r>
              <a:rPr lang="ru-RU" sz="3200" i="1" dirty="0" smtClean="0">
                <a:solidFill>
                  <a:srgbClr val="C00000"/>
                </a:solidFill>
              </a:rPr>
              <a:t>группы </a:t>
            </a:r>
            <a:r>
              <a:rPr lang="ru-RU" sz="3200" i="1" dirty="0" smtClean="0">
                <a:solidFill>
                  <a:srgbClr val="C00000"/>
                </a:solidFill>
                <a:latin typeface="Arial" charset="0"/>
              </a:rPr>
              <a:t>№ 2»</a:t>
            </a:r>
            <a:r>
              <a:rPr lang="ru-RU" sz="3600" i="1" dirty="0" smtClean="0">
                <a:solidFill>
                  <a:schemeClr val="tx2"/>
                </a:solidFill>
              </a:rPr>
              <a:t/>
            </a:r>
            <a:br>
              <a:rPr lang="ru-RU" sz="3600" i="1" dirty="0" smtClean="0">
                <a:solidFill>
                  <a:schemeClr val="tx2"/>
                </a:solidFill>
              </a:rPr>
            </a:br>
            <a:endParaRPr lang="ru-RU" sz="3600" b="1" i="1" dirty="0" smtClean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88" y="214290"/>
            <a:ext cx="5929354" cy="1428760"/>
          </a:xfrm>
        </p:spPr>
        <p:txBody>
          <a:bodyPr rtlCol="0">
            <a:normAutofit fontScale="77500" lnSpcReduction="2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/>
                </a:solidFill>
              </a:rPr>
              <a:t>Воспитател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и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 Максимова Н.В., Судакова </a:t>
            </a:r>
            <a:r>
              <a:rPr lang="ru-RU" sz="3300" dirty="0" smtClean="0">
                <a:solidFill>
                  <a:schemeClr val="tx2"/>
                </a:solidFill>
              </a:rPr>
              <a:t>Воспитатели: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600" dirty="0" smtClean="0">
                <a:solidFill>
                  <a:schemeClr val="tx2"/>
                </a:solidFill>
                <a:latin typeface="Arial" charset="0"/>
              </a:rPr>
              <a:t> Максимова Н.В.,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2600" dirty="0" smtClean="0">
                <a:solidFill>
                  <a:schemeClr val="tx2"/>
                </a:solidFill>
                <a:latin typeface="Arial" charset="0"/>
              </a:rPr>
              <a:t>Судакова Н.П.</a:t>
            </a:r>
          </a:p>
          <a:p>
            <a:pPr algn="r" fontAlgn="auto">
              <a:spcAft>
                <a:spcPts val="0"/>
              </a:spcAft>
              <a:defRPr/>
            </a:pPr>
            <a:endParaRPr lang="ru-RU" sz="1100" dirty="0" smtClean="0">
              <a:solidFill>
                <a:schemeClr val="tx2"/>
              </a:solidFill>
              <a:latin typeface="Arial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000240"/>
            <a:ext cx="4043362" cy="1143008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Здоровый образ жизни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E:\РАБОТА\дети здоровье фото17\IMG_20171116_0928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3429000"/>
            <a:ext cx="4133851" cy="310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E:\РАБОТА\дети здоровье фото17\P11101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71678"/>
            <a:ext cx="4312720" cy="323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1571612"/>
            <a:ext cx="8229600" cy="1285884"/>
          </a:xfrm>
        </p:spPr>
        <p:txBody>
          <a:bodyPr/>
          <a:lstStyle/>
          <a:p>
            <a:r>
              <a:rPr lang="ru-RU" sz="4800" dirty="0" smtClean="0">
                <a:solidFill>
                  <a:srgbClr val="00B050"/>
                </a:solidFill>
              </a:rPr>
              <a:t>Вырастили огород на окне</a:t>
            </a:r>
            <a:endParaRPr lang="ru-RU" sz="48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E:\Новая папка (2)\P1110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786058"/>
            <a:ext cx="5089010" cy="3816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785926"/>
            <a:ext cx="8229600" cy="64294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Весело отмечаем дни рождения!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E:\Новая папка (2)\IMG_20171225_0957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236" y="2500306"/>
            <a:ext cx="3268270" cy="435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E:\Новая папка (2)\IMG_20171225_0955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076" y="2500306"/>
            <a:ext cx="3268271" cy="435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5926"/>
            <a:ext cx="8229600" cy="71438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Наши прогулки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6" name="Picture 2" descr="C:\Documents and Settings\Admin\Рабочий стол\IMG_88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532" y="2516980"/>
            <a:ext cx="4261268" cy="284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E:\РАБОТА\Фото дети лето 2017\2я группа\IMG_83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86190"/>
            <a:ext cx="4179123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Новая папка (2)\IMG_20180522_10323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394075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E:\Новая папка (2)\IMG_20180522_10315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6695" y="2357430"/>
            <a:ext cx="4476781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714488"/>
            <a:ext cx="8229600" cy="857256"/>
          </a:xfrm>
        </p:spPr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Мероприятия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4143404"/>
          </a:xfrm>
        </p:spPr>
        <p:txBody>
          <a:bodyPr/>
          <a:lstStyle/>
          <a:p>
            <a:r>
              <a:rPr lang="ru-RU" sz="2400" dirty="0" smtClean="0"/>
              <a:t>В течении года в группе были проведены следующие мероприятия:</a:t>
            </a:r>
            <a:r>
              <a:rPr lang="ru-RU" sz="2400" dirty="0" smtClean="0">
                <a:latin typeface="Arial" charset="0"/>
              </a:rPr>
              <a:t> </a:t>
            </a:r>
            <a:r>
              <a:rPr lang="ru-RU" sz="2400" b="1" dirty="0" smtClean="0">
                <a:latin typeface="Arial" charset="0"/>
              </a:rPr>
              <a:t>«</a:t>
            </a:r>
            <a:r>
              <a:rPr lang="ru-RU" sz="2400" b="1" dirty="0" smtClean="0"/>
              <a:t>Осенний праздник», «Новый Год», «Праздник, посвященный дню 8 марта», </a:t>
            </a:r>
            <a:r>
              <a:rPr lang="ru-RU" sz="2400" dirty="0" smtClean="0"/>
              <a:t>развлечение </a:t>
            </a:r>
            <a:r>
              <a:rPr lang="ru-RU" sz="2400" b="1" dirty="0" smtClean="0"/>
              <a:t>«В гости к бабушке».</a:t>
            </a:r>
          </a:p>
          <a:p>
            <a:r>
              <a:rPr lang="ru-RU" sz="2400" dirty="0" smtClean="0"/>
              <a:t>В ходе проведения мероприятий были получены положительные результаты :забота о здоровье, укрепление доброжелательной атмосферы в семье, вариативность использования образовательного материала, позволяющая развивать творчество в соответствие с интересами и наклонностями каждого ребенка.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785926"/>
            <a:ext cx="8229600" cy="857256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Осенний праздник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194" name="Picture 2" descr="E:\фото гр осень 17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643182"/>
            <a:ext cx="5490540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РАБОТА\фото дети с мамами весна 18 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928802"/>
            <a:ext cx="6689295" cy="4746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224" y="1714488"/>
            <a:ext cx="8286776" cy="857256"/>
          </a:xfrm>
        </p:spPr>
        <p:txBody>
          <a:bodyPr/>
          <a:lstStyle/>
          <a:p>
            <a:pPr algn="just"/>
            <a:r>
              <a:rPr lang="ru-RU" sz="4000" b="1" dirty="0" smtClean="0">
                <a:solidFill>
                  <a:srgbClr val="7030A0"/>
                </a:solidFill>
              </a:rPr>
              <a:t>Развлечение «В гости к бабушке»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6146" name="Picture 2" descr="E:\Новая папка (2)\IMG_20180412_0922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2714620"/>
            <a:ext cx="4214842" cy="316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E:\Новая папка (2)\IMG_20180412_0907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00438"/>
            <a:ext cx="4191029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1785939"/>
            <a:ext cx="7729566" cy="785806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Участие в конкурсах с детьми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Documents and Settings\Admin\Рабочий стол\максимовой дипломы\2435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5419"/>
            <a:ext cx="3071802" cy="4342581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максимовой дипломы\строкин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1" y="2571745"/>
            <a:ext cx="3031959" cy="4286256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максимовой дипломы\24359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515417"/>
            <a:ext cx="3071803" cy="4342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571504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Вторая младшая группа №2</a:t>
            </a:r>
          </a:p>
        </p:txBody>
      </p:sp>
      <p:pic>
        <p:nvPicPr>
          <p:cNvPr id="2" name="Picture 2" descr="C:\Documents and Settings\Admin\Рабочий стол\IMG_8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571744"/>
            <a:ext cx="5894802" cy="3929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64294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Участие педагогов в профессиональных конкурсах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Picture 2" descr="C:\Documents and Settings\Admin\Рабочий стол\максимовой дипломы\147b333c64b4d768a8afc99d366c9d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496"/>
            <a:ext cx="2830128" cy="4000504"/>
          </a:xfrm>
          <a:prstGeom prst="rect">
            <a:avLst/>
          </a:prstGeom>
          <a:noFill/>
        </p:spPr>
      </p:pic>
      <p:pic>
        <p:nvPicPr>
          <p:cNvPr id="5122" name="Picture 2" descr="C:\Documents and Settings\Admin\Рабочий стол\максимовой дипломы\диплом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857497"/>
            <a:ext cx="3009013" cy="4000503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максимовой дипломы\дипл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857496"/>
            <a:ext cx="2857520" cy="4000504"/>
          </a:xfrm>
          <a:prstGeom prst="rect">
            <a:avLst/>
          </a:prstGeom>
          <a:noFill/>
        </p:spPr>
      </p:pic>
      <p:pic>
        <p:nvPicPr>
          <p:cNvPr id="7" name="Picture 4" descr="E:\конкурсы и публикации  17-18 гг\Дипл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5853" y="2857497"/>
            <a:ext cx="2828147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конкурсы и публикации  17-18 гг\4595-28AA-4DB5-D2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907347"/>
            <a:ext cx="3500462" cy="4950653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57364"/>
            <a:ext cx="4471990" cy="4357718"/>
          </a:xfrm>
        </p:spPr>
        <p:txBody>
          <a:bodyPr/>
          <a:lstStyle/>
          <a:p>
            <a:r>
              <a:rPr lang="ru-RU" b="1" dirty="0" smtClean="0">
                <a:solidFill>
                  <a:srgbClr val="FF0066"/>
                </a:solidFill>
              </a:rPr>
              <a:t>Участие в семинарах</a:t>
            </a:r>
            <a:endParaRPr lang="ru-RU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571504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Публикации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3" descr="C:\Documents and Settings\Admin\Рабочий стол\максимовой дипломы\38291b97aeccb8926cbcba3ac2da09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500306"/>
            <a:ext cx="4851676" cy="3429024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Рабочий стол\максимовой дипломы\e0917439c86076b7c1099c559a98b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7" y="3475172"/>
            <a:ext cx="4786314" cy="3382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максимовой дипломы\свидетельст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4786314" cy="3382828"/>
          </a:xfrm>
          <a:prstGeom prst="rect">
            <a:avLst/>
          </a:prstGeom>
          <a:noFill/>
        </p:spPr>
      </p:pic>
      <p:pic>
        <p:nvPicPr>
          <p:cNvPr id="5" name="Picture 5" descr="C:\Documents and Settings\Admin\Рабочий стол\максимовой дипломы\аре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3623" y="3429000"/>
            <a:ext cx="4850377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конкурсы и публикации  17-18 гг\svidetelstvo-2941009-1824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778"/>
            <a:ext cx="3487415" cy="4929222"/>
          </a:xfrm>
          <a:prstGeom prst="rect">
            <a:avLst/>
          </a:prstGeom>
          <a:noFill/>
        </p:spPr>
      </p:pic>
      <p:pic>
        <p:nvPicPr>
          <p:cNvPr id="8195" name="Picture 3" descr="E:\конкурсы и публикации  17-18 гг\svidetelstvo-3064725-213234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1988" y="1928802"/>
            <a:ext cx="3487399" cy="4929198"/>
          </a:xfrm>
          <a:prstGeom prst="rect">
            <a:avLst/>
          </a:prstGeom>
          <a:noFill/>
        </p:spPr>
      </p:pic>
      <p:pic>
        <p:nvPicPr>
          <p:cNvPr id="8196" name="Picture 4" descr="E:\конкурсы и публикации  17-18 гг\svidetelstvo-3103601-1503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6602" y="1928802"/>
            <a:ext cx="3487397" cy="4929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конкурсы и публикации  17-18 гг\svidetelstvo-3219210-2224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57365"/>
            <a:ext cx="3537941" cy="5000636"/>
          </a:xfrm>
          <a:prstGeom prst="rect">
            <a:avLst/>
          </a:prstGeom>
          <a:noFill/>
        </p:spPr>
      </p:pic>
      <p:pic>
        <p:nvPicPr>
          <p:cNvPr id="9219" name="Picture 3" descr="E:\конкурсы и публикации  17-18 гг\svidetelstvo-3301905-2203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6766" y="1857364"/>
            <a:ext cx="3550173" cy="5000636"/>
          </a:xfrm>
          <a:prstGeom prst="rect">
            <a:avLst/>
          </a:prstGeom>
          <a:noFill/>
        </p:spPr>
      </p:pic>
      <p:pic>
        <p:nvPicPr>
          <p:cNvPr id="9220" name="Picture 4" descr="E:\конкурсы и публикации  17-18 гг\svidetelstvo-3269111-2005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6060" y="1857364"/>
            <a:ext cx="3537940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85926"/>
            <a:ext cx="8229600" cy="128588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Мониторинг навыков и умений по образовательным областям</a:t>
            </a:r>
            <a:endParaRPr lang="ru-RU" sz="40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928662" y="3071810"/>
          <a:ext cx="757242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488"/>
            <a:ext cx="8229600" cy="64294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Взаимодействие с социумом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4071966"/>
          </a:xfrm>
        </p:spPr>
        <p:txBody>
          <a:bodyPr/>
          <a:lstStyle/>
          <a:p>
            <a:pPr algn="just">
              <a:lnSpc>
                <a:spcPct val="60000"/>
              </a:lnSpc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Один из важнейших факторов повышения эффективности воспитания подрастающего поколения – взаимосвязь учреждения и семьи. Для установления контакта с родителями надо хорошо знать семью, её воспитательные возможности. </a:t>
            </a:r>
          </a:p>
          <a:p>
            <a:pPr algn="just">
              <a:lnSpc>
                <a:spcPct val="60000"/>
              </a:lnSpc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 течение года решались такие задачи как:</a:t>
            </a:r>
          </a:p>
          <a:p>
            <a:pPr algn="just">
              <a:lnSpc>
                <a:spcPct val="6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-психолого-педагогическое просвещение родителей;</a:t>
            </a:r>
          </a:p>
          <a:p>
            <a:pPr algn="just">
              <a:lnSpc>
                <a:spcPct val="6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-изучение и обобщение лучшего опыта семейного воспитания;</a:t>
            </a:r>
          </a:p>
          <a:p>
            <a:pPr algn="just">
              <a:lnSpc>
                <a:spcPct val="6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-приобщение родителей к участию в жизни детского сада через поиск и внедрение наиболее эффективных форм работы;</a:t>
            </a:r>
          </a:p>
          <a:p>
            <a:pPr algn="just">
              <a:lnSpc>
                <a:spcPct val="60000"/>
              </a:lnSpc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 итогам года можно сказать, что абсолютное большинство информированы о целях и задачах работы в группе, удовлетворены работой ДОУ, чувствуют доброжелательное отношение сотрудников к ним и их детям, видят заинтересованность воспитателя в развитии каждого ребёнка.</a:t>
            </a:r>
          </a:p>
          <a:p>
            <a:pPr algn="just">
              <a:lnSpc>
                <a:spcPct val="80000"/>
              </a:lnSpc>
            </a:pPr>
            <a:endParaRPr lang="ru-RU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29600" cy="1285884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ru-RU" dirty="0" smtClean="0">
                <a:solidFill>
                  <a:srgbClr val="FF0000"/>
                </a:solidFill>
              </a:rPr>
              <a:t>Перспективы на следующий учебный год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3500462"/>
          </a:xfrm>
        </p:spPr>
        <p:txBody>
          <a:bodyPr/>
          <a:lstStyle/>
          <a:p>
            <a:r>
              <a:rPr lang="ru-RU" sz="2400" dirty="0" smtClean="0"/>
              <a:t>продолжение целенаправленной работы с детьми по всем образовательным областям;</a:t>
            </a:r>
          </a:p>
          <a:p>
            <a:r>
              <a:rPr lang="ru-RU" sz="2400" dirty="0" smtClean="0"/>
              <a:t>продолжение совершенствования предметно-развивающей среды в группе в соответствии с ФГОС;</a:t>
            </a:r>
          </a:p>
          <a:p>
            <a:r>
              <a:rPr lang="ru-RU" sz="2400" dirty="0" smtClean="0"/>
              <a:t>совершенствование работы по взаимодействию с родителями(в работе с родителями планируем включить побольше практических методов : беседы, организация и проведение семейных спортивных марафонов.</a:t>
            </a:r>
          </a:p>
          <a:p>
            <a:pPr>
              <a:lnSpc>
                <a:spcPct val="80000"/>
              </a:lnSpc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071678"/>
            <a:ext cx="8229600" cy="4143404"/>
          </a:xfrm>
        </p:spPr>
        <p:txBody>
          <a:bodyPr/>
          <a:lstStyle/>
          <a:p>
            <a:r>
              <a:rPr lang="ru-RU" sz="54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5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6215092" cy="1071570"/>
          </a:xfrm>
        </p:spPr>
        <p:txBody>
          <a:bodyPr/>
          <a:lstStyle/>
          <a:p>
            <a:r>
              <a:rPr lang="ru-RU" b="1" u="sng" dirty="0" smtClean="0">
                <a:solidFill>
                  <a:schemeClr val="accent5">
                    <a:lumMod val="50000"/>
                  </a:schemeClr>
                </a:solidFill>
              </a:rPr>
              <a:t>Характеристика группы.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500063" y="1714500"/>
            <a:ext cx="6143625" cy="4954588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215968"/>
                </a:solidFill>
              </a:rPr>
              <a:t>Программа: </a:t>
            </a:r>
            <a:endParaRPr lang="ru-RU" dirty="0" smtClean="0">
              <a:solidFill>
                <a:srgbClr val="215968"/>
              </a:solidFill>
              <a:latin typeface="Arial" charset="0"/>
            </a:endParaRPr>
          </a:p>
          <a:p>
            <a:pPr>
              <a:buNone/>
              <a:defRPr/>
            </a:pPr>
            <a:r>
              <a:rPr lang="ru-RU" sz="2800" dirty="0" smtClean="0">
                <a:solidFill>
                  <a:srgbClr val="215968"/>
                </a:solidFill>
                <a:latin typeface="Arial" charset="0"/>
              </a:rPr>
              <a:t>«От рождения до школы» под редакцией Н.Е. Вераксы.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215968"/>
                </a:solidFill>
              </a:rPr>
              <a:t>Возраст: 3 – 4 года.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215968"/>
                </a:solidFill>
              </a:rPr>
              <a:t>Списочный состав: 2</a:t>
            </a:r>
            <a:r>
              <a:rPr lang="en-US" sz="2800" dirty="0" smtClean="0">
                <a:solidFill>
                  <a:srgbClr val="215968"/>
                </a:solidFill>
                <a:latin typeface="Arial" charset="0"/>
              </a:rPr>
              <a:t>7</a:t>
            </a:r>
            <a:r>
              <a:rPr lang="ru-RU" dirty="0" smtClean="0">
                <a:solidFill>
                  <a:srgbClr val="215968"/>
                </a:solidFill>
              </a:rPr>
              <a:t> человек;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215968"/>
                </a:solidFill>
              </a:rPr>
              <a:t>Мальчиков – </a:t>
            </a:r>
            <a:r>
              <a:rPr lang="en-US" dirty="0" smtClean="0">
                <a:solidFill>
                  <a:srgbClr val="215968"/>
                </a:solidFill>
              </a:rPr>
              <a:t>9</a:t>
            </a:r>
            <a:r>
              <a:rPr lang="ru-RU" dirty="0" smtClean="0">
                <a:solidFill>
                  <a:srgbClr val="215968"/>
                </a:solidFill>
              </a:rPr>
              <a:t>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215968"/>
                </a:solidFill>
              </a:rPr>
              <a:t>Девочек – </a:t>
            </a:r>
            <a:r>
              <a:rPr lang="ru-RU" sz="2800" dirty="0" smtClean="0">
                <a:solidFill>
                  <a:srgbClr val="215968"/>
                </a:solidFill>
                <a:latin typeface="Arial" charset="0"/>
              </a:rPr>
              <a:t>1</a:t>
            </a:r>
            <a:r>
              <a:rPr lang="en-US" sz="2800" dirty="0" smtClean="0">
                <a:solidFill>
                  <a:srgbClr val="215968"/>
                </a:solidFill>
                <a:latin typeface="Arial" charset="0"/>
              </a:rPr>
              <a:t>8</a:t>
            </a:r>
            <a:r>
              <a:rPr lang="ru-RU" dirty="0" smtClean="0">
                <a:solidFill>
                  <a:srgbClr val="215968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71472" y="1857364"/>
            <a:ext cx="8115328" cy="78581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Направления деятельности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786214"/>
          </a:xfrm>
        </p:spPr>
        <p:txBody>
          <a:bodyPr/>
          <a:lstStyle/>
          <a:p>
            <a:pPr>
              <a:lnSpc>
                <a:spcPct val="70000"/>
              </a:lnSpc>
              <a:buNone/>
            </a:pPr>
            <a:r>
              <a:rPr lang="ru-RU" sz="2800" b="1" u="sng" dirty="0" smtClean="0">
                <a:solidFill>
                  <a:schemeClr val="accent4">
                    <a:lumMod val="50000"/>
                  </a:schemeClr>
                </a:solidFill>
              </a:rPr>
              <a:t>Перед  воспитателями  группы  были  поставлены  следующие  задачи: </a:t>
            </a:r>
          </a:p>
          <a:p>
            <a:pPr>
              <a:lnSpc>
                <a:spcPct val="70000"/>
              </a:lnSpc>
              <a:buFontTx/>
              <a:buChar char="-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забота о здоровье,</a:t>
            </a:r>
          </a:p>
          <a:p>
            <a:pPr>
              <a:lnSpc>
                <a:spcPct val="70000"/>
              </a:lnSpc>
              <a:buFontTx/>
              <a:buChar char="-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создание в группе условий для повышения эффективности воспитательно-образовательного процесса, </a:t>
            </a:r>
          </a:p>
          <a:p>
            <a:pPr>
              <a:lnSpc>
                <a:spcPct val="70000"/>
              </a:lnSpc>
              <a:buFontTx/>
              <a:buChar char="-"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использование вариативности в воспитательно-образовательном процессе, исходя из интересов и наклонностей каждого ребёнка,</a:t>
            </a:r>
          </a:p>
          <a:p>
            <a:pPr>
              <a:lnSpc>
                <a:spcPct val="70000"/>
              </a:lnSpc>
              <a:buNone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-     единство подходов к воспитанию детей в условиях МАДОУ .</a:t>
            </a:r>
            <a:endParaRPr lang="ru-RU" sz="2800" dirty="0" smtClean="0">
              <a:solidFill>
                <a:schemeClr val="accent4">
                  <a:lumMod val="50000"/>
                </a:schemeClr>
              </a:solidFill>
              <a:latin typeface="Arial" charset="0"/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71472" y="1857364"/>
            <a:ext cx="8115328" cy="78581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Направления деятельности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  <a:endParaRPr 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786058"/>
            <a:ext cx="8472518" cy="3857652"/>
          </a:xfrm>
        </p:spPr>
        <p:txBody>
          <a:bodyPr/>
          <a:lstStyle/>
          <a:p>
            <a:pPr>
              <a:buNone/>
              <a:defRPr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В течении года строго соблюдался режим дня и все санитарно-гигиенические требования к пребыванию детей в ДОУ. Согласно плану проводились медицинское, психологическое и педагогическое обследования воспитанников.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57200" y="2285993"/>
            <a:ext cx="4040188" cy="928694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9900CC"/>
                </a:solidFill>
              </a:rPr>
              <a:t>Конструируем</a:t>
            </a:r>
            <a:endParaRPr lang="ru-RU" sz="3600" dirty="0">
              <a:solidFill>
                <a:srgbClr val="9900CC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357158" y="1857364"/>
            <a:ext cx="8329643" cy="71438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66CC"/>
                </a:solidFill>
              </a:rPr>
              <a:t>Играем</a:t>
            </a:r>
            <a:endParaRPr lang="ru-RU" sz="3200" dirty="0">
              <a:solidFill>
                <a:srgbClr val="0066CC"/>
              </a:solidFill>
            </a:endParaRPr>
          </a:p>
        </p:txBody>
      </p:sp>
      <p:pic>
        <p:nvPicPr>
          <p:cNvPr id="2" name="Picture 2" descr="C:\Documents and Settings\Admin\Рабочий стол\IMG_88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89469"/>
            <a:ext cx="4002535" cy="2668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E:\P11003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429000"/>
            <a:ext cx="428628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Новая папка (2)\IMG_20180528_172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87000" y="-12180491"/>
            <a:ext cx="4313286" cy="5751048"/>
          </a:xfrm>
          <a:prstGeom prst="rect">
            <a:avLst/>
          </a:prstGeom>
          <a:noFill/>
        </p:spPr>
      </p:pic>
      <p:pic>
        <p:nvPicPr>
          <p:cNvPr id="12" name="Picture 2" descr="E:\Новая папка (2)\IMG_20180528_17275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071678"/>
            <a:ext cx="3394075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E:\Новая папка (2)\IMG_20180528_17443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071678"/>
            <a:ext cx="3394075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5929322" y="3071810"/>
            <a:ext cx="2428892" cy="2786082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rgbClr val="FF3300"/>
                </a:solidFill>
              </a:rPr>
              <a:t>Учимся ухаживать за  растениями</a:t>
            </a:r>
            <a:endParaRPr lang="ru-RU" sz="2800" dirty="0">
              <a:solidFill>
                <a:srgbClr val="FF33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0000FF"/>
                </a:solidFill>
              </a:rPr>
              <a:t/>
            </a:r>
            <a:br>
              <a:rPr lang="ru-RU" sz="3600" dirty="0" smtClean="0">
                <a:solidFill>
                  <a:srgbClr val="0000FF"/>
                </a:solidFill>
              </a:rPr>
            </a:br>
            <a:r>
              <a:rPr lang="ru-RU" sz="3600" dirty="0" smtClean="0">
                <a:solidFill>
                  <a:srgbClr val="0000FF"/>
                </a:solidFill>
              </a:rPr>
              <a:t/>
            </a:r>
            <a:br>
              <a:rPr lang="ru-RU" sz="3600" dirty="0" smtClean="0">
                <a:solidFill>
                  <a:srgbClr val="0000FF"/>
                </a:solidFill>
              </a:rPr>
            </a:br>
            <a:r>
              <a:rPr lang="ru-RU" sz="3600" dirty="0" smtClean="0">
                <a:solidFill>
                  <a:srgbClr val="0000FF"/>
                </a:solidFill>
              </a:rPr>
              <a:t/>
            </a:r>
            <a:br>
              <a:rPr lang="ru-RU" sz="3600" dirty="0" smtClean="0">
                <a:solidFill>
                  <a:srgbClr val="0000FF"/>
                </a:solidFill>
              </a:rPr>
            </a:br>
            <a:r>
              <a:rPr lang="ru-RU" sz="3600" dirty="0" smtClean="0">
                <a:solidFill>
                  <a:srgbClr val="0000FF"/>
                </a:solidFill>
              </a:rPr>
              <a:t/>
            </a:r>
            <a:br>
              <a:rPr lang="ru-RU" sz="3600" dirty="0" smtClean="0">
                <a:solidFill>
                  <a:srgbClr val="0000FF"/>
                </a:solidFill>
              </a:rPr>
            </a:br>
            <a:r>
              <a:rPr lang="ru-RU" sz="3600" dirty="0" smtClean="0">
                <a:solidFill>
                  <a:srgbClr val="0000FF"/>
                </a:solidFill>
              </a:rPr>
              <a:t/>
            </a:r>
            <a:br>
              <a:rPr lang="ru-RU" sz="3600" dirty="0" smtClean="0">
                <a:solidFill>
                  <a:srgbClr val="0000FF"/>
                </a:solidFill>
              </a:rPr>
            </a:br>
            <a:r>
              <a:rPr lang="ru-RU" sz="3600" dirty="0" smtClean="0">
                <a:solidFill>
                  <a:srgbClr val="0000FF"/>
                </a:solidFill>
              </a:rPr>
              <a:t/>
            </a:r>
            <a:br>
              <a:rPr lang="ru-RU" sz="3600" dirty="0" smtClean="0">
                <a:solidFill>
                  <a:srgbClr val="0000FF"/>
                </a:solidFill>
              </a:rPr>
            </a:br>
            <a:r>
              <a:rPr lang="ru-RU" sz="3600" dirty="0" smtClean="0">
                <a:solidFill>
                  <a:srgbClr val="0000FF"/>
                </a:solidFill>
              </a:rPr>
              <a:t>Взрослеем</a:t>
            </a:r>
            <a:endParaRPr lang="ru-RU" sz="36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E:\Новая папка (2)\P11103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3107488"/>
            <a:ext cx="4468815" cy="335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2000240"/>
            <a:ext cx="4043362" cy="1285884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Познаем мир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" name="Picture 2" descr="C:\Documents and Settings\Admin\Рабочий стол\P11101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3071810"/>
            <a:ext cx="4410405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E:\Новая папка (2)\IMG_20180528_1714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928802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757</TotalTime>
  <Words>457</Words>
  <Application>Microsoft Office PowerPoint</Application>
  <PresentationFormat>Экран (4:3)</PresentationFormat>
  <Paragraphs>56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Шаблон 2</vt:lpstr>
      <vt:lpstr>Аналитический отчёт  «Педагогические достижения за 2017-2018 учебный год  второй младшей группы № 2» </vt:lpstr>
      <vt:lpstr>Вторая младшая группа №2</vt:lpstr>
      <vt:lpstr>Характеристика группы. </vt:lpstr>
      <vt:lpstr>Направления деятельности.</vt:lpstr>
      <vt:lpstr>Направления деятельности.</vt:lpstr>
      <vt:lpstr> </vt:lpstr>
      <vt:lpstr>Слайд 7</vt:lpstr>
      <vt:lpstr>      Взрослеем</vt:lpstr>
      <vt:lpstr>Познаем мир</vt:lpstr>
      <vt:lpstr>Здоровый образ жизни</vt:lpstr>
      <vt:lpstr>Вырастили огород на окне</vt:lpstr>
      <vt:lpstr>Весело отмечаем дни рождения!</vt:lpstr>
      <vt:lpstr>Наши прогулки</vt:lpstr>
      <vt:lpstr>Слайд 14</vt:lpstr>
      <vt:lpstr>Мероприятия</vt:lpstr>
      <vt:lpstr>Осенний праздник</vt:lpstr>
      <vt:lpstr>Слайд 17</vt:lpstr>
      <vt:lpstr>Развлечение «В гости к бабушке»</vt:lpstr>
      <vt:lpstr>Участие в конкурсах с детьми</vt:lpstr>
      <vt:lpstr>Участие педагогов в профессиональных конкурсах</vt:lpstr>
      <vt:lpstr>Участие в семинарах</vt:lpstr>
      <vt:lpstr>Публикации</vt:lpstr>
      <vt:lpstr>Слайд 23</vt:lpstr>
      <vt:lpstr>Слайд 24</vt:lpstr>
      <vt:lpstr>Слайд 25</vt:lpstr>
      <vt:lpstr>Мониторинг навыков и умений по образовательным областям</vt:lpstr>
      <vt:lpstr>Взаимодействие с социумом.</vt:lpstr>
      <vt:lpstr>Перспективы на следующий учебный год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Аналитический отчёт  «Педагогические достижения за 2015-2016 учебный год  второй младшей группы № 2»</dc:title>
  <dc:creator>Судаковы</dc:creator>
  <cp:lastModifiedBy>Судаковы</cp:lastModifiedBy>
  <cp:revision>85</cp:revision>
  <dcterms:created xsi:type="dcterms:W3CDTF">2016-05-26T12:35:53Z</dcterms:created>
  <dcterms:modified xsi:type="dcterms:W3CDTF">2018-05-29T19:51:15Z</dcterms:modified>
</cp:coreProperties>
</file>