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6" r:id="rId2"/>
    <p:sldId id="309" r:id="rId3"/>
    <p:sldId id="310" r:id="rId4"/>
    <p:sldId id="264" r:id="rId5"/>
    <p:sldId id="275" r:id="rId6"/>
    <p:sldId id="276" r:id="rId7"/>
    <p:sldId id="277" r:id="rId8"/>
    <p:sldId id="283" r:id="rId9"/>
    <p:sldId id="284" r:id="rId10"/>
    <p:sldId id="286" r:id="rId11"/>
    <p:sldId id="287" r:id="rId12"/>
    <p:sldId id="302" r:id="rId13"/>
    <p:sldId id="303" r:id="rId14"/>
    <p:sldId id="311" r:id="rId15"/>
    <p:sldId id="313" r:id="rId16"/>
    <p:sldId id="301" r:id="rId17"/>
    <p:sldId id="285" r:id="rId18"/>
    <p:sldId id="305" r:id="rId19"/>
    <p:sldId id="314" r:id="rId20"/>
    <p:sldId id="288" r:id="rId21"/>
    <p:sldId id="290" r:id="rId22"/>
    <p:sldId id="291" r:id="rId23"/>
    <p:sldId id="292" r:id="rId24"/>
    <p:sldId id="293" r:id="rId25"/>
    <p:sldId id="294" r:id="rId26"/>
    <p:sldId id="295" r:id="rId27"/>
    <p:sldId id="297" r:id="rId28"/>
    <p:sldId id="298" r:id="rId29"/>
    <p:sldId id="296" r:id="rId30"/>
    <p:sldId id="306" r:id="rId31"/>
    <p:sldId id="307" r:id="rId32"/>
    <p:sldId id="312" r:id="rId33"/>
    <p:sldId id="27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>
        <p:scale>
          <a:sx n="100" d="100"/>
          <a:sy n="100" d="100"/>
        </p:scale>
        <p:origin x="-7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7DF20-A91E-4090-BEFF-CD4FCC060BF9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BDCC2-DAEF-45C4-A659-29ECE9805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28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BDCC2-DAEF-45C4-A659-29ECE980505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29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3953B25-9D64-4883-AD4E-F989469F9507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E671628-4091-465E-AA42-7F0D676586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strips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896" y="3717032"/>
            <a:ext cx="8458200" cy="12223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</a:rPr>
              <a:t>Лепка из солёного 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</a:rPr>
              <a:t>теста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«Сказочная птица»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b="1" dirty="0" smtClean="0"/>
              <a:t>Подготовительная группа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95736" y="332656"/>
            <a:ext cx="4680520" cy="312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6028383"/>
            <a:ext cx="426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Подготовила: воспитатель С.Н. Романова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r="4640"/>
          <a:stretch/>
        </p:blipFill>
        <p:spPr bwMode="auto">
          <a:xfrm>
            <a:off x="467544" y="404664"/>
            <a:ext cx="3820438" cy="508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54" y="415208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77072"/>
            <a:ext cx="3333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32116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16" y="3861048"/>
            <a:ext cx="35242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6" y="476672"/>
            <a:ext cx="5076056" cy="423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095" y="394483"/>
            <a:ext cx="2456892" cy="32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90765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Декоративная тарелка со сказочной птицей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102894" cy="50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 птицы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40" y="1170934"/>
            <a:ext cx="3503258" cy="28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54444"/>
            <a:ext cx="3544788" cy="265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48" y="295763"/>
            <a:ext cx="3707436" cy="258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62537"/>
            <a:ext cx="1791444" cy="258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0" y="4125558"/>
            <a:ext cx="3441448" cy="2583734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За морями, за лесами</a:t>
            </a:r>
          </a:p>
          <a:p>
            <a:endParaRPr lang="ru-RU" b="1" dirty="0"/>
          </a:p>
          <a:p>
            <a:r>
              <a:rPr lang="ru-RU" b="1" dirty="0"/>
              <a:t>Чудо - сказочной страны</a:t>
            </a:r>
          </a:p>
          <a:p>
            <a:endParaRPr lang="ru-RU" b="1" dirty="0"/>
          </a:p>
          <a:p>
            <a:r>
              <a:rPr lang="ru-RU" b="1" dirty="0"/>
              <a:t>Живут птицы в оперенье</a:t>
            </a:r>
          </a:p>
          <a:p>
            <a:endParaRPr lang="ru-RU" b="1" dirty="0"/>
          </a:p>
          <a:p>
            <a:r>
              <a:rPr lang="ru-RU" b="1" dirty="0"/>
              <a:t>Небывалой красоты.</a:t>
            </a:r>
          </a:p>
          <a:p>
            <a:endParaRPr lang="ru-RU" b="1" dirty="0"/>
          </a:p>
          <a:p>
            <a:r>
              <a:rPr lang="ru-RU" b="1" dirty="0"/>
              <a:t>Как раскинут свои крылья</a:t>
            </a:r>
          </a:p>
          <a:p>
            <a:endParaRPr lang="ru-RU" b="1" dirty="0"/>
          </a:p>
          <a:p>
            <a:r>
              <a:rPr lang="ru-RU" b="1" dirty="0"/>
              <a:t>Над просторами они,</a:t>
            </a:r>
          </a:p>
          <a:p>
            <a:endParaRPr lang="ru-RU" b="1" dirty="0"/>
          </a:p>
          <a:p>
            <a:r>
              <a:rPr lang="ru-RU" b="1" dirty="0"/>
              <a:t>Рассыпаются на землю</a:t>
            </a:r>
          </a:p>
          <a:p>
            <a:endParaRPr lang="ru-RU" b="1" dirty="0"/>
          </a:p>
          <a:p>
            <a:r>
              <a:rPr lang="ru-RU" b="1" dirty="0"/>
              <a:t>Сказки, счастье и мечты.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6568" y="4456362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 </a:t>
            </a:r>
            <a:r>
              <a:rPr lang="ru-RU" dirty="0"/>
              <a:t>птицы пришел к нам из далекого прошлого. Наши предки очень любили изображать птиц и наделять их сказочными способностями, они вышивали их на всевозможных оберегах, полотенцах и деталях одежды. Украшали ими предметы быта.</a:t>
            </a:r>
          </a:p>
        </p:txBody>
      </p:sp>
      <p:pic>
        <p:nvPicPr>
          <p:cNvPr id="2050" name="Picture 2" descr="https://im0-tub-ru.yandex.net/i?id=842d5b6fd2b3dde56c0807b01141e979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3220435" cy="397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897" y="4797152"/>
            <a:ext cx="4238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Издревле в сказках разных народов мира очень часто присутствуют образ птицы, он несёт с собой людям счастье, свет, удачу.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724004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758846"/>
            <a:ext cx="764485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Физминутка</a:t>
            </a:r>
            <a:r>
              <a:rPr lang="ru-RU" sz="2000" b="1" dirty="0" smtClean="0"/>
              <a:t>:</a:t>
            </a:r>
          </a:p>
          <a:p>
            <a:endParaRPr lang="ru-RU" sz="2000" dirty="0" smtClean="0"/>
          </a:p>
          <a:p>
            <a:r>
              <a:rPr lang="ru-RU" sz="2000" dirty="0"/>
              <a:t>Птицы летят</a:t>
            </a:r>
            <a:r>
              <a:rPr lang="ru-RU" sz="2000" dirty="0" smtClean="0"/>
              <a:t>,</a:t>
            </a:r>
            <a:endParaRPr lang="ru-RU" sz="2000" dirty="0"/>
          </a:p>
          <a:p>
            <a:r>
              <a:rPr lang="ru-RU" sz="2000" dirty="0"/>
              <a:t>(Ходьба на месте с подниманием рук через стороны вверх и вниз</a:t>
            </a:r>
            <a:r>
              <a:rPr lang="ru-RU" sz="2000" dirty="0" smtClean="0"/>
              <a:t>.)</a:t>
            </a:r>
            <a:endParaRPr lang="ru-RU" sz="2000" dirty="0"/>
          </a:p>
          <a:p>
            <a:r>
              <a:rPr lang="ru-RU" sz="2000" dirty="0"/>
              <a:t>  Крыльями шумят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(Наклоны туловища в разные стороны с маханием рук</a:t>
            </a:r>
            <a:r>
              <a:rPr lang="ru-RU" sz="2000" dirty="0" smtClean="0"/>
              <a:t>)</a:t>
            </a:r>
            <a:endParaRPr lang="ru-RU" sz="2000" dirty="0"/>
          </a:p>
          <a:p>
            <a:r>
              <a:rPr lang="ru-RU" sz="2000" dirty="0"/>
              <a:t>  Прогнулись над землей</a:t>
            </a:r>
            <a:r>
              <a:rPr lang="ru-RU" sz="2000" dirty="0" smtClean="0"/>
              <a:t>,</a:t>
            </a:r>
            <a:endParaRPr lang="ru-RU" sz="2000" dirty="0"/>
          </a:p>
          <a:p>
            <a:r>
              <a:rPr lang="ru-RU" sz="2000" dirty="0"/>
              <a:t>  Качают головой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( Наклоны  головы</a:t>
            </a:r>
            <a:r>
              <a:rPr lang="ru-RU" sz="2000" dirty="0" smtClean="0"/>
              <a:t>.)</a:t>
            </a:r>
            <a:endParaRPr lang="ru-RU" sz="2000" dirty="0"/>
          </a:p>
          <a:p>
            <a:r>
              <a:rPr lang="ru-RU" sz="2000" dirty="0"/>
              <a:t>  Прямо и гордо умеют держаться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(Выпрямиться, руки за спину – проверить осанку, пауза 3-4 с</a:t>
            </a:r>
            <a:r>
              <a:rPr lang="ru-RU" sz="2000" dirty="0" smtClean="0"/>
              <a:t>.)</a:t>
            </a:r>
            <a:endParaRPr lang="ru-RU" sz="2000" dirty="0"/>
          </a:p>
          <a:p>
            <a:r>
              <a:rPr lang="ru-RU" sz="2000" dirty="0"/>
              <a:t>  И очень </a:t>
            </a:r>
            <a:r>
              <a:rPr lang="ru-RU" sz="2000" dirty="0" smtClean="0"/>
              <a:t>бесшумно</a:t>
            </a:r>
            <a:endParaRPr lang="ru-RU" sz="2000" dirty="0"/>
          </a:p>
          <a:p>
            <a:r>
              <a:rPr lang="ru-RU" sz="2000" dirty="0"/>
              <a:t>(Руки вниз – потянуться вверх</a:t>
            </a:r>
            <a:r>
              <a:rPr lang="ru-RU" sz="2000" dirty="0" smtClean="0"/>
              <a:t>.)</a:t>
            </a:r>
            <a:endParaRPr lang="ru-RU" sz="2000" dirty="0"/>
          </a:p>
          <a:p>
            <a:r>
              <a:rPr lang="ru-RU" sz="2000" dirty="0"/>
              <a:t>  На место садятся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(Сесть на место, держаться прямо.)</a:t>
            </a:r>
          </a:p>
        </p:txBody>
      </p:sp>
    </p:spTree>
    <p:extLst>
      <p:ext uri="{BB962C8B-B14F-4D97-AF65-F5344CB8AC3E}">
        <p14:creationId xmlns:p14="http://schemas.microsoft.com/office/powerpoint/2010/main" val="250783405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Последовательность изготовления изделий из соленого теста.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988840"/>
            <a:ext cx="6408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dirty="0" smtClean="0"/>
              <a:t>Лепка фигурки.</a:t>
            </a:r>
          </a:p>
          <a:p>
            <a:pPr marL="742950" indent="-742950">
              <a:buFont typeface="+mj-lt"/>
              <a:buAutoNum type="arabicPeriod"/>
            </a:pPr>
            <a:endParaRPr lang="ru-RU" sz="3600" dirty="0" smtClean="0"/>
          </a:p>
          <a:p>
            <a:pPr marL="342900" indent="-342900">
              <a:buAutoNum type="arabicPeriod"/>
            </a:pPr>
            <a:r>
              <a:rPr lang="ru-RU" sz="3600" dirty="0" smtClean="0"/>
              <a:t>Сушка.</a:t>
            </a:r>
          </a:p>
          <a:p>
            <a:pPr marL="342900" indent="-342900">
              <a:buAutoNum type="arabicPeriod"/>
            </a:pPr>
            <a:endParaRPr lang="ru-RU" sz="3600" dirty="0" smtClean="0"/>
          </a:p>
          <a:p>
            <a:pPr marL="342900" indent="-342900">
              <a:buAutoNum type="arabicPeriod"/>
            </a:pPr>
            <a:r>
              <a:rPr lang="ru-RU" sz="3600" dirty="0" smtClean="0"/>
              <a:t>Роспись.</a:t>
            </a:r>
          </a:p>
          <a:p>
            <a:pPr marL="342900" indent="-342900">
              <a:buAutoNum type="arabicPeriod"/>
            </a:pPr>
            <a:endParaRPr lang="ru-RU" sz="3600" dirty="0" smtClean="0"/>
          </a:p>
          <a:p>
            <a:pPr marL="342900" indent="-342900">
              <a:buAutoNum type="arabicPeriod"/>
            </a:pPr>
            <a:r>
              <a:rPr lang="ru-RU" sz="3600" dirty="0" smtClean="0"/>
              <a:t>Декоративное оформление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20140304_201955.jpg"/>
          <p:cNvPicPr>
            <a:picLocks noChangeAspect="1"/>
          </p:cNvPicPr>
          <p:nvPr/>
        </p:nvPicPr>
        <p:blipFill>
          <a:blip r:embed="rId2" cstate="print"/>
          <a:srcRect l="24013" t="26900" r="27950" b="26900"/>
          <a:stretch>
            <a:fillRect/>
          </a:stretch>
        </p:blipFill>
        <p:spPr>
          <a:xfrm>
            <a:off x="4644008" y="1556792"/>
            <a:ext cx="1512168" cy="1090744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2160" y="980728"/>
            <a:ext cx="1296144" cy="121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24128" y="2564904"/>
            <a:ext cx="1944216" cy="138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07904" y="3861048"/>
            <a:ext cx="3024336" cy="1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69160"/>
            <a:ext cx="2196752" cy="18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79232" y="1484784"/>
            <a:ext cx="1964768" cy="90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331830" y="3068960"/>
            <a:ext cx="1812170" cy="13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 1</a:t>
            </a:r>
            <a:br>
              <a:rPr lang="ru-RU" dirty="0" smtClean="0"/>
            </a:br>
            <a:r>
              <a:rPr lang="ru-RU" dirty="0" smtClean="0"/>
              <a:t>Лепка птицы из соленого теста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4968552" cy="463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5488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14016"/>
          <a:stretch/>
        </p:blipFill>
        <p:spPr>
          <a:xfrm>
            <a:off x="4521897" y="260648"/>
            <a:ext cx="4446740" cy="4149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13257" b="7052"/>
          <a:stretch/>
        </p:blipFill>
        <p:spPr>
          <a:xfrm>
            <a:off x="251520" y="272858"/>
            <a:ext cx="3995804" cy="36002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2540" r="12293" b="3262"/>
          <a:stretch/>
        </p:blipFill>
        <p:spPr>
          <a:xfrm>
            <a:off x="2249422" y="2954322"/>
            <a:ext cx="3874815" cy="367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7202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764704"/>
            <a:ext cx="64807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Пальчиковая гимнастика</a:t>
            </a:r>
          </a:p>
          <a:p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b="1" u="sng" dirty="0"/>
              <a:t>Птички</a:t>
            </a:r>
          </a:p>
          <a:p>
            <a:endParaRPr lang="ru-RU" sz="2000" dirty="0"/>
          </a:p>
          <a:p>
            <a:r>
              <a:rPr lang="ru-RU" sz="2000" dirty="0"/>
              <a:t>Птички прилетали, -Большие пальцы цепляем, как крючки друг за друга</a:t>
            </a:r>
            <a:r>
              <a:rPr lang="ru-RU" sz="2000" dirty="0" smtClean="0"/>
              <a:t>, остальными </a:t>
            </a:r>
            <a:r>
              <a:rPr lang="ru-RU" sz="2000" dirty="0"/>
              <a:t>машем, как крыльями</a:t>
            </a:r>
          </a:p>
          <a:p>
            <a:endParaRPr lang="ru-RU" sz="2000" dirty="0"/>
          </a:p>
          <a:p>
            <a:r>
              <a:rPr lang="ru-RU" sz="2000" dirty="0"/>
              <a:t>Крыльями махали</a:t>
            </a:r>
          </a:p>
          <a:p>
            <a:endParaRPr lang="ru-RU" sz="2000" dirty="0"/>
          </a:p>
          <a:p>
            <a:r>
              <a:rPr lang="ru-RU" sz="2000" dirty="0"/>
              <a:t>Сели, посидели -Кисти рук собираем в кулачки и фалангами вниз кладем на стол</a:t>
            </a:r>
          </a:p>
          <a:p>
            <a:endParaRPr lang="ru-RU" sz="2000" dirty="0"/>
          </a:p>
          <a:p>
            <a:r>
              <a:rPr lang="ru-RU" sz="2000" dirty="0"/>
              <a:t>Дальше полетели. -Повторяем первое движение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0" t="62343" b="5668"/>
          <a:stretch/>
        </p:blipFill>
        <p:spPr bwMode="auto">
          <a:xfrm>
            <a:off x="5918774" y="2910028"/>
            <a:ext cx="2995373" cy="343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909984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Программное содержание:</a:t>
            </a:r>
          </a:p>
          <a:p>
            <a:r>
              <a:rPr lang="ru-RU" b="1" dirty="0"/>
              <a:t>Цель: </a:t>
            </a:r>
            <a:r>
              <a:rPr lang="ru-RU" dirty="0"/>
              <a:t>познакомить детей с приёмами лепки </a:t>
            </a:r>
            <a:r>
              <a:rPr lang="ru-RU" dirty="0" smtClean="0"/>
              <a:t>из солёного теста. </a:t>
            </a:r>
            <a:endParaRPr lang="ru-RU" dirty="0"/>
          </a:p>
          <a:p>
            <a:r>
              <a:rPr lang="ru-RU" b="1" dirty="0" smtClean="0"/>
              <a:t>Задачи:</a:t>
            </a:r>
          </a:p>
          <a:p>
            <a:r>
              <a:rPr lang="ru-RU" u="sng" dirty="0" smtClean="0"/>
              <a:t>Обучающие: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учить </a:t>
            </a:r>
            <a:r>
              <a:rPr lang="ru-RU" dirty="0"/>
              <a:t>детей планировать свою работу: задумывать образ, делить материал на нужное количество частей разной величины, передавать форму и пропорциональное соотношение частей;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ru-RU" dirty="0"/>
              <a:t>у</a:t>
            </a:r>
            <a:r>
              <a:rPr lang="ru-RU" dirty="0" smtClean="0"/>
              <a:t>чить работать с солёным тестом;</a:t>
            </a:r>
            <a:endParaRPr lang="ru-RU" dirty="0"/>
          </a:p>
          <a:p>
            <a:pPr marL="285750" indent="-285750">
              <a:buFont typeface="Wingdings" pitchFamily="2" charset="2"/>
              <a:buChar char="q"/>
            </a:pPr>
            <a:r>
              <a:rPr lang="ru-RU" dirty="0"/>
              <a:t>п</a:t>
            </a:r>
            <a:r>
              <a:rPr lang="ru-RU" dirty="0" smtClean="0"/>
              <a:t>редложить </a:t>
            </a:r>
            <a:r>
              <a:rPr lang="ru-RU" dirty="0"/>
              <a:t>варианты лепки конструктивным или </a:t>
            </a:r>
            <a:r>
              <a:rPr lang="ru-RU" dirty="0" err="1" smtClean="0"/>
              <a:t>комбинированым</a:t>
            </a:r>
            <a:r>
              <a:rPr lang="ru-RU" dirty="0" smtClean="0"/>
              <a:t> </a:t>
            </a:r>
            <a:r>
              <a:rPr lang="ru-RU" dirty="0"/>
              <a:t>способом</a:t>
            </a:r>
            <a:r>
              <a:rPr lang="ru-RU" dirty="0" smtClean="0"/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формировать </a:t>
            </a:r>
            <a:r>
              <a:rPr lang="ru-RU" dirty="0"/>
              <a:t>у детей умение передавать в лепке детали; закреплять умение детей правильно держать кисточку, показать приёмы оформления вылепленной фигуры дополнительными элементами;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учить </a:t>
            </a:r>
            <a:r>
              <a:rPr lang="ru-RU" dirty="0"/>
              <a:t>детей раскрашивать вылепленную фигуру гуашью</a:t>
            </a:r>
            <a:r>
              <a:rPr lang="ru-RU" dirty="0" smtClean="0"/>
              <a:t>;</a:t>
            </a:r>
          </a:p>
          <a:p>
            <a:endParaRPr lang="ru-RU" dirty="0"/>
          </a:p>
          <a:p>
            <a:r>
              <a:rPr lang="ru-RU" u="sng" dirty="0" smtClean="0"/>
              <a:t>Развивающие: </a:t>
            </a:r>
            <a:endParaRPr lang="ru-RU" u="sng" dirty="0"/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развивать </a:t>
            </a:r>
            <a:r>
              <a:rPr lang="ru-RU" dirty="0"/>
              <a:t>способность выполнять </a:t>
            </a:r>
            <a:r>
              <a:rPr lang="ru-RU" dirty="0" smtClean="0"/>
              <a:t>задание в </a:t>
            </a:r>
            <a:r>
              <a:rPr lang="ru-RU" dirty="0"/>
              <a:t>точной последовательности</a:t>
            </a:r>
            <a:r>
              <a:rPr lang="ru-RU" dirty="0" smtClean="0"/>
              <a:t>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развивать </a:t>
            </a:r>
            <a:r>
              <a:rPr lang="ru-RU" dirty="0"/>
              <a:t>творческое воображение, эмоциональную отзывчивость – умение сочувствовать сказочному персонажу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u="sng" dirty="0" smtClean="0"/>
              <a:t>Воспитательные: </a:t>
            </a:r>
            <a:endParaRPr lang="ru-RU" u="sng" dirty="0"/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воспитывать </a:t>
            </a:r>
            <a:r>
              <a:rPr lang="ru-RU" dirty="0"/>
              <a:t>уважение к труду взрослых.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85434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40304_201131.jpg"/>
          <p:cNvPicPr>
            <a:picLocks noChangeAspect="1"/>
          </p:cNvPicPr>
          <p:nvPr/>
        </p:nvPicPr>
        <p:blipFill>
          <a:blip r:embed="rId2" cstate="print"/>
          <a:srcRect l="35037" t="15351" r="6688" b="24800"/>
          <a:stretch>
            <a:fillRect/>
          </a:stretch>
        </p:blipFill>
        <p:spPr>
          <a:xfrm>
            <a:off x="294063" y="1637436"/>
            <a:ext cx="2750894" cy="2118932"/>
          </a:xfrm>
          <a:prstGeom prst="rect">
            <a:avLst/>
          </a:prstGeom>
        </p:spPr>
      </p:pic>
      <p:pic>
        <p:nvPicPr>
          <p:cNvPr id="4" name="Рисунок 3" descr="20140304_201148.jpg"/>
          <p:cNvPicPr>
            <a:picLocks noChangeAspect="1"/>
          </p:cNvPicPr>
          <p:nvPr/>
        </p:nvPicPr>
        <p:blipFill>
          <a:blip r:embed="rId3" cstate="print"/>
          <a:srcRect l="22438" t="16400" b="22701"/>
          <a:stretch>
            <a:fillRect/>
          </a:stretch>
        </p:blipFill>
        <p:spPr>
          <a:xfrm>
            <a:off x="323528" y="4365104"/>
            <a:ext cx="3804149" cy="2240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136073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Слепить шар.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6654" y="375636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 Раскатать шар в виде длинной морковки.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26064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Туловище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482904" cy="336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4859" y="621773"/>
            <a:ext cx="37981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3. Положить заготовку на основу и согнуть дугой.</a:t>
            </a:r>
          </a:p>
          <a:p>
            <a:r>
              <a:rPr lang="ru-RU" dirty="0"/>
              <a:t>Широкая часть внизу, а узкая поднята вверх.</a:t>
            </a:r>
          </a:p>
          <a:p>
            <a:r>
              <a:rPr lang="ru-RU" dirty="0"/>
              <a:t>Слегка расплющить заготовку пальцами.</a:t>
            </a:r>
          </a:p>
          <a:p>
            <a:r>
              <a:rPr lang="ru-RU" dirty="0"/>
              <a:t>Получилось туловище и шея птицы.</a:t>
            </a: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304_201228.jpg"/>
          <p:cNvPicPr>
            <a:picLocks noChangeAspect="1"/>
          </p:cNvPicPr>
          <p:nvPr/>
        </p:nvPicPr>
        <p:blipFill>
          <a:blip r:embed="rId2" cstate="print"/>
          <a:srcRect l="19288" t="5901" r="10626" b="22700"/>
          <a:stretch>
            <a:fillRect/>
          </a:stretch>
        </p:blipFill>
        <p:spPr>
          <a:xfrm>
            <a:off x="467544" y="332657"/>
            <a:ext cx="3960440" cy="3025954"/>
          </a:xfrm>
          <a:prstGeom prst="rect">
            <a:avLst/>
          </a:prstGeom>
        </p:spPr>
      </p:pic>
      <p:pic>
        <p:nvPicPr>
          <p:cNvPr id="3" name="Рисунок 2" descr="20140304_201244.jpg"/>
          <p:cNvPicPr>
            <a:picLocks noChangeAspect="1"/>
          </p:cNvPicPr>
          <p:nvPr/>
        </p:nvPicPr>
        <p:blipFill>
          <a:blip r:embed="rId3" cstate="print"/>
          <a:srcRect l="19288" b="17450"/>
          <a:stretch>
            <a:fillRect/>
          </a:stretch>
        </p:blipFill>
        <p:spPr>
          <a:xfrm>
            <a:off x="4788024" y="332656"/>
            <a:ext cx="3960440" cy="3037952"/>
          </a:xfrm>
          <a:prstGeom prst="rect">
            <a:avLst/>
          </a:prstGeom>
        </p:spPr>
      </p:pic>
      <p:pic>
        <p:nvPicPr>
          <p:cNvPr id="4" name="Рисунок 3" descr="20140304_201250.jpg"/>
          <p:cNvPicPr>
            <a:picLocks noChangeAspect="1"/>
          </p:cNvPicPr>
          <p:nvPr/>
        </p:nvPicPr>
        <p:blipFill>
          <a:blip r:embed="rId4" cstate="print"/>
          <a:srcRect l="15829" t="14390" b="18457"/>
          <a:stretch>
            <a:fillRect/>
          </a:stretch>
        </p:blipFill>
        <p:spPr>
          <a:xfrm>
            <a:off x="4716016" y="3789040"/>
            <a:ext cx="4211960" cy="2520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005064"/>
            <a:ext cx="38164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В узкой части, где должна быть голова, слегка сплющиваем тесто пальцем и смачиваем это место водой.</a:t>
            </a:r>
          </a:p>
          <a:p>
            <a:endParaRPr lang="ru-RU" dirty="0" smtClean="0"/>
          </a:p>
          <a:p>
            <a:r>
              <a:rPr lang="ru-RU" sz="2000" b="1" dirty="0" smtClean="0"/>
              <a:t>Вода- клей для теста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304_201307.jpg"/>
          <p:cNvPicPr>
            <a:picLocks noChangeAspect="1"/>
          </p:cNvPicPr>
          <p:nvPr/>
        </p:nvPicPr>
        <p:blipFill>
          <a:blip r:embed="rId2" cstate="print"/>
          <a:srcRect l="18501" r="23225" b="23750"/>
          <a:stretch>
            <a:fillRect/>
          </a:stretch>
        </p:blipFill>
        <p:spPr>
          <a:xfrm>
            <a:off x="305572" y="980728"/>
            <a:ext cx="3528392" cy="3462578"/>
          </a:xfrm>
          <a:prstGeom prst="rect">
            <a:avLst/>
          </a:prstGeom>
        </p:spPr>
      </p:pic>
      <p:pic>
        <p:nvPicPr>
          <p:cNvPr id="3" name="Рисунок 2" descr="20140304_201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492896"/>
            <a:ext cx="5508104" cy="4131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6" y="764704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5. Скатываем шарик для головы и прикрепляем к шее.</a:t>
            </a:r>
          </a:p>
          <a:p>
            <a:r>
              <a:rPr lang="ru-RU" dirty="0" smtClean="0"/>
              <a:t>Немного расплющиваем.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5572" y="260648"/>
            <a:ext cx="2754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Голова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304_201343.jpg"/>
          <p:cNvPicPr>
            <a:picLocks noChangeAspect="1"/>
          </p:cNvPicPr>
          <p:nvPr/>
        </p:nvPicPr>
        <p:blipFill>
          <a:blip r:embed="rId2" cstate="print"/>
          <a:srcRect l="13776" t="21210" r="32754" b="17450"/>
          <a:stretch>
            <a:fillRect/>
          </a:stretch>
        </p:blipFill>
        <p:spPr>
          <a:xfrm>
            <a:off x="323528" y="764704"/>
            <a:ext cx="2520280" cy="2168406"/>
          </a:xfrm>
          <a:prstGeom prst="rect">
            <a:avLst/>
          </a:prstGeom>
        </p:spPr>
      </p:pic>
      <p:pic>
        <p:nvPicPr>
          <p:cNvPr id="3" name="Рисунок 2" descr="20140304_201353.jpg"/>
          <p:cNvPicPr>
            <a:picLocks noChangeAspect="1"/>
          </p:cNvPicPr>
          <p:nvPr/>
        </p:nvPicPr>
        <p:blipFill>
          <a:blip r:embed="rId3" cstate="print"/>
          <a:srcRect l="20863" t="20520" r="22438" b="16400"/>
          <a:stretch>
            <a:fillRect/>
          </a:stretch>
        </p:blipFill>
        <p:spPr>
          <a:xfrm>
            <a:off x="3131840" y="764704"/>
            <a:ext cx="2592288" cy="2163009"/>
          </a:xfrm>
          <a:prstGeom prst="rect">
            <a:avLst/>
          </a:prstGeom>
        </p:spPr>
      </p:pic>
      <p:pic>
        <p:nvPicPr>
          <p:cNvPr id="4" name="Рисунок 3" descr="20140304_201422.jpg"/>
          <p:cNvPicPr>
            <a:picLocks noChangeAspect="1"/>
          </p:cNvPicPr>
          <p:nvPr/>
        </p:nvPicPr>
        <p:blipFill>
          <a:blip r:embed="rId4" cstate="print"/>
          <a:srcRect l="17602" t="10667" r="26392" b="14657"/>
          <a:stretch>
            <a:fillRect/>
          </a:stretch>
        </p:blipFill>
        <p:spPr>
          <a:xfrm>
            <a:off x="6372200" y="692696"/>
            <a:ext cx="2304256" cy="2304256"/>
          </a:xfrm>
          <a:prstGeom prst="rect">
            <a:avLst/>
          </a:prstGeom>
        </p:spPr>
      </p:pic>
      <p:pic>
        <p:nvPicPr>
          <p:cNvPr id="5" name="Рисунок 4" descr="20140304_201437.jpg"/>
          <p:cNvPicPr>
            <a:picLocks noChangeAspect="1"/>
          </p:cNvPicPr>
          <p:nvPr/>
        </p:nvPicPr>
        <p:blipFill>
          <a:blip r:embed="rId5" cstate="print"/>
          <a:srcRect l="27268" t="20735" r="23925" b="18017"/>
          <a:stretch>
            <a:fillRect/>
          </a:stretch>
        </p:blipFill>
        <p:spPr>
          <a:xfrm>
            <a:off x="1403648" y="3789040"/>
            <a:ext cx="2448272" cy="2304256"/>
          </a:xfrm>
          <a:prstGeom prst="rect">
            <a:avLst/>
          </a:prstGeom>
        </p:spPr>
      </p:pic>
      <p:pic>
        <p:nvPicPr>
          <p:cNvPr id="6" name="Рисунок 5" descr="20140304_201446.jpg"/>
          <p:cNvPicPr>
            <a:picLocks noChangeAspect="1"/>
          </p:cNvPicPr>
          <p:nvPr/>
        </p:nvPicPr>
        <p:blipFill>
          <a:blip r:embed="rId6" cstate="print"/>
          <a:srcRect l="25587" t="23750" r="28738" b="15351"/>
          <a:stretch>
            <a:fillRect/>
          </a:stretch>
        </p:blipFill>
        <p:spPr>
          <a:xfrm>
            <a:off x="5004048" y="3501008"/>
            <a:ext cx="3140968" cy="3140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Глаз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9969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Наметить место глаза.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299695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Смочить водой.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2924944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Слепить маленький шарик и прикрепить его 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6211669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Деревянной палочкой или обратной стороной кисточки надавить зрачок.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2771800" y="1844824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796136" y="1844824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923928" y="4725144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304_2015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4704523" cy="3528392"/>
          </a:xfrm>
          <a:prstGeom prst="rect">
            <a:avLst/>
          </a:prstGeom>
        </p:spPr>
      </p:pic>
      <p:pic>
        <p:nvPicPr>
          <p:cNvPr id="3" name="Рисунок 2" descr="20140304_201552.jpg"/>
          <p:cNvPicPr>
            <a:picLocks noChangeAspect="1"/>
          </p:cNvPicPr>
          <p:nvPr/>
        </p:nvPicPr>
        <p:blipFill>
          <a:blip r:embed="rId3" cstate="print"/>
          <a:srcRect l="20767" t="20402" r="33328" b="18391"/>
          <a:stretch>
            <a:fillRect/>
          </a:stretch>
        </p:blipFill>
        <p:spPr>
          <a:xfrm>
            <a:off x="4499992" y="2132856"/>
            <a:ext cx="4464496" cy="4464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33265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Клюв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304_201747.jpg"/>
          <p:cNvPicPr>
            <a:picLocks noChangeAspect="1"/>
          </p:cNvPicPr>
          <p:nvPr/>
        </p:nvPicPr>
        <p:blipFill>
          <a:blip r:embed="rId2" cstate="print"/>
          <a:srcRect l="17393" t="-2319" r="30426"/>
          <a:stretch>
            <a:fillRect/>
          </a:stretch>
        </p:blipFill>
        <p:spPr>
          <a:xfrm>
            <a:off x="467544" y="764704"/>
            <a:ext cx="2160240" cy="3176972"/>
          </a:xfrm>
          <a:prstGeom prst="rect">
            <a:avLst/>
          </a:prstGeom>
        </p:spPr>
      </p:pic>
      <p:pic>
        <p:nvPicPr>
          <p:cNvPr id="3" name="Рисунок 2" descr="20140304_201802.jpg"/>
          <p:cNvPicPr>
            <a:picLocks noChangeAspect="1"/>
          </p:cNvPicPr>
          <p:nvPr/>
        </p:nvPicPr>
        <p:blipFill>
          <a:blip r:embed="rId3" cstate="print"/>
          <a:srcRect l="20075" t="5901" r="38188" b="11150"/>
          <a:stretch>
            <a:fillRect/>
          </a:stretch>
        </p:blipFill>
        <p:spPr>
          <a:xfrm>
            <a:off x="3131840" y="836712"/>
            <a:ext cx="2156594" cy="3214546"/>
          </a:xfrm>
          <a:prstGeom prst="rect">
            <a:avLst/>
          </a:prstGeom>
        </p:spPr>
      </p:pic>
      <p:pic>
        <p:nvPicPr>
          <p:cNvPr id="4" name="Рисунок 3" descr="20140304_201813.jpg"/>
          <p:cNvPicPr>
            <a:picLocks noChangeAspect="1"/>
          </p:cNvPicPr>
          <p:nvPr/>
        </p:nvPicPr>
        <p:blipFill>
          <a:blip r:embed="rId4" cstate="print"/>
          <a:srcRect l="26375" t="3801" r="31100" b="48950"/>
          <a:stretch>
            <a:fillRect/>
          </a:stretch>
        </p:blipFill>
        <p:spPr>
          <a:xfrm>
            <a:off x="6012160" y="548680"/>
            <a:ext cx="2160240" cy="1800200"/>
          </a:xfrm>
          <a:prstGeom prst="rect">
            <a:avLst/>
          </a:prstGeom>
        </p:spPr>
      </p:pic>
      <p:pic>
        <p:nvPicPr>
          <p:cNvPr id="5" name="Рисунок 4" descr="20140304_201834.jpg"/>
          <p:cNvPicPr>
            <a:picLocks noChangeAspect="1"/>
          </p:cNvPicPr>
          <p:nvPr/>
        </p:nvPicPr>
        <p:blipFill>
          <a:blip r:embed="rId5" cstate="print"/>
          <a:srcRect l="24013" t="19550" r="32675" b="10101"/>
          <a:stretch>
            <a:fillRect/>
          </a:stretch>
        </p:blipFill>
        <p:spPr>
          <a:xfrm>
            <a:off x="5724128" y="2636912"/>
            <a:ext cx="3240360" cy="3947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8864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smtClean="0"/>
              <a:t>Хохолок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472514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Слепить три капельки</a:t>
            </a:r>
          </a:p>
          <a:p>
            <a:r>
              <a:rPr lang="ru-RU" dirty="0" smtClean="0"/>
              <a:t>Смочить место присоединения водой</a:t>
            </a:r>
          </a:p>
          <a:p>
            <a:r>
              <a:rPr lang="ru-RU" dirty="0" smtClean="0"/>
              <a:t>Закрепить заготовки хохолка к голове , прижимая пальцами.</a:t>
            </a:r>
            <a:endParaRPr lang="ru-RU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304_201844.jpg"/>
          <p:cNvPicPr>
            <a:picLocks noChangeAspect="1"/>
          </p:cNvPicPr>
          <p:nvPr/>
        </p:nvPicPr>
        <p:blipFill>
          <a:blip r:embed="rId2" cstate="print"/>
          <a:srcRect l="20075" t="10101" r="29525" b="20600"/>
          <a:stretch>
            <a:fillRect/>
          </a:stretch>
        </p:blipFill>
        <p:spPr>
          <a:xfrm>
            <a:off x="251520" y="836712"/>
            <a:ext cx="2304256" cy="2376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smtClean="0"/>
              <a:t>Хвост.</a:t>
            </a:r>
            <a:endParaRPr lang="ru-RU" sz="2400" b="1" dirty="0"/>
          </a:p>
        </p:txBody>
      </p:sp>
      <p:pic>
        <p:nvPicPr>
          <p:cNvPr id="4" name="Рисунок 3" descr="20140304_201935.jpg"/>
          <p:cNvPicPr>
            <a:picLocks noChangeAspect="1"/>
          </p:cNvPicPr>
          <p:nvPr/>
        </p:nvPicPr>
        <p:blipFill>
          <a:blip r:embed="rId3" cstate="print"/>
          <a:srcRect l="11413" t="11151" r="5113" b="17450"/>
          <a:stretch>
            <a:fillRect/>
          </a:stretch>
        </p:blipFill>
        <p:spPr>
          <a:xfrm>
            <a:off x="5004048" y="260648"/>
            <a:ext cx="3996952" cy="2564082"/>
          </a:xfrm>
          <a:prstGeom prst="rect">
            <a:avLst/>
          </a:prstGeom>
        </p:spPr>
      </p:pic>
      <p:pic>
        <p:nvPicPr>
          <p:cNvPr id="5" name="Рисунок 4" descr="20140304_201949.jpg"/>
          <p:cNvPicPr>
            <a:picLocks noChangeAspect="1"/>
          </p:cNvPicPr>
          <p:nvPr/>
        </p:nvPicPr>
        <p:blipFill>
          <a:blip r:embed="rId4" cstate="print"/>
          <a:srcRect l="30313" t="33200" r="46850" b="33200"/>
          <a:stretch>
            <a:fillRect/>
          </a:stretch>
        </p:blipFill>
        <p:spPr>
          <a:xfrm>
            <a:off x="251520" y="4653136"/>
            <a:ext cx="1800200" cy="1986428"/>
          </a:xfrm>
          <a:prstGeom prst="rect">
            <a:avLst/>
          </a:prstGeom>
        </p:spPr>
      </p:pic>
      <p:pic>
        <p:nvPicPr>
          <p:cNvPr id="7" name="Рисунок 6" descr="20140304_202021.jpg"/>
          <p:cNvPicPr>
            <a:picLocks noChangeAspect="1"/>
          </p:cNvPicPr>
          <p:nvPr/>
        </p:nvPicPr>
        <p:blipFill>
          <a:blip r:embed="rId5" cstate="print"/>
          <a:srcRect l="36613" t="29000" r="26375" b="31100"/>
          <a:stretch>
            <a:fillRect/>
          </a:stretch>
        </p:blipFill>
        <p:spPr>
          <a:xfrm>
            <a:off x="6444208" y="4653136"/>
            <a:ext cx="2520280" cy="2037673"/>
          </a:xfrm>
          <a:prstGeom prst="rect">
            <a:avLst/>
          </a:prstGeom>
        </p:spPr>
      </p:pic>
      <p:pic>
        <p:nvPicPr>
          <p:cNvPr id="6" name="Рисунок 5" descr="20140304_201959.jpg"/>
          <p:cNvPicPr>
            <a:picLocks noChangeAspect="1"/>
          </p:cNvPicPr>
          <p:nvPr/>
        </p:nvPicPr>
        <p:blipFill>
          <a:blip r:embed="rId6" cstate="print"/>
          <a:srcRect l="28738" t="22700" r="27950" b="33200"/>
          <a:stretch>
            <a:fillRect/>
          </a:stretch>
        </p:blipFill>
        <p:spPr>
          <a:xfrm>
            <a:off x="3203848" y="4653136"/>
            <a:ext cx="2520280" cy="1924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5776" y="764704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Сплющить слегка туловище в том месте, где будет прикрепляться хвост.</a:t>
            </a:r>
          </a:p>
          <a:p>
            <a:endParaRPr lang="ru-RU" dirty="0" smtClean="0"/>
          </a:p>
          <a:p>
            <a:r>
              <a:rPr lang="ru-RU" dirty="0" smtClean="0"/>
              <a:t>Скатать морковки для перьев.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67744" y="3356992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Прикреплять заготовки к туловищу, слегка расплющивая и смачивая водой по необходимости.</a:t>
            </a:r>
            <a:endParaRPr lang="ru-RU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Крыло</a:t>
            </a:r>
            <a:endParaRPr lang="ru-RU" sz="2400" b="1" dirty="0"/>
          </a:p>
        </p:txBody>
      </p:sp>
      <p:pic>
        <p:nvPicPr>
          <p:cNvPr id="3" name="Рисунок 2" descr="20140304_202051.jpg"/>
          <p:cNvPicPr>
            <a:picLocks noChangeAspect="1"/>
          </p:cNvPicPr>
          <p:nvPr/>
        </p:nvPicPr>
        <p:blipFill>
          <a:blip r:embed="rId3" cstate="print"/>
          <a:srcRect l="35825" t="32150" r="30313" b="26900"/>
          <a:stretch>
            <a:fillRect/>
          </a:stretch>
        </p:blipFill>
        <p:spPr>
          <a:xfrm>
            <a:off x="323528" y="1268760"/>
            <a:ext cx="2143623" cy="1944216"/>
          </a:xfrm>
          <a:prstGeom prst="rect">
            <a:avLst/>
          </a:prstGeom>
        </p:spPr>
      </p:pic>
      <p:pic>
        <p:nvPicPr>
          <p:cNvPr id="4" name="Рисунок 3" descr="20140304_202105.jpg"/>
          <p:cNvPicPr>
            <a:picLocks noChangeAspect="1"/>
          </p:cNvPicPr>
          <p:nvPr/>
        </p:nvPicPr>
        <p:blipFill>
          <a:blip r:embed="rId4" cstate="print"/>
          <a:srcRect l="31888" t="29000" r="25588" b="24800"/>
          <a:stretch>
            <a:fillRect/>
          </a:stretch>
        </p:blipFill>
        <p:spPr>
          <a:xfrm rot="10800000">
            <a:off x="899592" y="3140968"/>
            <a:ext cx="2880320" cy="2346927"/>
          </a:xfrm>
          <a:prstGeom prst="rect">
            <a:avLst/>
          </a:prstGeom>
        </p:spPr>
      </p:pic>
      <p:pic>
        <p:nvPicPr>
          <p:cNvPr id="5" name="Рисунок 4" descr="20140304_202114.jpg"/>
          <p:cNvPicPr>
            <a:picLocks noChangeAspect="1"/>
          </p:cNvPicPr>
          <p:nvPr/>
        </p:nvPicPr>
        <p:blipFill>
          <a:blip r:embed="rId5" cstate="print"/>
          <a:srcRect l="24800" t="26900" r="18500" b="31100"/>
          <a:stretch>
            <a:fillRect/>
          </a:stretch>
        </p:blipFill>
        <p:spPr>
          <a:xfrm rot="10800000">
            <a:off x="1979712" y="5085184"/>
            <a:ext cx="2808312" cy="1560173"/>
          </a:xfrm>
          <a:prstGeom prst="rect">
            <a:avLst/>
          </a:prstGeom>
        </p:spPr>
      </p:pic>
      <p:pic>
        <p:nvPicPr>
          <p:cNvPr id="6" name="Рисунок 5" descr="20140304_202133.jpg"/>
          <p:cNvPicPr>
            <a:picLocks noChangeAspect="1"/>
          </p:cNvPicPr>
          <p:nvPr/>
        </p:nvPicPr>
        <p:blipFill>
          <a:blip r:embed="rId6" cstate="print"/>
          <a:srcRect l="19288" t="15350" r="19288" b="16401"/>
          <a:stretch>
            <a:fillRect/>
          </a:stretch>
        </p:blipFill>
        <p:spPr>
          <a:xfrm>
            <a:off x="4716016" y="3140968"/>
            <a:ext cx="4176464" cy="3480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692696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Слепить шарик.</a:t>
            </a:r>
          </a:p>
          <a:p>
            <a:r>
              <a:rPr lang="ru-RU" dirty="0" smtClean="0"/>
              <a:t>Раскатать из шарика капельку.</a:t>
            </a:r>
          </a:p>
          <a:p>
            <a:r>
              <a:rPr lang="ru-RU" dirty="0" smtClean="0"/>
              <a:t>Слегка расплющить.</a:t>
            </a:r>
          </a:p>
          <a:p>
            <a:r>
              <a:rPr lang="ru-RU" dirty="0" smtClean="0"/>
              <a:t>Смочить водой в месте присоединения.</a:t>
            </a:r>
          </a:p>
          <a:p>
            <a:r>
              <a:rPr lang="ru-RU" dirty="0" smtClean="0"/>
              <a:t>Прикрепить крыло.</a:t>
            </a:r>
            <a:endParaRPr lang="ru-RU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304_202411.jpg"/>
          <p:cNvPicPr>
            <a:picLocks noChangeAspect="1"/>
          </p:cNvPicPr>
          <p:nvPr/>
        </p:nvPicPr>
        <p:blipFill>
          <a:blip r:embed="rId2" cstate="print"/>
          <a:srcRect l="30313" t="24800" r="22438" b="16401"/>
          <a:stretch>
            <a:fillRect/>
          </a:stretch>
        </p:blipFill>
        <p:spPr>
          <a:xfrm>
            <a:off x="4860032" y="260648"/>
            <a:ext cx="3394663" cy="3168352"/>
          </a:xfrm>
          <a:prstGeom prst="rect">
            <a:avLst/>
          </a:prstGeom>
        </p:spPr>
      </p:pic>
      <p:pic>
        <p:nvPicPr>
          <p:cNvPr id="3" name="Рисунок 2" descr="20140304_202509.jpg"/>
          <p:cNvPicPr>
            <a:picLocks noChangeAspect="1"/>
          </p:cNvPicPr>
          <p:nvPr/>
        </p:nvPicPr>
        <p:blipFill>
          <a:blip r:embed="rId3" cstate="print"/>
          <a:srcRect l="23225" t="13251" r="13776" b="11150"/>
          <a:stretch>
            <a:fillRect/>
          </a:stretch>
        </p:blipFill>
        <p:spPr>
          <a:xfrm>
            <a:off x="251520" y="2564904"/>
            <a:ext cx="4088453" cy="3679608"/>
          </a:xfrm>
          <a:prstGeom prst="rect">
            <a:avLst/>
          </a:prstGeom>
        </p:spPr>
      </p:pic>
      <p:pic>
        <p:nvPicPr>
          <p:cNvPr id="4" name="Рисунок 3" descr="20140304_204049.jpg"/>
          <p:cNvPicPr>
            <a:picLocks noChangeAspect="1"/>
          </p:cNvPicPr>
          <p:nvPr/>
        </p:nvPicPr>
        <p:blipFill>
          <a:blip r:embed="rId4" cstate="print"/>
          <a:srcRect l="9051" t="5901" r="8263" b="2751"/>
          <a:stretch>
            <a:fillRect/>
          </a:stretch>
        </p:blipFill>
        <p:spPr>
          <a:xfrm>
            <a:off x="4499992" y="3068960"/>
            <a:ext cx="4464496" cy="3699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548680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smtClean="0"/>
              <a:t>Декорирование птицы.</a:t>
            </a:r>
          </a:p>
          <a:p>
            <a:r>
              <a:rPr lang="ru-RU" dirty="0" smtClean="0"/>
              <a:t>Украсить хвост, крыло, хохолок различными деталями.</a:t>
            </a:r>
            <a:endParaRPr lang="ru-RU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304_202225.jpg"/>
          <p:cNvPicPr>
            <a:picLocks noChangeAspect="1"/>
          </p:cNvPicPr>
          <p:nvPr/>
        </p:nvPicPr>
        <p:blipFill>
          <a:blip r:embed="rId2" cstate="print"/>
          <a:srcRect l="24632" t="21650" r="23000" b="32751"/>
          <a:stretch>
            <a:fillRect/>
          </a:stretch>
        </p:blipFill>
        <p:spPr>
          <a:xfrm>
            <a:off x="323528" y="404664"/>
            <a:ext cx="3528392" cy="2304256"/>
          </a:xfrm>
          <a:prstGeom prst="rect">
            <a:avLst/>
          </a:prstGeom>
        </p:spPr>
      </p:pic>
      <p:pic>
        <p:nvPicPr>
          <p:cNvPr id="3" name="Рисунок 2" descr="20140304_202235.jpg"/>
          <p:cNvPicPr>
            <a:picLocks noChangeAspect="1"/>
          </p:cNvPicPr>
          <p:nvPr/>
        </p:nvPicPr>
        <p:blipFill>
          <a:blip r:embed="rId3" cstate="print"/>
          <a:srcRect l="19288" t="13250" r="20075" b="13251"/>
          <a:stretch>
            <a:fillRect/>
          </a:stretch>
        </p:blipFill>
        <p:spPr>
          <a:xfrm>
            <a:off x="3347864" y="1916832"/>
            <a:ext cx="3168352" cy="2880320"/>
          </a:xfrm>
          <a:prstGeom prst="rect">
            <a:avLst/>
          </a:prstGeom>
        </p:spPr>
      </p:pic>
      <p:pic>
        <p:nvPicPr>
          <p:cNvPr id="4" name="Рисунок 3" descr="20140304_202255.jpg"/>
          <p:cNvPicPr>
            <a:picLocks noChangeAspect="1"/>
          </p:cNvPicPr>
          <p:nvPr/>
        </p:nvPicPr>
        <p:blipFill>
          <a:blip r:embed="rId4" cstate="print"/>
          <a:srcRect l="30313" t="15350" r="20075" b="41600"/>
          <a:stretch>
            <a:fillRect/>
          </a:stretch>
        </p:blipFill>
        <p:spPr>
          <a:xfrm>
            <a:off x="6045900" y="4437112"/>
            <a:ext cx="3098100" cy="2016224"/>
          </a:xfrm>
          <a:prstGeom prst="rect">
            <a:avLst/>
          </a:prstGeom>
        </p:spPr>
      </p:pic>
      <p:pic>
        <p:nvPicPr>
          <p:cNvPr id="5" name="Рисунок 4" descr="20140304_202311.jpg"/>
          <p:cNvPicPr>
            <a:picLocks noChangeAspect="1"/>
          </p:cNvPicPr>
          <p:nvPr/>
        </p:nvPicPr>
        <p:blipFill>
          <a:blip r:embed="rId5" cstate="print"/>
          <a:srcRect l="16138" t="9051" r="17713" b="11150"/>
          <a:stretch>
            <a:fillRect/>
          </a:stretch>
        </p:blipFill>
        <p:spPr>
          <a:xfrm>
            <a:off x="179512" y="3284984"/>
            <a:ext cx="3744416" cy="3387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62068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Декорирование хвоста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64807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/>
              <a:t>Методические приёмы: </a:t>
            </a:r>
            <a:r>
              <a:rPr lang="ru-RU" sz="2000" dirty="0"/>
              <a:t>отгадывание загадок; </a:t>
            </a:r>
            <a:r>
              <a:rPr lang="ru-RU" sz="2000" dirty="0" smtClean="0"/>
              <a:t>беседа, самостоятельная </a:t>
            </a:r>
            <a:r>
              <a:rPr lang="ru-RU" sz="2000" dirty="0"/>
              <a:t>деятельность детей, </a:t>
            </a:r>
            <a:r>
              <a:rPr lang="ru-RU" sz="2000" dirty="0" err="1" smtClean="0"/>
              <a:t>физминутка</a:t>
            </a:r>
            <a:r>
              <a:rPr lang="ru-RU" sz="2000" dirty="0" smtClean="0"/>
              <a:t>, </a:t>
            </a:r>
            <a:r>
              <a:rPr lang="ru-RU" sz="2000" dirty="0"/>
              <a:t>пальчиковая гимнастика, подведение итогов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u="sng" dirty="0" smtClean="0"/>
              <a:t>Предварительная </a:t>
            </a:r>
            <a:r>
              <a:rPr lang="ru-RU" sz="2000" u="sng" dirty="0"/>
              <a:t>работа: </a:t>
            </a:r>
            <a:r>
              <a:rPr lang="ru-RU" sz="2000" dirty="0"/>
              <a:t>беседа </a:t>
            </a:r>
            <a:r>
              <a:rPr lang="ru-RU" sz="2000" dirty="0" smtClean="0"/>
              <a:t>о материалах, из которых можно лепить; </a:t>
            </a:r>
            <a:r>
              <a:rPr lang="ru-RU" sz="2000" dirty="0"/>
              <a:t>рассказ </a:t>
            </a:r>
            <a:r>
              <a:rPr lang="ru-RU" sz="2000" dirty="0" smtClean="0"/>
              <a:t>о древней Руси, рассматривание иллюстраций </a:t>
            </a:r>
            <a:r>
              <a:rPr lang="ru-RU" sz="2000" dirty="0"/>
              <a:t>на тему </a:t>
            </a:r>
            <a:r>
              <a:rPr lang="ru-RU" sz="2000" dirty="0" smtClean="0"/>
              <a:t>«Как это было», </a:t>
            </a:r>
            <a:r>
              <a:rPr lang="ru-RU" sz="2000" dirty="0"/>
              <a:t>чтение </a:t>
            </a:r>
            <a:r>
              <a:rPr lang="ru-RU" sz="2000" dirty="0" smtClean="0"/>
              <a:t>русских народных сказок.</a:t>
            </a:r>
          </a:p>
          <a:p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96951"/>
            <a:ext cx="2808312" cy="356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033298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 </a:t>
            </a:r>
            <a:r>
              <a:rPr lang="ru-RU" dirty="0" smtClean="0"/>
              <a:t>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Роспись фигурки.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097213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6872"/>
            <a:ext cx="273685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13521"/>
            <a:ext cx="3382963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31703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Этап </a:t>
            </a:r>
            <a:r>
              <a:rPr lang="ru-RU" dirty="0" smtClean="0"/>
              <a:t>3. </a:t>
            </a:r>
            <a:r>
              <a:rPr lang="ru-RU" dirty="0" smtClean="0"/>
              <a:t>Оформление работы.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322714" cy="503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40427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53823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Заключительная </a:t>
            </a:r>
            <a:r>
              <a:rPr lang="ru-RU" b="1" u="sng" dirty="0"/>
              <a:t>часть.</a:t>
            </a:r>
          </a:p>
          <a:p>
            <a:r>
              <a:rPr lang="ru-RU" b="1" u="sng" dirty="0"/>
              <a:t>Организация окончания работы</a:t>
            </a:r>
            <a:r>
              <a:rPr lang="ru-RU" b="1" u="sng" dirty="0" smtClean="0"/>
              <a:t>.</a:t>
            </a:r>
          </a:p>
          <a:p>
            <a:endParaRPr lang="ru-RU" dirty="0"/>
          </a:p>
          <a:p>
            <a:r>
              <a:rPr lang="ru-RU" dirty="0"/>
              <a:t>Обыгрывание </a:t>
            </a:r>
            <a:r>
              <a:rPr lang="ru-RU" dirty="0" smtClean="0"/>
              <a:t>сказочной птицы.</a:t>
            </a:r>
            <a:r>
              <a:rPr lang="ru-RU" dirty="0"/>
              <a:t> </a:t>
            </a:r>
            <a:r>
              <a:rPr lang="ru-RU" dirty="0" smtClean="0"/>
              <a:t> </a:t>
            </a:r>
            <a:r>
              <a:rPr lang="ru-RU" dirty="0"/>
              <a:t>Можно совместно доработать композицию различными </a:t>
            </a:r>
            <a:r>
              <a:rPr lang="ru-RU" dirty="0" smtClean="0"/>
              <a:t>предметами</a:t>
            </a:r>
          </a:p>
          <a:p>
            <a:r>
              <a:rPr lang="ru-RU" dirty="0" smtClean="0"/>
              <a:t>(цветы, ветки деревьев).</a:t>
            </a:r>
            <a:endParaRPr lang="ru-RU" dirty="0"/>
          </a:p>
          <a:p>
            <a:r>
              <a:rPr lang="ru-RU" dirty="0"/>
              <a:t>Похвала детей обязательна –стимулирует детей к новой деятельности, повышает самооценку.</a:t>
            </a:r>
          </a:p>
          <a:p>
            <a:endParaRPr lang="ru-RU" dirty="0"/>
          </a:p>
          <a:p>
            <a:r>
              <a:rPr lang="ru-RU" dirty="0"/>
              <a:t>Замените слова «не так», «не правильно»- «давай еще раз попробуем», «</a:t>
            </a:r>
            <a:r>
              <a:rPr lang="ru-RU" dirty="0" smtClean="0"/>
              <a:t>посмотри, </a:t>
            </a:r>
            <a:r>
              <a:rPr lang="ru-RU" dirty="0"/>
              <a:t>а если сделать вот </a:t>
            </a:r>
            <a:r>
              <a:rPr lang="ru-RU" dirty="0" smtClean="0"/>
              <a:t>так и </a:t>
            </a:r>
            <a:r>
              <a:rPr lang="ru-RU" dirty="0"/>
              <a:t>т.д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  <a:p>
            <a:r>
              <a:rPr lang="ru-RU" dirty="0"/>
              <a:t>Уточните у детей чем мы сегодня занимались?</a:t>
            </a:r>
          </a:p>
          <a:p>
            <a:r>
              <a:rPr lang="ru-RU" dirty="0" smtClean="0"/>
              <a:t>Кого мы </a:t>
            </a:r>
            <a:r>
              <a:rPr lang="ru-RU" dirty="0"/>
              <a:t>лепили? </a:t>
            </a:r>
          </a:p>
          <a:p>
            <a:r>
              <a:rPr lang="ru-RU" dirty="0"/>
              <a:t>Для чего мы </a:t>
            </a:r>
            <a:r>
              <a:rPr lang="ru-RU" dirty="0" smtClean="0"/>
              <a:t> создавали птицу, из чего, каким </a:t>
            </a:r>
            <a:r>
              <a:rPr lang="ru-RU" dirty="0"/>
              <a:t>способом?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50" y="3645024"/>
            <a:ext cx="2945160" cy="29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36704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1428736"/>
            <a:ext cx="8686800" cy="100013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Спасибо за внимание!</a:t>
            </a:r>
            <a:endParaRPr lang="ru-RU" sz="48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43306" y="3208894"/>
            <a:ext cx="1552576" cy="239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Материалы и инструменты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3779912" y="1439892"/>
            <a:ext cx="936104" cy="113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00059" y="1303742"/>
            <a:ext cx="792088" cy="108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7" y="1268760"/>
            <a:ext cx="3541713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8" y="464100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41" y="4440864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45" y="2883028"/>
            <a:ext cx="1493941" cy="126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0" b="6589"/>
          <a:stretch/>
        </p:blipFill>
        <p:spPr bwMode="auto">
          <a:xfrm>
            <a:off x="3023828" y="3506556"/>
            <a:ext cx="1800200" cy="128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231" y="147897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Соленое тесто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9231" y="4250285"/>
            <a:ext cx="201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Кисти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3792427"/>
            <a:ext cx="175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Краски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2434357"/>
            <a:ext cx="190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71800" y="29597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Шпажки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071184" y="50306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Стакан с водой</a:t>
            </a:r>
            <a:endParaRPr lang="ru-RU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5014382"/>
            <a:ext cx="13239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Из истории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5491336" cy="237889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. В Скандинавии и Германии было принято изготавливать пасхальные и рождественские сувениры из соленого теста.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 Различные медальоны, венки, кольца и подковы вывешивались в проеме окон и крепились к дверям.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44208" y="2996952"/>
            <a:ext cx="2483768" cy="188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t="10430" r="6165" b="29843"/>
          <a:stretch/>
        </p:blipFill>
        <p:spPr bwMode="auto">
          <a:xfrm>
            <a:off x="259883" y="4221088"/>
            <a:ext cx="230584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50525"/>
            <a:ext cx="1584176" cy="216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1979868" cy="263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2481064" cy="186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764704"/>
            <a:ext cx="4843463" cy="5832648"/>
          </a:xfrm>
        </p:spPr>
        <p:txBody>
          <a:bodyPr>
            <a:normAutofit/>
          </a:bodyPr>
          <a:lstStyle/>
          <a:p>
            <a:r>
              <a:rPr lang="ru-RU" dirty="0" smtClean="0"/>
              <a:t>В Китае из соленого теста изготавливались марионетки для кукольных представлений.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странах Восточной Европы популярны большие картины из теста.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36712"/>
            <a:ext cx="2817241" cy="211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26357"/>
            <a:ext cx="1515908" cy="202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15" y="4077072"/>
            <a:ext cx="3340082" cy="261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руси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5491336" cy="489917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Еще на Руси, было принято дарить фигурки из соленого теста. Считалось, что любая поделка из соленого теста, находящаяся в доме - символ богатства и благополучия в семье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Наши </a:t>
            </a:r>
            <a:r>
              <a:rPr lang="ru-RU" dirty="0"/>
              <a:t>прабабушки лепили из него фигурки различных птиц и животных, так называемых «жаворонков», с которыми встречали весну, баранки, пряничные «</a:t>
            </a:r>
            <a:r>
              <a:rPr lang="ru-RU" dirty="0" err="1"/>
              <a:t>козули</a:t>
            </a:r>
            <a:r>
              <a:rPr lang="ru-RU" dirty="0"/>
              <a:t>», которыми одаривали своих друзей и родственников под Новый год и на Рождество, ко дню рождения в знак любви и уважения. Изделия из теста использовались как детские игрушки.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07129" y="232909"/>
            <a:ext cx="23574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54" y="2060848"/>
            <a:ext cx="1859765" cy="195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5144"/>
            <a:ext cx="3192499" cy="17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Лепка из соленого теста в наши дни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" y="1298351"/>
            <a:ext cx="18240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34" y="4311352"/>
            <a:ext cx="2092542" cy="27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431" y="1240664"/>
            <a:ext cx="2066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1" y="3584351"/>
            <a:ext cx="1605089" cy="213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65" y="4198254"/>
            <a:ext cx="2787311" cy="186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44" y="4319972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32" y="2880794"/>
            <a:ext cx="17240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22" y="2710404"/>
            <a:ext cx="12287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8" y="1255726"/>
            <a:ext cx="1676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35" y="1798151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05" y="2765378"/>
            <a:ext cx="15049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16" y="2802155"/>
            <a:ext cx="1932806" cy="144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202" y="1275447"/>
            <a:ext cx="1932806" cy="144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34919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" y="188640"/>
            <a:ext cx="5668888" cy="498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05" y="3721127"/>
            <a:ext cx="2329560" cy="289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32" y="188640"/>
            <a:ext cx="3279107" cy="340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301208"/>
            <a:ext cx="2209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93167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2074</TotalTime>
  <Words>822</Words>
  <Application>Microsoft Office PowerPoint</Application>
  <PresentationFormat>Экран (4:3)</PresentationFormat>
  <Paragraphs>148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Лепка из солёного теста «Сказочная птица»  Подготовительная группа  </vt:lpstr>
      <vt:lpstr>Презентация PowerPoint</vt:lpstr>
      <vt:lpstr>Презентация PowerPoint</vt:lpstr>
      <vt:lpstr>Материалы и инструменты</vt:lpstr>
      <vt:lpstr>Из истории </vt:lpstr>
      <vt:lpstr>Презентация PowerPoint</vt:lpstr>
      <vt:lpstr>На руси</vt:lpstr>
      <vt:lpstr>Лепка из соленого теста в наши дни</vt:lpstr>
      <vt:lpstr>Презентация PowerPoint</vt:lpstr>
      <vt:lpstr>Презентация PowerPoint</vt:lpstr>
      <vt:lpstr>Презентация PowerPoint</vt:lpstr>
      <vt:lpstr>Декоративная тарелка со сказочной птицей</vt:lpstr>
      <vt:lpstr>Образ птицы</vt:lpstr>
      <vt:lpstr>Презентация PowerPoint</vt:lpstr>
      <vt:lpstr>Презентация PowerPoint</vt:lpstr>
      <vt:lpstr>Последовательность изготовления изделий из соленого теста.</vt:lpstr>
      <vt:lpstr>Этап 1 Лепка птицы из соленого теста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 2 Роспись фигурки.</vt:lpstr>
      <vt:lpstr> Этап 3. Оформление работы.</vt:lpstr>
      <vt:lpstr>Презентация PowerPoint</vt:lpstr>
      <vt:lpstr>Спасибо за внимание!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Мама&amp;Папа</dc:creator>
  <cp:lastModifiedBy>User</cp:lastModifiedBy>
  <cp:revision>161</cp:revision>
  <dcterms:created xsi:type="dcterms:W3CDTF">2011-01-17T15:40:50Z</dcterms:created>
  <dcterms:modified xsi:type="dcterms:W3CDTF">2020-04-30T11:03:31Z</dcterms:modified>
</cp:coreProperties>
</file>