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318" r:id="rId5"/>
    <p:sldId id="261" r:id="rId6"/>
    <p:sldId id="262" r:id="rId7"/>
    <p:sldId id="263" r:id="rId8"/>
    <p:sldId id="264" r:id="rId9"/>
    <p:sldId id="265" r:id="rId10"/>
    <p:sldId id="266" r:id="rId11"/>
    <p:sldId id="333" r:id="rId12"/>
    <p:sldId id="267" r:id="rId13"/>
    <p:sldId id="271" r:id="rId14"/>
    <p:sldId id="328" r:id="rId15"/>
    <p:sldId id="288" r:id="rId16"/>
    <p:sldId id="279" r:id="rId17"/>
    <p:sldId id="326" r:id="rId18"/>
    <p:sldId id="327" r:id="rId19"/>
    <p:sldId id="331" r:id="rId20"/>
    <p:sldId id="293" r:id="rId21"/>
    <p:sldId id="294" r:id="rId22"/>
    <p:sldId id="297" r:id="rId23"/>
    <p:sldId id="332" r:id="rId24"/>
    <p:sldId id="321" r:id="rId25"/>
    <p:sldId id="323" r:id="rId26"/>
    <p:sldId id="324" r:id="rId27"/>
    <p:sldId id="334" r:id="rId28"/>
    <p:sldId id="301" r:id="rId29"/>
    <p:sldId id="335" r:id="rId30"/>
    <p:sldId id="307" r:id="rId31"/>
    <p:sldId id="336" r:id="rId32"/>
    <p:sldId id="325" r:id="rId33"/>
    <p:sldId id="308" r:id="rId34"/>
    <p:sldId id="329" r:id="rId35"/>
    <p:sldId id="312" r:id="rId36"/>
    <p:sldId id="313" r:id="rId37"/>
    <p:sldId id="330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>
        <p:scale>
          <a:sx n="70" d="100"/>
          <a:sy n="70" d="100"/>
        </p:scale>
        <p:origin x="-117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sTPlAW0Bsc" TargetMode="External"/><Relationship Id="rId2" Type="http://schemas.openxmlformats.org/officeDocument/2006/relationships/hyperlink" Target="https://ds18ruz.schoolrm.ru/sveden/employees/18881/214963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00" y="928670"/>
            <a:ext cx="750099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308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6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err="1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Бурмистровой</a:t>
            </a:r>
            <a:r>
              <a:rPr lang="ru-RU" sz="32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Виктории Николаевны</a:t>
            </a:r>
            <a:r>
              <a:rPr lang="ru-RU" sz="16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b="1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учителя-логопеда структурного подразделения «Детский сад №18  комбинированного вида» МБДОУ «Детский сад «Радуга» комбинированного вида» Рузаевского муниципального района</a:t>
            </a:r>
            <a:endParaRPr lang="ru-RU" sz="2000" b="1" i="1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3108" y="0"/>
            <a:ext cx="5429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 инновационной </a:t>
            </a:r>
            <a:b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деятельности</a:t>
            </a:r>
            <a:endParaRPr lang="ru-RU" sz="2000" dirty="0"/>
          </a:p>
        </p:txBody>
      </p:sp>
      <p:pic>
        <p:nvPicPr>
          <p:cNvPr id="1026" name="Picture 2" descr="C:\Users\Max\Desktop\P8zMZ7fATK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1990"/>
          <a:stretch/>
        </p:blipFill>
        <p:spPr bwMode="auto">
          <a:xfrm>
            <a:off x="107504" y="836022"/>
            <a:ext cx="4480199" cy="602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x\Desktop\hZxfpADqZ3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704" y="836022"/>
            <a:ext cx="4448792" cy="602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3108" y="0"/>
            <a:ext cx="5429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 инновационной </a:t>
            </a:r>
            <a:b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деятельности</a:t>
            </a:r>
            <a:endParaRPr lang="ru-RU" sz="2000" dirty="0"/>
          </a:p>
        </p:txBody>
      </p:sp>
      <p:pic>
        <p:nvPicPr>
          <p:cNvPr id="8194" name="Picture 2" descr="C:\Users\Max\Desktop\Kybr_Xafy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14031"/>
            <a:ext cx="4607976" cy="614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9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0"/>
            <a:ext cx="7572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Участие детей в заочных олимпиадах, открытых конкурсах, конференциях, выставках, турнирах, соревнованиях</a:t>
            </a:r>
            <a:endParaRPr lang="ru-RU" sz="2000" dirty="0"/>
          </a:p>
        </p:txBody>
      </p:sp>
      <p:pic>
        <p:nvPicPr>
          <p:cNvPr id="2050" name="Picture 2" descr="C:\Users\Max\Desktop\202986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35270"/>
            <a:ext cx="4419019" cy="61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ax\Downloads\88862686-5250-4572-9499-B789BAFBD03C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150" y="735270"/>
            <a:ext cx="4350338" cy="61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15816" y="548680"/>
            <a:ext cx="2931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Наличие публикаций</a:t>
            </a:r>
            <a:endParaRPr lang="ru-RU" sz="2000" dirty="0"/>
          </a:p>
        </p:txBody>
      </p:sp>
      <p:pic>
        <p:nvPicPr>
          <p:cNvPr id="1026" name="Picture 2" descr="C:\Users\Max\Desktop\svidetelstvo-1338309-1618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2646"/>
            <a:ext cx="4029150" cy="569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x\Desktop\svidetelstvo-1338297-16325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02645"/>
            <a:ext cx="4070130" cy="569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2738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 </a:t>
            </a:r>
            <a:endParaRPr lang="ru-RU" dirty="0"/>
          </a:p>
        </p:txBody>
      </p:sp>
      <p:pic>
        <p:nvPicPr>
          <p:cNvPr id="2050" name="Picture 2" descr="C:\Users\Max\Desktop\XKfsD8mATw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4" y="932721"/>
            <a:ext cx="4443958" cy="592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x\Desktop\hlvLcA2v4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32720"/>
            <a:ext cx="4346746" cy="595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10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b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 уровень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26" name="Picture 2" descr="C:\Users\Max\Desktop\zOecwb5Src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"/>
          <a:stretch/>
        </p:blipFill>
        <p:spPr bwMode="auto">
          <a:xfrm rot="16200000">
            <a:off x="1535891" y="1888357"/>
            <a:ext cx="5615608" cy="429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0"/>
            <a:ext cx="8143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en-US" b="1" dirty="0" smtClean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8389"/>
            <a:ext cx="4104456" cy="5628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Max\Desktop\rIRsLQ15BY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3745"/>
            <a:ext cx="4461960" cy="563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796136" y="5517232"/>
            <a:ext cx="3056645" cy="100811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 – Муниципальный уровень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074" name="Picture 2" descr="C:\Users\Max\Desktop\CZD8gzzHTH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r="2883"/>
          <a:stretch/>
        </p:blipFill>
        <p:spPr bwMode="auto">
          <a:xfrm rot="16200000">
            <a:off x="3638120" y="1354458"/>
            <a:ext cx="4149079" cy="685800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6156176" y="5021560"/>
            <a:ext cx="21593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6012160" y="5021560"/>
            <a:ext cx="21593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6012160" y="5301208"/>
            <a:ext cx="28803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C:\Users\Max\Desktop\laHdwJ5qc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412065" cy="47795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5796136" y="4896178"/>
            <a:ext cx="3240360" cy="69306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82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 – Муниципальный уровень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8" y="1052736"/>
            <a:ext cx="7920178" cy="573325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499992" y="4797152"/>
            <a:ext cx="3456384" cy="0"/>
          </a:xfrm>
          <a:prstGeom prst="line">
            <a:avLst/>
          </a:prstGeom>
          <a:ln>
            <a:solidFill>
              <a:srgbClr val="0003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499992" y="4972262"/>
            <a:ext cx="3456384" cy="0"/>
          </a:xfrm>
          <a:prstGeom prst="line">
            <a:avLst/>
          </a:prstGeom>
          <a:ln>
            <a:solidFill>
              <a:srgbClr val="0003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499992" y="5157192"/>
            <a:ext cx="3456384" cy="0"/>
          </a:xfrm>
          <a:prstGeom prst="line">
            <a:avLst/>
          </a:prstGeom>
          <a:ln>
            <a:solidFill>
              <a:srgbClr val="0003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356327" y="5355566"/>
            <a:ext cx="3456384" cy="0"/>
          </a:xfrm>
          <a:prstGeom prst="line">
            <a:avLst/>
          </a:prstGeom>
          <a:ln>
            <a:solidFill>
              <a:srgbClr val="0003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527180" y="5152607"/>
            <a:ext cx="3456384" cy="0"/>
          </a:xfrm>
          <a:prstGeom prst="line">
            <a:avLst/>
          </a:prstGeom>
          <a:ln>
            <a:solidFill>
              <a:srgbClr val="0003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кругленный прямоугольник 16"/>
          <p:cNvSpPr/>
          <p:nvPr/>
        </p:nvSpPr>
        <p:spPr>
          <a:xfrm>
            <a:off x="4356327" y="4364638"/>
            <a:ext cx="3744065" cy="1008112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21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16632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</a:t>
            </a: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Уровень образовательной организации</a:t>
            </a:r>
            <a:endParaRPr lang="ru-RU" dirty="0"/>
          </a:p>
        </p:txBody>
      </p:sp>
      <p:pic>
        <p:nvPicPr>
          <p:cNvPr id="3074" name="Picture 2" descr="C:\Users\Max\Desktop\2EMIMeFQ5I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1701" r="3300"/>
          <a:stretch/>
        </p:blipFill>
        <p:spPr bwMode="auto">
          <a:xfrm>
            <a:off x="2627784" y="1035558"/>
            <a:ext cx="4066055" cy="570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203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35896" y="1214422"/>
            <a:ext cx="500803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: 28.05.1992 г.р.;</a:t>
            </a:r>
          </a:p>
          <a:p>
            <a:pPr algn="just"/>
            <a:r>
              <a:rPr lang="ru-RU" b="1" u="sng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высшее, </a:t>
            </a:r>
            <a:endParaRPr lang="en-US" b="1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МГПИ им. М. Е. </a:t>
            </a:r>
            <a:r>
              <a:rPr lang="ru-RU" b="1" dirty="0" err="1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endParaRPr lang="en-US" b="1" u="sng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u="sng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Специальность по диплому </a:t>
            </a:r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 algn="just"/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Логопедия с дополнительной специальностью «Олигофренопедагогика»;</a:t>
            </a:r>
          </a:p>
          <a:p>
            <a:pPr algn="just"/>
            <a:endParaRPr lang="en-US" b="1" u="sng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u="sng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Номер и дата выдачи диплома </a:t>
            </a:r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endParaRPr lang="en-US" b="1" u="sng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u="sng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101305 0033953 </a:t>
            </a:r>
            <a:r>
              <a:rPr lang="ru-RU" b="1" u="sng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en-US" b="1" u="sng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01/07/2014 </a:t>
            </a:r>
            <a:r>
              <a:rPr lang="ru-RU" b="1" u="sng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algn="just"/>
            <a:endParaRPr lang="en-US" b="1" u="sng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u="sng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по специальности </a:t>
            </a:r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 6 лет;</a:t>
            </a:r>
          </a:p>
          <a:p>
            <a:pPr algn="just"/>
            <a:r>
              <a:rPr lang="ru-RU" b="1" u="sng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Общий трудовой стаж </a:t>
            </a:r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10 лет; </a:t>
            </a:r>
          </a:p>
          <a:p>
            <a:pPr algn="just"/>
            <a:endParaRPr lang="en-US" b="1" u="sng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u="sng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 </a:t>
            </a:r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–соответствие занимаемой </a:t>
            </a:r>
            <a:r>
              <a:rPr lang="ru-RU" b="1" dirty="0" smtClean="0">
                <a:solidFill>
                  <a:schemeClr val="bg1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должности</a:t>
            </a:r>
            <a:endParaRPr lang="ru-RU" b="1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u="sng" dirty="0" smtClean="0">
              <a:solidFill>
                <a:schemeClr val="bg1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Max\Desktop\Аттестация\ФОТО МОЯ САЙ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395481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-27384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занятий, мастер-классов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мероприятий (очно)</a:t>
            </a:r>
            <a:endParaRPr lang="ru-RU" sz="2000" dirty="0"/>
          </a:p>
        </p:txBody>
      </p:sp>
      <p:pic>
        <p:nvPicPr>
          <p:cNvPr id="4098" name="Picture 2" descr="C:\Users\Max\Desktop\UcDgpPfS8Q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t="1990" r="1390"/>
          <a:stretch/>
        </p:blipFill>
        <p:spPr bwMode="auto">
          <a:xfrm>
            <a:off x="2483768" y="836712"/>
            <a:ext cx="4320480" cy="594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Max\Desktop\OWs-nAIKqA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/>
          <a:stretch/>
        </p:blipFill>
        <p:spPr bwMode="auto">
          <a:xfrm rot="5400000">
            <a:off x="3736373" y="1441245"/>
            <a:ext cx="5112568" cy="577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0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</a:t>
            </a:r>
            <a:r>
              <a:rPr lang="ru-RU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занятий, мастер-классов</a:t>
            </a:r>
            <a:r>
              <a:rPr lang="ru-RU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мероприятий (очно</a:t>
            </a:r>
            <a:r>
              <a:rPr lang="ru-RU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Муниципальный </a:t>
            </a:r>
            <a:r>
              <a:rPr lang="ru-RU" sz="20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000" dirty="0"/>
          </a:p>
        </p:txBody>
      </p:sp>
      <p:pic>
        <p:nvPicPr>
          <p:cNvPr id="5122" name="Picture 2" descr="C:\Users\Max\Desktop\R2FgMN7CVH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t="1941" r="3544" b="248"/>
          <a:stretch/>
        </p:blipFill>
        <p:spPr bwMode="auto">
          <a:xfrm>
            <a:off x="35496" y="692696"/>
            <a:ext cx="4032448" cy="5385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453053" y="2636912"/>
            <a:ext cx="2671832" cy="1224136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0232" y="0"/>
            <a:ext cx="5715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 </a:t>
            </a:r>
            <a:b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 (</a:t>
            </a:r>
            <a:r>
              <a:rPr lang="ru-RU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000" dirty="0"/>
          </a:p>
        </p:txBody>
      </p:sp>
      <p:pic>
        <p:nvPicPr>
          <p:cNvPr id="6146" name="Picture 2" descr="C:\Users\Max\Desktop\RmXYueJ4bK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4"/>
          <a:stretch/>
        </p:blipFill>
        <p:spPr bwMode="auto">
          <a:xfrm>
            <a:off x="35496" y="1153292"/>
            <a:ext cx="4171390" cy="570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x\Desktop\qeWheJzZee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751" y="1153293"/>
            <a:ext cx="4381753" cy="570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0232" y="0"/>
            <a:ext cx="5715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открытых занятий, </a:t>
            </a:r>
            <a:b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 (</a:t>
            </a:r>
            <a:r>
              <a:rPr lang="ru-RU" sz="2000" b="1" dirty="0" err="1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000" dirty="0"/>
          </a:p>
        </p:txBody>
      </p:sp>
      <p:pic>
        <p:nvPicPr>
          <p:cNvPr id="7170" name="Picture 2" descr="C:\Users\Max\Desktop\Gcnkla8FQk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85"/>
          <a:stretch/>
        </p:blipFill>
        <p:spPr bwMode="auto">
          <a:xfrm>
            <a:off x="2700386" y="980728"/>
            <a:ext cx="4247878" cy="585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01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87424"/>
            <a:ext cx="8305800" cy="7200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Наставничество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Max\Desktop\90NZZymGFF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2"/>
          <a:stretch/>
        </p:blipFill>
        <p:spPr bwMode="auto">
          <a:xfrm>
            <a:off x="1" y="476672"/>
            <a:ext cx="4544704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ax\Desktop\2itN-aJ5A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r="2505"/>
          <a:stretch/>
        </p:blipFill>
        <p:spPr bwMode="auto">
          <a:xfrm>
            <a:off x="4499992" y="476672"/>
            <a:ext cx="4644008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37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70"/>
            <a:ext cx="8305800" cy="43204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Наставничество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Max\Desktop\kSAy96vqGL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1393"/>
          <a:stretch/>
        </p:blipFill>
        <p:spPr bwMode="auto">
          <a:xfrm>
            <a:off x="4592539" y="644259"/>
            <a:ext cx="4587973" cy="620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x\Desktop\E6HytYw0v4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1393" r="4627"/>
          <a:stretch/>
        </p:blipFill>
        <p:spPr bwMode="auto">
          <a:xfrm>
            <a:off x="1" y="644259"/>
            <a:ext cx="4644008" cy="623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28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305800" cy="36004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Наставничество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Max\Desktop\w30G0i3D2l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1592" r="3035"/>
          <a:stretch/>
        </p:blipFill>
        <p:spPr bwMode="auto">
          <a:xfrm>
            <a:off x="1" y="404664"/>
            <a:ext cx="4644008" cy="645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ax\Desktop\JCT-1uqlaz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3184" r="3830"/>
          <a:stretch/>
        </p:blipFill>
        <p:spPr bwMode="auto">
          <a:xfrm>
            <a:off x="4644008" y="432049"/>
            <a:ext cx="4499992" cy="645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06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305800" cy="36004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Наставничество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Max\Desktop\K3eWhL9QAc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" t="2587" r="6484"/>
          <a:stretch/>
        </p:blipFill>
        <p:spPr bwMode="auto">
          <a:xfrm>
            <a:off x="2416344" y="476672"/>
            <a:ext cx="4249874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57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42976" y="0"/>
            <a:ext cx="7429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Общественно-педагогическая активность педагога: </a:t>
            </a:r>
            <a:b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работе педагогических сообществ, </a:t>
            </a:r>
            <a:b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комиссиях, в жюри конкурсов</a:t>
            </a:r>
            <a:endParaRPr lang="ru-RU" dirty="0"/>
          </a:p>
        </p:txBody>
      </p:sp>
      <p:pic>
        <p:nvPicPr>
          <p:cNvPr id="13314" name="Picture 2" descr="C:\Users\Max\Desktop\zsj_AvuOsQ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t="6732" r="10199" b="3881"/>
          <a:stretch/>
        </p:blipFill>
        <p:spPr bwMode="auto">
          <a:xfrm>
            <a:off x="2638574" y="925706"/>
            <a:ext cx="3991380" cy="576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57290" y="0"/>
            <a:ext cx="65722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2000" dirty="0"/>
          </a:p>
        </p:txBody>
      </p:sp>
      <p:pic>
        <p:nvPicPr>
          <p:cNvPr id="14338" name="Picture 2" descr="C:\Users\Max\Desktop\7uolVZHPT2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" t="4378" r="6219"/>
          <a:stretch/>
        </p:blipFill>
        <p:spPr bwMode="auto">
          <a:xfrm>
            <a:off x="2453673" y="476205"/>
            <a:ext cx="4352273" cy="633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11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620688"/>
            <a:ext cx="8136904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Обобщение  педагогического опыта расположено на официальном сайте детского сада:</a:t>
            </a:r>
          </a:p>
          <a:p>
            <a:pPr algn="ctr"/>
            <a:endParaRPr lang="ru-RU" sz="20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Педагогический опыт </a:t>
            </a: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учителя-логопеда </a:t>
            </a:r>
            <a:r>
              <a:rPr lang="ru-RU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структурного подразделения </a:t>
            </a:r>
            <a:endParaRPr lang="en-US" sz="2000" b="1" dirty="0">
              <a:solidFill>
                <a:schemeClr val="accent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«Детский сад № 18 комбинированного вида» </a:t>
            </a:r>
            <a:endParaRPr lang="en-US" sz="2000" b="1" dirty="0">
              <a:solidFill>
                <a:schemeClr val="accent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МБДОУ «Детский сад «Радуга» </a:t>
            </a:r>
            <a:endParaRPr lang="en-US" sz="2000" b="1" dirty="0">
              <a:solidFill>
                <a:schemeClr val="accent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комбинированного вида» </a:t>
            </a: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Бурмистровой</a:t>
            </a:r>
            <a:r>
              <a:rPr lang="ru-RU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Виктории Николаевны</a:t>
            </a:r>
            <a:endParaRPr lang="ru-RU" sz="2000" b="1" dirty="0">
              <a:solidFill>
                <a:schemeClr val="accent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75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представлен на </a:t>
            </a:r>
            <a:r>
              <a:rPr lang="ru-RU" sz="20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сайте: </a:t>
            </a:r>
            <a:r>
              <a:rPr lang="en-US" sz="2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2"/>
              </a:rPr>
              <a:t>https://ds18ruz.schoolrm.ru/sveden/employees/18881/214963</a:t>
            </a:r>
            <a:r>
              <a:rPr lang="en-US" sz="2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2"/>
              </a:rPr>
              <a:t>/</a:t>
            </a:r>
            <a:r>
              <a:rPr lang="ru-RU" sz="24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endParaRPr lang="ru-RU" sz="2400" b="1" dirty="0">
              <a:solidFill>
                <a:schemeClr val="accent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Видеофрагменты </a:t>
            </a:r>
            <a:r>
              <a:rPr lang="ru-RU" sz="2000" b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логопедического занятия</a:t>
            </a: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«Морское путешествие» </a:t>
            </a:r>
            <a:endParaRPr lang="en-US" sz="2000" b="1" dirty="0" smtClean="0">
              <a:solidFill>
                <a:schemeClr val="bg1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представлены </a:t>
            </a:r>
            <a:r>
              <a:rPr lang="ru-RU" sz="2000" b="1" dirty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 школьном портале </a:t>
            </a:r>
            <a:r>
              <a:rPr lang="ru-RU" sz="2000" b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endParaRPr lang="en-US" sz="2000" b="1" dirty="0" smtClean="0">
              <a:solidFill>
                <a:schemeClr val="bg1">
                  <a:lumMod val="2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marL="296863" lvl="0" indent="-296863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AB73D5"/>
              </a:buClr>
              <a:buSzPct val="95000"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  <a:defRPr/>
            </a:pPr>
            <a:r>
              <a:rPr lang="ru-RU" sz="2000" b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на страничке педагога: </a:t>
            </a:r>
            <a:r>
              <a:rPr lang="en-US" sz="2000" b="1" dirty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3"/>
              </a:rPr>
              <a:t>https://</a:t>
            </a:r>
            <a:r>
              <a:rPr lang="en-US" sz="2000" b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hlinkClick r:id="rId3"/>
              </a:rPr>
              <a:t>www.youtube.com/watch?v=gsTPlAW0Bsc</a:t>
            </a:r>
            <a:r>
              <a:rPr lang="ru-RU" sz="2000" b="1" dirty="0" smtClean="0">
                <a:solidFill>
                  <a:schemeClr val="bg1">
                    <a:lumMod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endParaRPr lang="ru-RU" sz="2000" dirty="0">
              <a:solidFill>
                <a:schemeClr val="bg1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конкурсах. 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dirty="0"/>
          </a:p>
        </p:txBody>
      </p:sp>
      <p:pic>
        <p:nvPicPr>
          <p:cNvPr id="15362" name="Picture 2" descr="C:\Users\Max\Desktop\Аттестация\Сканы грамот\VxLElpSN1o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" r="1879"/>
          <a:stretch/>
        </p:blipFill>
        <p:spPr bwMode="auto">
          <a:xfrm rot="16200000">
            <a:off x="1471903" y="-421354"/>
            <a:ext cx="6036454" cy="855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конкурсах. 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dirty="0"/>
          </a:p>
        </p:txBody>
      </p:sp>
      <p:pic>
        <p:nvPicPr>
          <p:cNvPr id="3075" name="Picture 3" descr="C:\Users\Max\Desktop\ZbTfzY2_yq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606" y="707886"/>
            <a:ext cx="4143874" cy="603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Max\Desktop\R2FgMN7CVH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" t="1941" r="3544" b="248"/>
          <a:stretch/>
        </p:blipFill>
        <p:spPr bwMode="auto">
          <a:xfrm>
            <a:off x="35496" y="692695"/>
            <a:ext cx="4421244" cy="60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71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x\Desktop\DYPv15uh4h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r="2483"/>
          <a:stretch/>
        </p:blipFill>
        <p:spPr bwMode="auto">
          <a:xfrm>
            <a:off x="251520" y="764704"/>
            <a:ext cx="410445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конкурсах. 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dirty="0"/>
          </a:p>
        </p:txBody>
      </p:sp>
      <p:pic>
        <p:nvPicPr>
          <p:cNvPr id="6" name="Picture 2" descr="C:\Users\Max\Desktop\Мой дипло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06" y="764704"/>
            <a:ext cx="448249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8723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конкурсах. 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2000" dirty="0"/>
          </a:p>
        </p:txBody>
      </p:sp>
      <p:pic>
        <p:nvPicPr>
          <p:cNvPr id="16386" name="Picture 2" descr="C:\Users\Max\Desktop\Аттестация\Сканы грамот\gnCSBMeSyY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r="1706"/>
          <a:stretch/>
        </p:blipFill>
        <p:spPr bwMode="auto">
          <a:xfrm>
            <a:off x="1763688" y="831699"/>
            <a:ext cx="5268233" cy="603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x\Downloads\C1F6BC84-716B-44CD-B771-40C6F1808E90_Diplom_Stupeni_Masterstva_Burmistrova_Viktoria_Nikolaevna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26" y="836712"/>
            <a:ext cx="4136590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</a:t>
            </a: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конкурсах. 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7553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1802" y="0"/>
            <a:ext cx="32015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000" dirty="0"/>
          </a:p>
        </p:txBody>
      </p:sp>
      <p:pic>
        <p:nvPicPr>
          <p:cNvPr id="6146" name="Picture 2" descr="C:\Users\Max\Desktop\6d9PT91_NW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0" r="6749" b="3681"/>
          <a:stretch/>
        </p:blipFill>
        <p:spPr bwMode="auto">
          <a:xfrm>
            <a:off x="251520" y="620688"/>
            <a:ext cx="3939005" cy="605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x\Desktop\9N4o7zoW4p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6467" r="2253" b="5834"/>
          <a:stretch/>
        </p:blipFill>
        <p:spPr bwMode="auto">
          <a:xfrm rot="10800000">
            <a:off x="4355976" y="1700808"/>
            <a:ext cx="4583448" cy="324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14678" y="0"/>
            <a:ext cx="32015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000" dirty="0"/>
          </a:p>
        </p:txBody>
      </p:sp>
      <p:pic>
        <p:nvPicPr>
          <p:cNvPr id="7170" name="Picture 2" descr="C:\Users\Max\Desktop\i6RQOfEkg5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r="4097"/>
          <a:stretch/>
        </p:blipFill>
        <p:spPr bwMode="auto">
          <a:xfrm>
            <a:off x="251520" y="548680"/>
            <a:ext cx="4233271" cy="609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x\Desktop\tRycXh2ysv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r="3831"/>
          <a:stretch/>
        </p:blipFill>
        <p:spPr bwMode="auto">
          <a:xfrm>
            <a:off x="4815436" y="548680"/>
            <a:ext cx="3886877" cy="609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x\Downloads\Бурмистровой Виктории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94" y="1340768"/>
            <a:ext cx="6984776" cy="493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87824" y="692696"/>
            <a:ext cx="32015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89415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305800" cy="43204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03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</a:t>
            </a:r>
            <a:endParaRPr lang="ru-RU" sz="2000" b="1" dirty="0">
              <a:solidFill>
                <a:srgbClr val="0003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Max\Desktop\GNMJ5X3BFK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r="2504"/>
          <a:stretch/>
        </p:blipFill>
        <p:spPr bwMode="auto">
          <a:xfrm>
            <a:off x="1" y="692696"/>
            <a:ext cx="4881218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x\Desktop\o0vrafRjHs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 t="1791" r="2505" b="41423"/>
          <a:stretch/>
        </p:blipFill>
        <p:spPr bwMode="auto">
          <a:xfrm>
            <a:off x="4904351" y="2054899"/>
            <a:ext cx="4220533" cy="389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98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0"/>
            <a:ext cx="79296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sz="2000" dirty="0"/>
          </a:p>
        </p:txBody>
      </p:sp>
      <p:pic>
        <p:nvPicPr>
          <p:cNvPr id="3075" name="Picture 3" descr="C:\Users\Max\Desktop\NiMaZ77xla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r="1973"/>
          <a:stretch/>
        </p:blipFill>
        <p:spPr bwMode="auto">
          <a:xfrm>
            <a:off x="1979712" y="707886"/>
            <a:ext cx="4885899" cy="6150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0"/>
            <a:ext cx="800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Динамика продвижения обучающихся в соответствии </a:t>
            </a:r>
            <a:b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перспективным планом коррекционной работы</a:t>
            </a:r>
            <a:endParaRPr lang="ru-RU" sz="2000" dirty="0"/>
          </a:p>
        </p:txBody>
      </p:sp>
      <p:pic>
        <p:nvPicPr>
          <p:cNvPr id="4098" name="Picture 2" descr="C:\Users\Max\Desktop\ADdafUelPJ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r="2910"/>
          <a:stretch/>
        </p:blipFill>
        <p:spPr bwMode="auto">
          <a:xfrm>
            <a:off x="216024" y="836712"/>
            <a:ext cx="4139952" cy="602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x\Desktop\eukoj41zd_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/>
          <a:stretch/>
        </p:blipFill>
        <p:spPr bwMode="auto">
          <a:xfrm>
            <a:off x="4644008" y="836713"/>
            <a:ext cx="4256679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8926" y="0"/>
            <a:ext cx="3943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Взаимодействие с родителями</a:t>
            </a:r>
            <a:endParaRPr lang="ru-RU" sz="2000" dirty="0"/>
          </a:p>
        </p:txBody>
      </p:sp>
      <p:pic>
        <p:nvPicPr>
          <p:cNvPr id="5122" name="Picture 2" descr="C:\Users\Max\Desktop\FV7DPn4z5S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"/>
          <a:stretch/>
        </p:blipFill>
        <p:spPr bwMode="auto">
          <a:xfrm>
            <a:off x="1763688" y="620688"/>
            <a:ext cx="496010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488" y="0"/>
            <a:ext cx="3943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Взаимодействие с родителями</a:t>
            </a:r>
            <a:endParaRPr lang="ru-RU" sz="2000" dirty="0"/>
          </a:p>
        </p:txBody>
      </p:sp>
      <p:pic>
        <p:nvPicPr>
          <p:cNvPr id="6146" name="Picture 2" descr="C:\Users\Max\Desktop\sfLZes81YM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9"/>
          <a:stretch/>
        </p:blipFill>
        <p:spPr bwMode="auto">
          <a:xfrm>
            <a:off x="-36512" y="548680"/>
            <a:ext cx="4752527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x\Desktop\0ajFi-FdlQ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" t="1393" r="2239"/>
          <a:stretch/>
        </p:blipFill>
        <p:spPr bwMode="auto">
          <a:xfrm>
            <a:off x="4716015" y="592409"/>
            <a:ext cx="4427985" cy="629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8926" y="0"/>
            <a:ext cx="39431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Взаимодействие с родителями</a:t>
            </a:r>
            <a:endParaRPr lang="ru-RU" sz="2000" dirty="0"/>
          </a:p>
        </p:txBody>
      </p:sp>
      <p:pic>
        <p:nvPicPr>
          <p:cNvPr id="7170" name="Picture 2" descr="C:\Users\Max\Desktop\8D6WqKC_4o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"/>
          <a:stretch/>
        </p:blipFill>
        <p:spPr bwMode="auto">
          <a:xfrm>
            <a:off x="2115402" y="548680"/>
            <a:ext cx="5028347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2">
      <a:dk1>
        <a:srgbClr val="F8CEC7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993</TotalTime>
  <Words>484</Words>
  <Application>Microsoft Office PowerPoint</Application>
  <PresentationFormat>Экран (4:3)</PresentationFormat>
  <Paragraphs>79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Презентация PowerPoint</vt:lpstr>
      <vt:lpstr>Презентация PowerPoint</vt:lpstr>
      <vt:lpstr>Презентация PowerPoint</vt:lpstr>
      <vt:lpstr>Представление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 Наставничество</vt:lpstr>
      <vt:lpstr>11. Наставничество</vt:lpstr>
      <vt:lpstr>11. Наставничество</vt:lpstr>
      <vt:lpstr>11. Наставничество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Max</cp:lastModifiedBy>
  <cp:revision>72</cp:revision>
  <dcterms:created xsi:type="dcterms:W3CDTF">2020-01-23T11:46:37Z</dcterms:created>
  <dcterms:modified xsi:type="dcterms:W3CDTF">2021-02-24T14:56:24Z</dcterms:modified>
</cp:coreProperties>
</file>