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0" r:id="rId5"/>
    <p:sldId id="271" r:id="rId6"/>
    <p:sldId id="284" r:id="rId7"/>
    <p:sldId id="285" r:id="rId8"/>
    <p:sldId id="272" r:id="rId9"/>
    <p:sldId id="278" r:id="rId10"/>
    <p:sldId id="279" r:id="rId11"/>
    <p:sldId id="286" r:id="rId12"/>
    <p:sldId id="289" r:id="rId13"/>
    <p:sldId id="274" r:id="rId14"/>
    <p:sldId id="276" r:id="rId15"/>
    <p:sldId id="273" r:id="rId16"/>
    <p:sldId id="275" r:id="rId17"/>
    <p:sldId id="277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04"/>
    <a:srgbClr val="920677"/>
    <a:srgbClr val="960250"/>
    <a:srgbClr val="920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76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910" y="2176904"/>
            <a:ext cx="75777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uthCYR Medium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uthCYR Medium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навыков </a:t>
            </a:r>
          </a:p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uthCYR Medium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 здоровому образу жизни</a:t>
            </a:r>
          </a:p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uthCYR Medium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в первой младшей группе</a:t>
            </a:r>
            <a:endParaRPr lang="ru-RU" sz="40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uthCYR Medium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71730" y="115102"/>
            <a:ext cx="38064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Режим дня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0" y="158846"/>
            <a:ext cx="5071730" cy="257186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отличная картинка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как гибкая пружинка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 сразу всё дается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Поработать нам придется!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движения разучим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Станем крепче мы и лучше.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9"/>
          <a:stretch/>
        </p:blipFill>
        <p:spPr>
          <a:xfrm>
            <a:off x="2679406" y="5098311"/>
            <a:ext cx="3232296" cy="1733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7"/>
          <a:stretch/>
        </p:blipFill>
        <p:spPr>
          <a:xfrm>
            <a:off x="4797730" y="2207751"/>
            <a:ext cx="3669377" cy="2095757"/>
          </a:xfrm>
          <a:prstGeom prst="rect">
            <a:avLst/>
          </a:prstGeom>
        </p:spPr>
      </p:pic>
      <p:pic>
        <p:nvPicPr>
          <p:cNvPr id="1026" name="Picture 2" descr="C:\Users\Anastasia\Desktop\Новая папка\ous1jv7N37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4483164"/>
            <a:ext cx="3030280" cy="22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145664"/>
            <a:ext cx="3087584" cy="23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4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4" b="10204"/>
          <a:stretch/>
        </p:blipFill>
        <p:spPr>
          <a:xfrm>
            <a:off x="0" y="2933205"/>
            <a:ext cx="2785506" cy="2482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350322"/>
            <a:ext cx="365760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95" y="3312983"/>
            <a:ext cx="2571750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09" y="3515328"/>
            <a:ext cx="3542186" cy="265664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 flipH="1">
            <a:off x="0" y="118753"/>
            <a:ext cx="5320144" cy="264819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ruthCYR Black" pitchFamily="50" charset="-52"/>
              </a:rPr>
              <a:t>«Если будешь улыбаться</a:t>
            </a:r>
            <a:br>
              <a:rPr lang="ru-RU" b="1" dirty="0" smtClean="0">
                <a:solidFill>
                  <a:schemeClr val="accent1"/>
                </a:solidFill>
                <a:latin typeface="TruthCYR Black" pitchFamily="50" charset="-52"/>
              </a:rPr>
            </a:br>
            <a:r>
              <a:rPr lang="ru-RU" b="1" dirty="0" smtClean="0">
                <a:solidFill>
                  <a:schemeClr val="accent1"/>
                </a:solidFill>
                <a:latin typeface="TruthCYR Black" pitchFamily="50" charset="-52"/>
              </a:rPr>
              <a:t>Добрым будешь ты всегда</a:t>
            </a:r>
            <a:br>
              <a:rPr lang="ru-RU" b="1" dirty="0" smtClean="0">
                <a:solidFill>
                  <a:schemeClr val="accent1"/>
                </a:solidFill>
                <a:latin typeface="TruthCYR Black" pitchFamily="50" charset="-52"/>
              </a:rPr>
            </a:br>
            <a:r>
              <a:rPr lang="ru-RU" b="1" dirty="0" smtClean="0">
                <a:solidFill>
                  <a:schemeClr val="accent1"/>
                </a:solidFill>
                <a:latin typeface="TruthCYR Black" pitchFamily="50" charset="-52"/>
              </a:rPr>
              <a:t>Тебе нечего бояться.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ruthCYR Black" pitchFamily="50" charset="-52"/>
              </a:rPr>
              <a:t>Жить ты будешь лет до ста».</a:t>
            </a:r>
            <a:endParaRPr lang="ru-RU" b="1" dirty="0">
              <a:solidFill>
                <a:schemeClr val="accent1"/>
              </a:solidFill>
              <a:latin typeface="TruthCYR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817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3" b="6887"/>
          <a:stretch/>
        </p:blipFill>
        <p:spPr>
          <a:xfrm>
            <a:off x="6006761" y="356261"/>
            <a:ext cx="2988128" cy="3063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 r="14899"/>
          <a:stretch/>
        </p:blipFill>
        <p:spPr>
          <a:xfrm>
            <a:off x="3645723" y="2709250"/>
            <a:ext cx="3017418" cy="414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12319" b="-4025"/>
          <a:stretch/>
        </p:blipFill>
        <p:spPr>
          <a:xfrm>
            <a:off x="408309" y="2075644"/>
            <a:ext cx="2955525" cy="30491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618" y="91544"/>
            <a:ext cx="44296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Ручку ручкою погладим,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Пальчик пальчиком потрём,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Отдохнём совсем немножко,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 потом опять начнем!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ruthCYR Black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5022" y="3559148"/>
            <a:ext cx="19345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Лепка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ruthCYR Black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7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618" y="91545"/>
            <a:ext cx="670820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Свежий воздух детворе нужен и полезен.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Очень весело гулять и никаких болезней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4" y="1953490"/>
            <a:ext cx="4346368" cy="3259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88" y="1745672"/>
            <a:ext cx="3602677" cy="48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51905" y="166257"/>
            <a:ext cx="711332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</a:rPr>
              <a:t>Завтрак, полдник, днем обед и вечерний ужин.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</a:rPr>
              <a:t>Для здоровья малышам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</a:rPr>
              <a:t>Режим питания нужен!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ruthCYR Black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8"/>
          <a:stretch/>
        </p:blipFill>
        <p:spPr>
          <a:xfrm>
            <a:off x="-123429" y="3676044"/>
            <a:ext cx="2722566" cy="31819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37" y="2276796"/>
            <a:ext cx="3803221" cy="2852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2"/>
          <a:stretch/>
        </p:blipFill>
        <p:spPr>
          <a:xfrm>
            <a:off x="5731055" y="1223158"/>
            <a:ext cx="3415328" cy="21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0" y="261257"/>
            <a:ext cx="4776832" cy="281445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  <a:t>Если целый день играть,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  <a:t>Можем даже мы устать.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  <a:t>И тогда, спасая нас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  <a:t>К нам приходит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cs typeface="Times New Roman" pitchFamily="18" charset="0"/>
              </a:rPr>
              <a:t>«Тихий час».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3" y="2019794"/>
            <a:ext cx="3557402" cy="4743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53891" y="115532"/>
            <a:ext cx="399010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Наши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детки тоже спят,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Тихо носики сопят.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Мягкие подушки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Согревают ушки.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Глазки закрываются,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Сказки начинаются.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ruthCYR Ultra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56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65" y="1792579"/>
            <a:ext cx="2515138" cy="3353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0" y="2084214"/>
            <a:ext cx="4082509" cy="3061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6"/>
          <a:stretch/>
        </p:blipFill>
        <p:spPr>
          <a:xfrm>
            <a:off x="2483555" y="4476996"/>
            <a:ext cx="4137917" cy="2167247"/>
          </a:xfrm>
          <a:prstGeom prst="rect">
            <a:avLst/>
          </a:prstGeom>
        </p:spPr>
      </p:pic>
      <p:sp>
        <p:nvSpPr>
          <p:cNvPr id="11" name="Облако 10"/>
          <p:cNvSpPr/>
          <p:nvPr/>
        </p:nvSpPr>
        <p:spPr>
          <a:xfrm>
            <a:off x="226930" y="0"/>
            <a:ext cx="6863938" cy="305255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Улетели сны в окошко, убежали по дорожке.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Ну, а мы с тобой проснулись и, проснувшись, улыбнулись.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Открывай один глазок, открывай другой глазок,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Будем мы с тобой сейчас делать «потягушки»,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Лежа на подушке.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1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154380"/>
            <a:ext cx="7789146" cy="7837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Закаливающие процедуры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t="18188"/>
          <a:stretch/>
        </p:blipFill>
        <p:spPr>
          <a:xfrm>
            <a:off x="2247786" y="3436563"/>
            <a:ext cx="2124625" cy="3556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" y="1116280"/>
            <a:ext cx="2265756" cy="3021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/>
          <a:stretch/>
        </p:blipFill>
        <p:spPr>
          <a:xfrm>
            <a:off x="6909138" y="2626784"/>
            <a:ext cx="2234861" cy="4098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9"/>
          <a:stretch/>
        </p:blipFill>
        <p:spPr>
          <a:xfrm>
            <a:off x="4491165" y="916550"/>
            <a:ext cx="2274663" cy="4172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7786" y="2759455"/>
            <a:ext cx="217858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755" y="4137287"/>
            <a:ext cx="17712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8534" y="4771512"/>
            <a:ext cx="17712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дорожке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7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87" y="529574"/>
            <a:ext cx="41207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ruthCYR Black" pitchFamily="50" charset="-52"/>
                <a:cs typeface="Times New Roman" panose="02020603050405020304" pitchFamily="18" charset="0"/>
              </a:rPr>
              <a:t>Снятие </a:t>
            </a:r>
            <a:r>
              <a:rPr lang="ru-RU" sz="2400" dirty="0" err="1" smtClean="0">
                <a:latin typeface="TruthCYR Black" pitchFamily="50" charset="-52"/>
                <a:cs typeface="Times New Roman" panose="02020603050405020304" pitchFamily="18" charset="0"/>
              </a:rPr>
              <a:t>психо</a:t>
            </a:r>
            <a:r>
              <a:rPr lang="ru-RU" sz="2400" dirty="0" smtClean="0">
                <a:latin typeface="TruthCYR Black" pitchFamily="50" charset="-52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dirty="0" smtClean="0">
                <a:latin typeface="TruthCYR Black" pitchFamily="50" charset="-52"/>
                <a:cs typeface="Times New Roman" panose="02020603050405020304" pitchFamily="18" charset="0"/>
              </a:rPr>
              <a:t>эмоционального напряжения</a:t>
            </a:r>
            <a:endParaRPr lang="ru-RU" sz="2400" dirty="0">
              <a:latin typeface="TruthCYR Black" pitchFamily="50" charset="-52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12" y="-1"/>
            <a:ext cx="4619501" cy="3464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80" y="3647599"/>
            <a:ext cx="4280535" cy="3210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7" y="2375065"/>
            <a:ext cx="2652019" cy="35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4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3773" y="1211284"/>
            <a:ext cx="7789146" cy="37882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Формируя у детей представление, что здоровье – это одна из главных ценностей жизни, мы учим их беречь и укреплять свое здоровье, особенно во время адаптационного периода. Развиваем интерес к участию в подвижных играх и физических упражнениях небольшими группами.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В режимные моменты входит: утренняя гимнастика, прогулка,  режим питания, послеобеденный сон.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К учебно-воспитательному процессу относится: игры, гимнастика, релаксация, минутка здоровья,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физминутки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, повышение психоэмоциональной устойчивости.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Формирование культуры ЗОЖ проходит на протяжении всего времени пребывания ребенка в группе.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</a:rPr>
              <a:t>Таким образом, осуществляется комплексный подход  в формировании культуры ЗОЖ у воспитанников.</a:t>
            </a: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</a:endParaRPr>
          </a:p>
          <a:p>
            <a:pPr algn="ctr"/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ruthCYR Black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4302" y="5946079"/>
            <a:ext cx="44296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dirty="0">
              <a:solidFill>
                <a:schemeClr val="tx2"/>
              </a:solidFill>
              <a:latin typeface="TruthCYR Black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7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5565" y="432642"/>
            <a:ext cx="70519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Здоровый образ жизни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ruthCYR Ultra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9288" y="2117001"/>
            <a:ext cx="670820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Это комплекс оздоровительных мероприятий, обеспечивающих гармоничное развитие и укрепление здоровья, повышение работоспособности детей.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135" y="267775"/>
            <a:ext cx="857398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Привитие основ ЗОЖ  в детском саду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ruthCYR Black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1815" y="1766335"/>
            <a:ext cx="416615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Каждый твердо должен знать: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Здоровье надо сохранять.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Нужно правильно питаться,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Нужно спортом заниматься.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Руки мыть перед едой,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Зубы чистить, закаляться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 всегда дружить с водой.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 тогда все люди в мире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Долго- долго будут жить.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Ведь здоровье в магазине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возможно нам купить!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4106" y="525544"/>
            <a:ext cx="710890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Цели оздоровительной работы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954" y="1997839"/>
            <a:ext cx="7974418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Сохранять и укреплять здоровье детей, формировать у них привычку к здоровому образу жизни.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Совершенствовать физические способности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Формировать положительные качества личности ребенка, нравственного и культурного поведения – мотивов укрепления здоровья.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желание вести здоровый образ жизни.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0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22481" r="5814"/>
          <a:stretch/>
        </p:blipFill>
        <p:spPr>
          <a:xfrm>
            <a:off x="1803282" y="1807535"/>
            <a:ext cx="5224839" cy="4019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6394" y="249098"/>
            <a:ext cx="710890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Компоненты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здорового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образа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920677"/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жизни</a:t>
            </a:r>
            <a:endParaRPr lang="ru-RU" sz="4000" b="1" dirty="0">
              <a:solidFill>
                <a:srgbClr val="920677"/>
              </a:solidFill>
              <a:latin typeface="TruthCYR Black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1609" y="2413591"/>
            <a:ext cx="1041991" cy="369332"/>
          </a:xfrm>
          <a:prstGeom prst="rect">
            <a:avLst/>
          </a:prstGeom>
          <a:solidFill>
            <a:srgbClr val="FC9204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47436" y="2413591"/>
            <a:ext cx="135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105" y="206567"/>
            <a:ext cx="710890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Форма ежедневной физкультурно-оздоровительной работы с детьми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35" y="1789078"/>
            <a:ext cx="2548271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105" y="2812779"/>
            <a:ext cx="17933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5872" y="3337704"/>
            <a:ext cx="1578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1268"/>
            <a:ext cx="213891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сон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2659" y="4479697"/>
            <a:ext cx="2388783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0295" y="5479158"/>
            <a:ext cx="2693583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7" y="4338084"/>
            <a:ext cx="3359888" cy="2519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37" y="2172357"/>
            <a:ext cx="3671777" cy="2753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 r="2688"/>
          <a:stretch/>
        </p:blipFill>
        <p:spPr>
          <a:xfrm>
            <a:off x="0" y="2172357"/>
            <a:ext cx="3848987" cy="2477386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1924493" y="63105"/>
            <a:ext cx="4949456" cy="282494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 - Начинаем мы вставать.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 быстро не ленись,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 становись!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выше! Ноги шире!</a:t>
            </a:r>
          </a:p>
        </p:txBody>
      </p:sp>
    </p:spTree>
    <p:extLst>
      <p:ext uri="{BB962C8B-B14F-4D97-AF65-F5344CB8AC3E}">
        <p14:creationId xmlns:p14="http://schemas.microsoft.com/office/powerpoint/2010/main" val="362393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8893" y="117400"/>
            <a:ext cx="614072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anose="02020603050405020304" pitchFamily="18" charset="0"/>
              </a:rPr>
              <a:t>Воспитание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anose="02020603050405020304" pitchFamily="18" charset="0"/>
              </a:rPr>
              <a:t>культурно-гигиенических навыков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850604" y="992600"/>
            <a:ext cx="3976577" cy="198828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ruthCYR Black" pitchFamily="50" charset="-52"/>
                <a:ea typeface="Tahoma" panose="020B0604030504040204" pitchFamily="34" charset="0"/>
                <a:cs typeface="Times New Roman" pitchFamily="18" charset="0"/>
              </a:rPr>
              <a:t>«Да здравствует мыло душистое и полотенце пушистое».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ruthCYR Black" pitchFamily="50" charset="-52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0"/>
          <a:stretch/>
        </p:blipFill>
        <p:spPr>
          <a:xfrm>
            <a:off x="5623270" y="2147775"/>
            <a:ext cx="3356344" cy="2892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/>
          <a:stretch/>
        </p:blipFill>
        <p:spPr>
          <a:xfrm>
            <a:off x="522323" y="3253563"/>
            <a:ext cx="2316569" cy="26156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13316"/>
          <a:stretch/>
        </p:blipFill>
        <p:spPr>
          <a:xfrm>
            <a:off x="3067050" y="3040483"/>
            <a:ext cx="216416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10" y="834655"/>
            <a:ext cx="3612412" cy="4816549"/>
          </a:xfrm>
          <a:prstGeom prst="rect">
            <a:avLst/>
          </a:prstGeom>
        </p:spPr>
      </p:pic>
      <p:sp>
        <p:nvSpPr>
          <p:cNvPr id="8" name="Солнце 7"/>
          <p:cNvSpPr/>
          <p:nvPr/>
        </p:nvSpPr>
        <p:spPr>
          <a:xfrm>
            <a:off x="-212652" y="308344"/>
            <a:ext cx="7081284" cy="586917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любимая расческа.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там зеркало у нас?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Будет новая прическа,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Ну, примерно через час.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395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Закаливающие процедуры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Anastasia</cp:lastModifiedBy>
  <cp:revision>116</cp:revision>
  <dcterms:created xsi:type="dcterms:W3CDTF">2013-11-19T05:52:05Z</dcterms:created>
  <dcterms:modified xsi:type="dcterms:W3CDTF">2019-11-03T13:58:39Z</dcterms:modified>
</cp:coreProperties>
</file>