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8" r:id="rId11"/>
    <p:sldId id="270" r:id="rId12"/>
    <p:sldId id="271" r:id="rId13"/>
    <p:sldId id="272" r:id="rId14"/>
    <p:sldId id="273" r:id="rId15"/>
    <p:sldId id="274" r:id="rId16"/>
    <p:sldId id="284" r:id="rId17"/>
    <p:sldId id="285" r:id="rId18"/>
    <p:sldId id="286" r:id="rId19"/>
    <p:sldId id="275" r:id="rId20"/>
    <p:sldId id="287" r:id="rId21"/>
    <p:sldId id="300" r:id="rId22"/>
    <p:sldId id="288" r:id="rId23"/>
    <p:sldId id="289" r:id="rId24"/>
    <p:sldId id="290" r:id="rId25"/>
    <p:sldId id="291" r:id="rId26"/>
    <p:sldId id="319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276" r:id="rId36"/>
    <p:sldId id="277" r:id="rId37"/>
    <p:sldId id="278" r:id="rId38"/>
    <p:sldId id="279" r:id="rId39"/>
    <p:sldId id="280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9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AEF7CFE2-BEF3-400C-8DED-5B8CA3D66D04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164C41F5-F9FA-4D3D-8A31-F4D2AD5B692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CFE2-BEF3-400C-8DED-5B8CA3D66D04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C41F5-F9FA-4D3D-8A31-F4D2AD5B692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CFE2-BEF3-400C-8DED-5B8CA3D66D04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C41F5-F9FA-4D3D-8A31-F4D2AD5B692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CFE2-BEF3-400C-8DED-5B8CA3D66D04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C41F5-F9FA-4D3D-8A31-F4D2AD5B692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CFE2-BEF3-400C-8DED-5B8CA3D66D04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C41F5-F9FA-4D3D-8A31-F4D2AD5B692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CFE2-BEF3-400C-8DED-5B8CA3D66D04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C41F5-F9FA-4D3D-8A31-F4D2AD5B692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CFE2-BEF3-400C-8DED-5B8CA3D66D04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C41F5-F9FA-4D3D-8A31-F4D2AD5B692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CFE2-BEF3-400C-8DED-5B8CA3D66D04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C41F5-F9FA-4D3D-8A31-F4D2AD5B692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CFE2-BEF3-400C-8DED-5B8CA3D66D04}" type="datetimeFigureOut">
              <a:rPr lang="ru-RU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C41F5-F9FA-4D3D-8A31-F4D2AD5B692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CFE2-BEF3-400C-8DED-5B8CA3D66D04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164C41F5-F9FA-4D3D-8A31-F4D2AD5B692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AEF7CFE2-BEF3-400C-8DED-5B8CA3D66D04}" type="datetimeFigureOut">
              <a:rPr lang="ru-RU" smtClean="0"/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164C41F5-F9FA-4D3D-8A31-F4D2AD5B6925}" type="slidenum">
              <a:rPr lang="ru-RU" smtClean="0"/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50000"/>
                <a:lumOff val="50000"/>
              </a:schemeClr>
            </a:gs>
            <a:gs pos="0">
              <a:schemeClr val="accent1">
                <a:lumMod val="7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53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AEF7CFE2-BEF3-400C-8DED-5B8CA3D66D04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164C41F5-F9FA-4D3D-8A31-F4D2AD5B6925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345" indent="-34290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150" indent="-22860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175" indent="-22860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200" indent="-22860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225" indent="-22860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2.v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jpeg"/><Relationship Id="rId2" Type="http://schemas.openxmlformats.org/officeDocument/2006/relationships/image" Target="../media/image14.emf"/><Relationship Id="rId1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emf"/><Relationship Id="rId2" Type="http://schemas.openxmlformats.org/officeDocument/2006/relationships/oleObject" Target="../embeddings/oleObject1.bin"/><Relationship Id="rId1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Республики Мордовия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4891" y="2816749"/>
            <a:ext cx="10753725" cy="3766185"/>
          </a:xfrm>
        </p:spPr>
        <p:txBody>
          <a:bodyPr/>
          <a:lstStyle/>
          <a:p>
            <a:pPr marL="0" lvl="0" indent="0" algn="ctr">
              <a:lnSpc>
                <a:spcPct val="100000"/>
              </a:lnSpc>
              <a:spcBef>
                <a:spcPct val="20000"/>
              </a:spcBef>
              <a:buNone/>
            </a:pPr>
            <a:r>
              <a:rPr lang="ru-RU" sz="8000" b="1" dirty="0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Портфолио</a:t>
            </a:r>
            <a:endParaRPr lang="ru-RU" sz="8000" b="1" dirty="0">
              <a:solidFill>
                <a:srgbClr val="4BACC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86690" y="220407"/>
            <a:ext cx="4488873" cy="62345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127" y="220407"/>
            <a:ext cx="4549473" cy="63125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spc="0" dirty="0" smtClean="0">
                <a:ln w="127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Выступления на заседаниях методических советов, научно – практических конференциях, педагогических чтениях , семинарах, секциях, форумах, радиопередачах (очно)</a:t>
            </a:r>
            <a:br>
              <a:rPr lang="ru-RU" sz="3200" spc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организации-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-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-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уровень -0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 -0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4" y="415636"/>
            <a:ext cx="4557663" cy="632267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081" y="415636"/>
            <a:ext cx="4559191" cy="63247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078" y="2389289"/>
            <a:ext cx="5808471" cy="418700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425"/>
            <a:ext cx="7767979" cy="559950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5938982" y="4230255"/>
            <a:ext cx="1413163" cy="92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/>
          <p:cNvGraphicFramePr>
            <a:graphicFrameLocks noChangeAspect="1"/>
          </p:cNvGraphicFramePr>
          <p:nvPr/>
        </p:nvGraphicFramePr>
        <p:xfrm>
          <a:off x="5712691" y="2253384"/>
          <a:ext cx="6415088" cy="453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Acrobat Document" r:id="rId1" imgW="5428615" imgH="3837940" progId="Acrobat.Document.DC">
                  <p:embed/>
                </p:oleObj>
              </mc:Choice>
              <mc:Fallback>
                <p:oleObj name="Acrobat Document" r:id="rId1" imgW="5428615" imgH="3837940" progId="Acrobat.Document.DC">
                  <p:embed/>
                  <p:pic>
                    <p:nvPicPr>
                      <p:cNvPr id="0" name="Изображение 2052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712691" y="2253384"/>
                        <a:ext cx="6415088" cy="453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33" y="264926"/>
            <a:ext cx="5867557" cy="4145738"/>
          </a:xfr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5329382" y="2946402"/>
            <a:ext cx="766618" cy="92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592945" y="3066473"/>
            <a:ext cx="4618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spc="0" dirty="0" smtClean="0">
                <a:ln w="127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Проведение открытых занятий, мастер – классов, мероприятий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 -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- 0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- 0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уровень - 0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 - 0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1" y="91530"/>
            <a:ext cx="4778532" cy="662907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spc="0" dirty="0" smtClean="0">
                <a:ln w="127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 Экспертная деятельность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-1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– 0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– 0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уровень – 0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 -0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887" y="286605"/>
            <a:ext cx="4485531" cy="6340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pc="0" dirty="0" smtClean="0">
                <a:ln w="127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7. Общественно – педагогическая активность педагога: участие в комиссиях , педагогических сообществах, в жюри конкурсов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 педагогических Интернет сообществ-1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(член) профкома -0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методического объединения -0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на муниципальном уровне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на республиканском уровне -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на российском уровне –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b="1" dirty="0">
              <a:solidFill>
                <a:srgbClr val="00206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на международном уровне - 0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62261" y="318052"/>
            <a:ext cx="5526157" cy="745435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9050"/>
          </a:sp3d>
        </p:spPr>
        <p:txBody>
          <a:bodyPr>
            <a:normAutofit/>
          </a:bodyPr>
          <a:lstStyle/>
          <a:p>
            <a:pPr algn="ctr"/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Рузманова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Мария Викторовна 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5578765" y="1063487"/>
            <a:ext cx="5966690" cy="5486400"/>
          </a:xfrm>
        </p:spPr>
        <p:txBody>
          <a:bodyPr>
            <a:normAutofit lnSpcReduction="10000"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600" b="1" dirty="0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endParaRPr lang="ru-RU" sz="1600" b="1" dirty="0">
              <a:solidFill>
                <a:srgbClr val="4BACC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600" b="1" dirty="0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СТРУКТУРНОГО ПОДРАЗДЕЛЕНИЯ</a:t>
            </a:r>
            <a:endParaRPr lang="ru-RU" sz="1600" b="1" dirty="0">
              <a:solidFill>
                <a:srgbClr val="4BACC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600" b="1" dirty="0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«ДЕТСКИЙ САД № 7 КОМБИНИРОВАННОГО ВИДА» </a:t>
            </a:r>
            <a:endParaRPr lang="ru-RU" sz="1600" b="1" dirty="0">
              <a:solidFill>
                <a:srgbClr val="4BACC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600" b="1" dirty="0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«РАДУГА» КОМБИНИРОВАННОГО ВИДА» </a:t>
            </a:r>
            <a:endParaRPr lang="ru-RU" sz="1600" b="1" dirty="0">
              <a:solidFill>
                <a:srgbClr val="4BACC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600" b="1" dirty="0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РУЗАЕВСКОГО МУНИЦИПАЛЬНОГО </a:t>
            </a:r>
            <a:r>
              <a:rPr lang="ru-RU" sz="1600" b="1" dirty="0" smtClean="0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endParaRPr lang="ru-RU" sz="1600" b="1" dirty="0" smtClean="0">
              <a:solidFill>
                <a:srgbClr val="4BACC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</a:t>
            </a:r>
            <a:r>
              <a:rPr lang="ru-RU" sz="1600" dirty="0" smtClean="0">
                <a:solidFill>
                  <a:srgbClr val="00000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13.11.1991 </a:t>
            </a:r>
            <a:r>
              <a:rPr lang="ru-RU" sz="1600" dirty="0">
                <a:solidFill>
                  <a:srgbClr val="00000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ru-RU" sz="1600" dirty="0">
              <a:solidFill>
                <a:srgbClr val="000000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Образование: </a:t>
            </a:r>
            <a:r>
              <a:rPr lang="ru-RU" sz="1600" dirty="0">
                <a:solidFill>
                  <a:srgbClr val="00000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высшее, МГПИ им. М. Е. </a:t>
            </a:r>
            <a:r>
              <a:rPr lang="ru-RU" sz="1600" dirty="0" err="1">
                <a:solidFill>
                  <a:srgbClr val="00000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sz="1600" dirty="0">
                <a:solidFill>
                  <a:srgbClr val="00000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специальность </a:t>
            </a:r>
            <a:r>
              <a:rPr lang="ru-RU" sz="1600" dirty="0" smtClean="0">
                <a:solidFill>
                  <a:srgbClr val="00000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«Педагогика и психология» с </a:t>
            </a:r>
            <a:r>
              <a:rPr lang="ru-RU" sz="1600" dirty="0">
                <a:solidFill>
                  <a:srgbClr val="00000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дополнительной специальностью </a:t>
            </a:r>
            <a:r>
              <a:rPr lang="ru-RU" sz="1600" dirty="0" smtClean="0">
                <a:solidFill>
                  <a:srgbClr val="00000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«Олигофренопедагогика»,  2014 </a:t>
            </a:r>
            <a:r>
              <a:rPr lang="ru-RU" sz="1600" dirty="0">
                <a:solidFill>
                  <a:srgbClr val="00000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ru-RU" sz="1600" dirty="0">
              <a:solidFill>
                <a:srgbClr val="000000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1600" b="1" dirty="0">
                <a:solidFill>
                  <a:srgbClr val="00000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переподготовка</a:t>
            </a:r>
            <a:r>
              <a:rPr lang="ru-RU" sz="1600" b="1" dirty="0" smtClean="0">
                <a:solidFill>
                  <a:srgbClr val="00000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 smtClean="0">
                <a:solidFill>
                  <a:srgbClr val="00000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ГБУДПО </a:t>
            </a:r>
            <a:r>
              <a:rPr lang="ru-RU" sz="1600" dirty="0">
                <a:solidFill>
                  <a:srgbClr val="00000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“МРИО”, программа “Педагогика и методика дошкольного образования”, 2016 г.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работы: </a:t>
            </a:r>
            <a:r>
              <a:rPr lang="ru-RU" sz="1600" dirty="0" smtClean="0">
                <a:solidFill>
                  <a:srgbClr val="00000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1600" dirty="0">
                <a:solidFill>
                  <a:srgbClr val="00000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лет.</a:t>
            </a:r>
            <a:endParaRPr lang="ru-RU" sz="1600" dirty="0">
              <a:solidFill>
                <a:srgbClr val="000000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работы в данной  организации:</a:t>
            </a:r>
            <a:r>
              <a:rPr lang="ru-RU" sz="1600" b="1" dirty="0">
                <a:solidFill>
                  <a:srgbClr val="1D528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000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1600" dirty="0">
                <a:solidFill>
                  <a:srgbClr val="00000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лет.</a:t>
            </a:r>
            <a:endParaRPr lang="ru-RU" sz="1600" dirty="0">
              <a:solidFill>
                <a:srgbClr val="000000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квалификационной категории: </a:t>
            </a:r>
            <a:r>
              <a:rPr lang="ru-RU" sz="1600" dirty="0" smtClean="0">
                <a:solidFill>
                  <a:srgbClr val="00000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 занимаемой должности.</a:t>
            </a:r>
            <a:endParaRPr lang="ru-RU" sz="1600" dirty="0">
              <a:solidFill>
                <a:srgbClr val="000000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аттестации: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03.09.2018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г., протокол №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структурному подразделению «Детский сад № 7 комбинированного вида» МБДОУ «Детский сад «Радуга» комбинированного вида» Рузаевского муниципального района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1600" b="1" dirty="0">
              <a:solidFill>
                <a:srgbClr val="4BACC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200" y="1063487"/>
            <a:ext cx="3526734" cy="47023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647" y="421174"/>
            <a:ext cx="4451928" cy="629441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563" y="221541"/>
            <a:ext cx="4664363" cy="647069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9" y="0"/>
            <a:ext cx="5744605" cy="41770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443" y="2170545"/>
            <a:ext cx="6319600" cy="4595090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2290618" y="1884218"/>
            <a:ext cx="766618" cy="92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81" y="350528"/>
            <a:ext cx="4399565" cy="6103353"/>
          </a:xfr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274618" y="4027055"/>
            <a:ext cx="1348509" cy="4618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0811" y="350528"/>
            <a:ext cx="4407075" cy="6224919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6936509" y="3205018"/>
            <a:ext cx="1237673" cy="2770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163" y="83126"/>
            <a:ext cx="4697203" cy="6516255"/>
          </a:xfrm>
          <a:prstGeom prst="rect">
            <a:avLst/>
          </a:prstGeom>
        </p:spPr>
      </p:pic>
      <p:cxnSp>
        <p:nvCxnSpPr>
          <p:cNvPr id="25" name="Прямая соединительная линия 24"/>
          <p:cNvCxnSpPr/>
          <p:nvPr/>
        </p:nvCxnSpPr>
        <p:spPr>
          <a:xfrm>
            <a:off x="3916218" y="3269673"/>
            <a:ext cx="1256146" cy="92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Объект 51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236" y="499533"/>
            <a:ext cx="5467928" cy="577860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spc="0" dirty="0" smtClean="0">
                <a:ln w="127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8. Позитивные результаты работы с воспитанниками: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v"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воспитательной работы;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v"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качественной, эстетически оформленной документации;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v"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индивидуального подхода;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v"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простудной заболеваемости воспитанников;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v"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отлаженная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взаимодействия с родителями;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v"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жалоб и обращений родителей на неправомерные действия;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v"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технологий в воспитательном процессе;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v"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духовно-нравственное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и народные традиции.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90" y="17585"/>
            <a:ext cx="4839856" cy="671415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590" y="17585"/>
            <a:ext cx="4836283" cy="6709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63" y="68370"/>
            <a:ext cx="4824355" cy="66926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783" y="38400"/>
            <a:ext cx="4867562" cy="67525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spc="0" dirty="0" smtClean="0">
                <a:ln w="127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9. Качество взаимодействия с родителями: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ctr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систематическое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родительских собраний;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круглых столов, консультаций в нетрадиционной форме (педагогическое просвещение родителей);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экскурсий, образовательных путешествий с детьми;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совместных конкурсов, выставок;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на субботниках, благоустройстве участков, создание развивающей среды группы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3100" b="1" spc="0" dirty="0" smtClean="0">
                <a:ln w="12700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Участие в инновационной (экспериментальной) деятельности</a:t>
            </a:r>
            <a:br>
              <a:rPr lang="ru-RU" sz="2800" b="1" spc="0" dirty="0" smtClean="0">
                <a:ln w="12700">
                  <a:solidFill>
                    <a:prstClr val="white"/>
                  </a:solidFill>
                  <a:prstDash val="solid"/>
                </a:ln>
                <a:solidFill>
                  <a:srgbClr val="4BACC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en-US" sz="2800" spc="0" dirty="0" smtClean="0">
                <a:ln w="12700">
                  <a:solidFill>
                    <a:prstClr val="white"/>
                  </a:solidFill>
                  <a:prstDash val="solid"/>
                </a:ln>
                <a:solidFill>
                  <a:srgbClr val="4BACC6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47" name="Объект 4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участия на уровне образовательной организации  - 0                                                        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участия на муниципальном уровне  -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участия на республиканском уровне -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участия на российском  уровне - 0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участия на международном уровне - 0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17" y="36250"/>
            <a:ext cx="4858328" cy="673977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899" y="36250"/>
            <a:ext cx="4796572" cy="6654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250190"/>
            <a:ext cx="4686935" cy="6501765"/>
          </a:xfrm>
        </p:spPr>
      </p:pic>
      <p:pic>
        <p:nvPicPr>
          <p:cNvPr id="2" name="Замещающее содержимое 1" descr="002 (4)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52895" y="255905"/>
            <a:ext cx="4573905" cy="6495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pc="0" dirty="0" smtClean="0">
                <a:ln w="127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10. Участие педагога в профессиональных конкурсах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конкурсах на порталах  сети «Интернет» различных уровней -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очных муниципальных конкурсах - 1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очных конкурсах республиканского уровня -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очных муниципальных конкурсах -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очных конкурсах республиканского уровня - 0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Призовые места и победы в очных конкурсах российского уровня  - 0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Призовые места и победы в очных конкурсах международного уровня 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- 0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546" y="260043"/>
            <a:ext cx="4470399" cy="631984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72" y="193963"/>
            <a:ext cx="4463527" cy="6313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27" y="622770"/>
            <a:ext cx="6911253" cy="51834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spc="0" dirty="0" smtClean="0">
                <a:ln w="127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11. Награды и </a:t>
            </a:r>
            <a:r>
              <a:rPr lang="ru-RU" sz="2800" b="1" spc="0" dirty="0" err="1" smtClean="0">
                <a:ln w="127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поощерения</a:t>
            </a:r>
            <a:br>
              <a:rPr lang="ru-RU" sz="4000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с различных сайтов и порталов сети Интернет - 2 </a:t>
            </a:r>
            <a:endParaRPr lang="ru-RU" b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муниципального уровня - 3</a:t>
            </a:r>
            <a:endParaRPr lang="ru-RU" b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республиканского уровня - 0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российского уровня -0</a:t>
            </a:r>
            <a:endParaRPr lang="ru-RU" b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международного уровня </a:t>
            </a:r>
            <a:r>
              <a:rPr lang="ru-RU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0</a:t>
            </a:r>
            <a:endParaRPr lang="ru-RU" b="1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2800" b="1" dirty="0" smtClean="0">
                <a:ln w="127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Независимо от года поощрения</a:t>
            </a:r>
            <a:endParaRPr lang="ru-RU" b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Почетная </a:t>
            </a:r>
            <a:r>
              <a:rPr lang="ru-RU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Министерства образования Российской Федерации - 0</a:t>
            </a:r>
            <a:endParaRPr lang="ru-RU" b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Почетный работник просвещения (образования) /отличник образования - 0 </a:t>
            </a:r>
            <a:endParaRPr lang="ru-RU" sz="2800" b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Заслуженный работник образования РМ (РФ) - 0 </a:t>
            </a:r>
            <a:endParaRPr lang="ru-RU" b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" y="727710"/>
            <a:ext cx="7220585" cy="5102860"/>
          </a:xfrm>
        </p:spPr>
      </p:pic>
      <p:pic>
        <p:nvPicPr>
          <p:cNvPr id="5" name="Рисунок 4"/>
          <p:cNvPicPr>
            <a:picLocks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360" y="0"/>
            <a:ext cx="4973955" cy="7033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95" y="109855"/>
            <a:ext cx="4738370" cy="657352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0" y="109855"/>
            <a:ext cx="4672965" cy="65741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237" y="374891"/>
            <a:ext cx="4544291" cy="627983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799" y="306803"/>
            <a:ext cx="4461181" cy="61888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51188" y="172294"/>
            <a:ext cx="4496667" cy="6346767"/>
          </a:xfrm>
          <a:prstGeom prst="rect">
            <a:avLst/>
          </a:prstGeom>
        </p:spPr>
      </p:pic>
      <p:graphicFrame>
        <p:nvGraphicFramePr>
          <p:cNvPr id="5" name="Объект 4"/>
          <p:cNvGraphicFramePr>
            <a:graphicFrameLocks noChangeAspect="1"/>
          </p:cNvGraphicFramePr>
          <p:nvPr/>
        </p:nvGraphicFramePr>
        <p:xfrm>
          <a:off x="6178838" y="172294"/>
          <a:ext cx="4549775" cy="642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Acrobat Document" r:id="rId2" imgW="3850640" imgH="5434965" progId="Acrobat.Document.DC">
                  <p:embed/>
                </p:oleObj>
              </mc:Choice>
              <mc:Fallback>
                <p:oleObj name="Acrobat Document" r:id="rId2" imgW="3850640" imgH="5434965" progId="Acrobat.Document.DC">
                  <p:embed/>
                  <p:pic>
                    <p:nvPicPr>
                      <p:cNvPr id="0" name="Изображение 1029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178838" y="172294"/>
                        <a:ext cx="4549775" cy="6423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Прямая соединительная линия 6"/>
          <p:cNvCxnSpPr/>
          <p:nvPr/>
        </p:nvCxnSpPr>
        <p:spPr>
          <a:xfrm>
            <a:off x="1699491" y="3112655"/>
            <a:ext cx="124690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spc="0" dirty="0" smtClean="0">
                <a:ln w="127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Наличие публикаций</a:t>
            </a:r>
            <a:br>
              <a:rPr lang="ru-RU" sz="3600" b="1" spc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33893" y="1983971"/>
            <a:ext cx="10753725" cy="3766185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Материалы, прошедшие экспертизу на сайтах,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порталах сети Интернет 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- 0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-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 уровень - 0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 - 0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950" y="46355"/>
            <a:ext cx="4785995" cy="67659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spc="0" dirty="0" smtClean="0">
                <a:ln w="127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3.Результаты участия воспитанников в: конкурсах, выставках, турнирах, соревнованиях, акциях, фестивалях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заочных/дистанционных мероприятиях в сети «Интернет» -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очных муниципальных мероприятиях -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очных республиканских мероприятиях -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очных российских мероприятиях - 0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очных международных мероприятиях -0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036" y="61785"/>
            <a:ext cx="4970815" cy="66182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27" y="61785"/>
            <a:ext cx="4738255" cy="66969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Метрополи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TM03457491[[fn=Метрополия]]</Template>
  <TotalTime>0</TotalTime>
  <Words>4651</Words>
  <Application>WPS Presentation</Application>
  <PresentationFormat>Широкоэкранный</PresentationFormat>
  <Paragraphs>133</Paragraphs>
  <Slides>38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38</vt:i4>
      </vt:variant>
    </vt:vector>
  </HeadingPairs>
  <TitlesOfParts>
    <vt:vector size="49" baseType="lpstr">
      <vt:lpstr>Arial</vt:lpstr>
      <vt:lpstr>SimSun</vt:lpstr>
      <vt:lpstr>Wingdings</vt:lpstr>
      <vt:lpstr>Times New Roman</vt:lpstr>
      <vt:lpstr>Calibri</vt:lpstr>
      <vt:lpstr>Calibri Light</vt:lpstr>
      <vt:lpstr>Microsoft YaHei</vt:lpstr>
      <vt:lpstr>Arial Unicode MS</vt:lpstr>
      <vt:lpstr>Метрополия</vt:lpstr>
      <vt:lpstr>Acrobat.Document.DC</vt:lpstr>
      <vt:lpstr>Acrobat.Document.DC</vt:lpstr>
      <vt:lpstr>Министерство образования Республики Мордовия</vt:lpstr>
      <vt:lpstr>Рузманова Мария Викторовна </vt:lpstr>
      <vt:lpstr>1. Участие в инновационной (экспериментальной) деятельности  </vt:lpstr>
      <vt:lpstr>PowerPoint 演示文稿</vt:lpstr>
      <vt:lpstr>PowerPoint 演示文稿</vt:lpstr>
      <vt:lpstr>2. Наличие публикаций </vt:lpstr>
      <vt:lpstr>PowerPoint 演示文稿</vt:lpstr>
      <vt:lpstr>3.Результаты участия воспитанников в: конкурсах, выставках, турнирах, соревнованиях, акциях, фестивалях</vt:lpstr>
      <vt:lpstr>PowerPoint 演示文稿</vt:lpstr>
      <vt:lpstr>PowerPoint 演示文稿</vt:lpstr>
      <vt:lpstr>4. Выступления на заседаниях методических советов, научно – практических конференциях, педагогических чтениях , семинарах, секциях, форумах, радиопередачах (очно) </vt:lpstr>
      <vt:lpstr>PowerPoint 演示文稿</vt:lpstr>
      <vt:lpstr>PowerPoint 演示文稿</vt:lpstr>
      <vt:lpstr>PowerPoint 演示文稿</vt:lpstr>
      <vt:lpstr>5. Проведение открытых занятий, мастер – классов, мероприятий</vt:lpstr>
      <vt:lpstr>PowerPoint 演示文稿</vt:lpstr>
      <vt:lpstr>6. Экспертная деятельность</vt:lpstr>
      <vt:lpstr>PowerPoint 演示文稿</vt:lpstr>
      <vt:lpstr>7. Общественно – педагогическая активность педагога: участие в комиссиях , педагогических сообществах, в жюри конкурсов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8. Позитивные результаты работы с воспитанниками:</vt:lpstr>
      <vt:lpstr>PowerPoint 演示文稿</vt:lpstr>
      <vt:lpstr>PowerPoint 演示文稿</vt:lpstr>
      <vt:lpstr>9. Качество взаимодействия с родителями:</vt:lpstr>
      <vt:lpstr>PowerPoint 演示文稿</vt:lpstr>
      <vt:lpstr>PowerPoint 演示文稿</vt:lpstr>
      <vt:lpstr>10. Участие педагога в профессиональных конкурсах</vt:lpstr>
      <vt:lpstr>PowerPoint 演示文稿</vt:lpstr>
      <vt:lpstr>PowerPoint 演示文稿</vt:lpstr>
      <vt:lpstr>11. Награды и поощерения  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</dc:title>
  <dc:creator>MSI</dc:creator>
  <cp:lastModifiedBy>irina</cp:lastModifiedBy>
  <cp:revision>27</cp:revision>
  <dcterms:created xsi:type="dcterms:W3CDTF">2023-07-30T17:39:00Z</dcterms:created>
  <dcterms:modified xsi:type="dcterms:W3CDTF">2023-08-10T13:12:48Z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2BDC81486AAF45258D77871D1B87095B</vt:lpwstr>
  </property>
  <property fmtid="{D5CDD505-2E9C-101B-9397-08002B2CF9AE}" pid="3" name="KSOProductBuildVer">
    <vt:lpwstr>1049-11.2.0.11537</vt:lpwstr>
  </property>
</Properties>
</file>