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85" r:id="rId6"/>
    <p:sldId id="282" r:id="rId7"/>
    <p:sldId id="268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10080625" cy="7559675"/>
  <p:notesSz cx="7559675" cy="10691813"/>
  <p:defaultTextStyle>
    <a:defPPr>
      <a:defRPr lang="en-GB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286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45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0425" indent="-212725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6325" indent="-2143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409" autoAdjust="0"/>
    <p:restoredTop sz="90929"/>
  </p:normalViewPr>
  <p:slideViewPr>
    <p:cSldViewPr>
      <p:cViewPr varScale="1">
        <p:scale>
          <a:sx n="73" d="100"/>
          <a:sy n="73" d="100"/>
        </p:scale>
        <p:origin x="-1277" y="-8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16">
              <a:defRPr/>
            </a:pPr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8750" cy="393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6825" cy="436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08063" y="5078413"/>
            <a:ext cx="5522912" cy="47894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1136650" y="5408613"/>
            <a:ext cx="5078413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a_e2d893b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57163"/>
            <a:ext cx="1574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0163" y="7165975"/>
            <a:ext cx="2351087" cy="4032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0FE676F-31E7-4848-8137-EE17498C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D386-6964-4D1E-A6C8-0B73B810A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C43-D86B-414A-8BB4-219B46553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D690-9747-448B-A61E-A2653EAF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6278-7AF3-4915-AE46-A574C6B4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A6AB-A07D-456C-95F5-B7AF1B0FA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9A8E-C2EC-44B8-8F76-D3F0F4FA7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F013-170B-4339-8FCB-499537402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C1B1-5122-4ABC-832E-830B3871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B218-6E6E-46AF-BBFA-1DE70156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12B4-85D1-4771-B672-75F4BA0A5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19688" y="7156450"/>
            <a:ext cx="2351087" cy="40322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defTabSz="4492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369F8-C6DF-494A-8B1D-C0FB644FE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72497" y="314962"/>
            <a:ext cx="9214386" cy="6929751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8" name="Рисунок 9" descr="1263974281_6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905500"/>
            <a:ext cx="1676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008063" y="1979613"/>
            <a:ext cx="8135937" cy="2735262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1800" y="2339975"/>
            <a:ext cx="9220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ru-RU" sz="6000" b="1">
                <a:solidFill>
                  <a:schemeClr val="tx1"/>
                </a:solidFill>
                <a:latin typeface="Times New Roman" pitchFamily="18" charset="0"/>
              </a:rPr>
              <a:t>КАК КНИГИ К НАМ ПРИХОДЯТ?</a:t>
            </a:r>
            <a:r>
              <a:rPr lang="ru-RU" sz="5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539750"/>
            <a:ext cx="8604250" cy="1352550"/>
          </a:xfrm>
        </p:spPr>
        <p:txBody>
          <a:bodyPr/>
          <a:lstStyle/>
          <a:p>
            <a:pPr eaLnBrk="1" hangingPunct="1"/>
            <a:r>
              <a:rPr lang="ru-RU" sz="4800" b="1" i="1" dirty="0" smtClean="0"/>
              <a:t>ПРЕЗЕНТАЦИЯ</a:t>
            </a:r>
            <a:endParaRPr lang="ru-RU" sz="4800" b="1" i="1" dirty="0" smtClean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832475" y="4932363"/>
            <a:ext cx="3887788" cy="6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Презентацию подготовила: </a:t>
            </a:r>
            <a:r>
              <a:rPr lang="ru-RU" dirty="0" smtClean="0">
                <a:solidFill>
                  <a:schemeClr val="tx1"/>
                </a:solidFill>
              </a:rPr>
              <a:t>воспитатель: Асташкина Н.А.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611188" y="779463"/>
            <a:ext cx="9074150" cy="18716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Прежде чем книги отпечатают в типографии (на книжной фабрике), они поступают в издательство. Здесь редактор проверяет и готовит к передаче на книжную фабрику рукопись писателя и иллюстрации художника . </a:t>
            </a:r>
          </a:p>
          <a:p>
            <a:pPr eaLnBrk="1" hangingPunct="1"/>
            <a:endParaRPr lang="ru-RU" smtClean="0"/>
          </a:p>
        </p:txBody>
      </p:sp>
      <p:pic>
        <p:nvPicPr>
          <p:cNvPr id="22531" name="Picture 4" descr="http://gdb.rferl.org/D4752586-47B7-4009-BCAB-5CFDB8D3672E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1413"/>
            <a:ext cx="72009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3238" y="179388"/>
            <a:ext cx="9072562" cy="9572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Типография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1042988"/>
            <a:ext cx="9864725" cy="36734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Подготовленные в издательстве рукописи попадают в наборный цех. Здесь их  готовят к печати.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Современная техника пришла на помощь людям и при изготовлении цветных иллюстраций. В печатную машину закладывают подготовленную бумагу и специальные краски. Так получается печатный текст и цветное изображение.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Чтобы листы не рассыпались и не растерялись, их нужно скрепить друг с другом. Это делают в переплётном цехе.</a:t>
            </a:r>
          </a:p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Когда книжный блок готов, его вставляют в подготовленный переплёт и закрепляют. Вот уже книга и готова.</a:t>
            </a:r>
          </a:p>
          <a:p>
            <a:pPr eaLnBrk="1" hangingPunct="1"/>
            <a:endParaRPr lang="ru-RU" smtClean="0"/>
          </a:p>
        </p:txBody>
      </p:sp>
      <p:pic>
        <p:nvPicPr>
          <p:cNvPr id="14340" name="Picture 2" descr="http://1kz.biz/PR/ag/imeg/V%20-%20Tipografiya0000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4137025"/>
            <a:ext cx="36639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businessesforsale.ru/fileupload/1299%20%D2%E8%EF%EE%E3%F0%E0%F4%E8%FF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63" y="4137025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minsk.freeads.by/content/root/users/2013/20130119/visitor/images/201301/f20130119160056-10044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4140200"/>
            <a:ext cx="39544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Книжный магазин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5900" y="1258888"/>
            <a:ext cx="9361488" cy="2089150"/>
          </a:xfrm>
        </p:spPr>
        <p:txBody>
          <a:bodyPr/>
          <a:lstStyle/>
          <a:p>
            <a:pPr eaLnBrk="1" hangingPunct="1"/>
            <a:r>
              <a:rPr lang="ru-RU" sz="3200" smtClean="0"/>
              <a:t>Книгу проверяют, упаковывают и отправляют в книжные магазины. В книжном магазине </a:t>
            </a:r>
            <a:r>
              <a:rPr lang="ru-RU" sz="3200" b="1" smtClean="0"/>
              <a:t>продавцы</a:t>
            </a:r>
            <a:r>
              <a:rPr lang="ru-RU" sz="3200" smtClean="0"/>
              <a:t> всегда помогут выбрать нужную книгу. </a:t>
            </a:r>
          </a:p>
        </p:txBody>
      </p:sp>
      <p:pic>
        <p:nvPicPr>
          <p:cNvPr id="24580" name="Picture 2" descr="http://all-pages.com/img/repphotos3/repphoto_16_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2843213"/>
            <a:ext cx="63674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9763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Библиотеки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03238" y="1136650"/>
            <a:ext cx="9074150" cy="5616575"/>
          </a:xfrm>
        </p:spPr>
        <p:txBody>
          <a:bodyPr/>
          <a:lstStyle/>
          <a:p>
            <a:pPr eaLnBrk="1" hangingPunct="1"/>
            <a:r>
              <a:rPr lang="ru-RU" sz="2400" smtClean="0"/>
              <a:t>В библиотеке вам поможет выбрать книгу </a:t>
            </a:r>
            <a:r>
              <a:rPr lang="ru-RU" sz="2400" b="1" smtClean="0"/>
              <a:t>библиотекарь.</a:t>
            </a:r>
          </a:p>
        </p:txBody>
      </p:sp>
      <p:pic>
        <p:nvPicPr>
          <p:cNvPr id="17412" name="Picture 2" descr="http://img-fotki.yandex.ru/get/10/v-andrey3.3/0_5a6a_917d850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636713"/>
            <a:ext cx="47148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arhcity.ru/data/0/Biblioteka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0" y="1636713"/>
            <a:ext cx="74310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azblok.net/uploads/posts/2011-10/1318694185_4-mona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38" y="1851025"/>
            <a:ext cx="73787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44525" y="574675"/>
            <a:ext cx="8990013" cy="692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Я всех людей, что трудятся над книгой,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Люблю, и уважаю, и ценю.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А книги – у меня уже их много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На книжной полке бережно храню –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Покамест книгой сделается книга,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Огромный путь пройти она должна,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сколько знаний требуется разных,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Труда, забот, чтоб родилась она!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 станет жить в народе книга эта,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Беседуя с читателем своим.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Источник радости, источник жизни, знания,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Люби её! Читать давай другим!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 b="1">
                <a:solidFill>
                  <a:srgbClr val="000000"/>
                </a:solidFill>
                <a:ea typeface="Lucida Sans Unicode" pitchFamily="34" charset="0"/>
                <a:cs typeface="Arial" charset="0"/>
              </a:rPr>
              <a:t>                                         Куддае Мухаммади.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3200" b="1">
              <a:solidFill>
                <a:srgbClr val="000000"/>
              </a:solidFill>
              <a:ea typeface="Lucida Sans Unicode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576263" y="3132138"/>
            <a:ext cx="9074150" cy="1258887"/>
          </a:xfrm>
        </p:spPr>
        <p:txBody>
          <a:bodyPr/>
          <a:lstStyle/>
          <a:p>
            <a:r>
              <a:rPr lang="ru-RU" b="1" smtClean="0">
                <a:solidFill>
                  <a:srgbClr val="FF6600"/>
                </a:solidFill>
                <a:latin typeface="Arial" charset="0"/>
              </a:rPr>
              <a:t>Конец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6600"/>
                </a:solidFill>
              </a:rPr>
              <a:t>Отгадай загадку:</a:t>
            </a:r>
          </a:p>
        </p:txBody>
      </p:sp>
      <p:sp>
        <p:nvSpPr>
          <p:cNvPr id="14339" name="Содержимое 8"/>
          <p:cNvSpPr>
            <a:spLocks noGrp="1"/>
          </p:cNvSpPr>
          <p:nvPr>
            <p:ph idx="1"/>
          </p:nvPr>
        </p:nvSpPr>
        <p:spPr>
          <a:xfrm>
            <a:off x="2016125" y="1403350"/>
            <a:ext cx="6192838" cy="3600450"/>
          </a:xfrm>
        </p:spPr>
        <p:txBody>
          <a:bodyPr/>
          <a:lstStyle/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Говорит она беззвучно,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а понятно и нескучно,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Ты беседуй чаще с ней – </a:t>
            </a:r>
          </a:p>
          <a:p>
            <a:pPr algn="ctr">
              <a:buFont typeface="Arial" charset="0"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smtClean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Arial" charset="0"/>
              </a:rPr>
              <a:t>Станешь вчетверо умней.</a:t>
            </a:r>
          </a:p>
          <a:p>
            <a:pPr algn="ct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mtClean="0">
              <a:latin typeface="Arial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008063" y="5292725"/>
            <a:ext cx="82089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Читать книги любят все. Книги помогают познать окружающий мир, узнать о давно прошедших временах, заглянуть в сказку. С книгой жить намного интересней и веселее! </a:t>
            </a:r>
          </a:p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89038" y="777875"/>
            <a:ext cx="8856662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 anchor="b"/>
          <a:lstStyle/>
          <a:p>
            <a:pPr hangingPunct="1"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400">
                <a:solidFill>
                  <a:srgbClr val="482400"/>
                </a:solidFill>
                <a:ea typeface="Lucida Sans Unicode" pitchFamily="34" charset="0"/>
                <a:cs typeface="Lucida Sans Unicode" pitchFamily="34" charset="0"/>
              </a:rPr>
              <a:t>   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103438" y="5440363"/>
            <a:ext cx="67849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>
            <a:spAutoFit/>
          </a:bodyPr>
          <a:lstStyle/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 hangingPunct="1"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00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600" b="1">
              <a:solidFill>
                <a:srgbClr val="000000"/>
              </a:solidFill>
              <a:latin typeface="Arial Unicode MS" pitchFamily="34" charset="-128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1706563" y="6262688"/>
            <a:ext cx="33972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ru-RU"/>
          </a:p>
        </p:txBody>
      </p:sp>
      <p:sp>
        <p:nvSpPr>
          <p:cNvPr id="15365" name="Заголовок 21"/>
          <p:cNvSpPr>
            <a:spLocks noGrp="1"/>
          </p:cNvSpPr>
          <p:nvPr>
            <p:ph type="title"/>
          </p:nvPr>
        </p:nvSpPr>
        <p:spPr>
          <a:xfrm>
            <a:off x="503238" y="755650"/>
            <a:ext cx="9074150" cy="8064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Пословицы о книгах:</a:t>
            </a:r>
          </a:p>
        </p:txBody>
      </p:sp>
      <p:sp>
        <p:nvSpPr>
          <p:cNvPr id="15366" name="Содержимое 22"/>
          <p:cNvSpPr>
            <a:spLocks noGrp="1"/>
          </p:cNvSpPr>
          <p:nvPr>
            <p:ph idx="1"/>
          </p:nvPr>
        </p:nvSpPr>
        <p:spPr>
          <a:xfrm>
            <a:off x="503238" y="2051050"/>
            <a:ext cx="9074150" cy="47021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Кто много читает, тот много и знает.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мала, а ума придала.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С книгой поведешься, ума наберешься.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– твой друг, без нее, как без рук.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поможет в труде, выручит в беде.</a:t>
            </a:r>
          </a:p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Книга мала, а ума придала.</a:t>
            </a:r>
            <a:endParaRPr lang="ru-RU" sz="32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4150" cy="812800"/>
          </a:xfrm>
        </p:spPr>
        <p:txBody>
          <a:bodyPr lIns="89991" tIns="46795" rIns="89991" bIns="46795" anchor="b"/>
          <a:lstStyle/>
          <a:p>
            <a:pPr eaLnBrk="1" hangingPunct="1">
              <a:buClr>
                <a:srgbClr val="482400"/>
              </a:buCl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mtClean="0"/>
              <a:t> </a:t>
            </a:r>
            <a:r>
              <a:rPr lang="ru-RU" b="1" smtClean="0">
                <a:solidFill>
                  <a:srgbClr val="B84700"/>
                </a:solidFill>
              </a:rPr>
              <a:t>Бумага</a:t>
            </a:r>
            <a:r>
              <a:rPr lang="ru-RU" smtClean="0"/>
              <a:t>        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576263" y="1116013"/>
            <a:ext cx="9072562" cy="180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Впервые бумага была изготовлена из тряпья, коры бамбука в Китае. Сейчас бумагу делают из дерева. </a:t>
            </a:r>
          </a:p>
          <a:p>
            <a:pPr eaLnBrk="1" hangingPunct="1"/>
            <a:endParaRPr lang="ru-RU" smtClean="0"/>
          </a:p>
        </p:txBody>
      </p:sp>
      <p:pic>
        <p:nvPicPr>
          <p:cNvPr id="16388" name="Picture 6" descr="http://nsk.sibnovosti.ru/pictures/0409/8346/bolnogo_lesa_v_novosibirskoy_oblasti_stalo_v_tri_raza_bols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916238"/>
            <a:ext cx="50387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472113" y="3275013"/>
            <a:ext cx="4392612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Эта книжная страница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Раньше, знаешь, чем была?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Ели малою частицей,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>
                <a:solidFill>
                  <a:srgbClr val="000000"/>
                </a:solidFill>
              </a:rPr>
              <a:t>Ну, а ель в лесу росла.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http://solikamsk-raion.ru/userfiles/Image/publicationv/photo_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50825"/>
            <a:ext cx="5995987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gruzoviki.ru/f/400/2vkm5t01n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563" y="2279650"/>
            <a:ext cx="57721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images.autoline.com.ua/news_images/3/3/6/1227457633-1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938" y="1636713"/>
            <a:ext cx="579913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1"/>
          <p:cNvSpPr>
            <a:spLocks noChangeArrowheads="1"/>
          </p:cNvSpPr>
          <p:nvPr/>
        </p:nvSpPr>
        <p:spPr bwMode="auto">
          <a:xfrm>
            <a:off x="2087563" y="684213"/>
            <a:ext cx="6245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lnSpc>
                <a:spcPct val="118000"/>
              </a:lnSpc>
            </a:pPr>
            <a:r>
              <a:rPr lang="ru-RU" sz="3200" b="1">
                <a:solidFill>
                  <a:srgbClr val="FF6600"/>
                </a:solidFill>
                <a:latin typeface="Arial Black" pitchFamily="34" charset="0"/>
                <a:ea typeface="Lucida Sans Unicode" pitchFamily="34" charset="0"/>
                <a:cs typeface="Lucida Sans Unicode" pitchFamily="34" charset="0"/>
              </a:rPr>
              <a:t>Бумажный  комбинат</a:t>
            </a:r>
          </a:p>
        </p:txBody>
      </p:sp>
      <p:pic>
        <p:nvPicPr>
          <p:cNvPr id="9219" name="Picture 2050" descr="http://gdb.rferl.org/5A80D39A-143E-414D-BF7E-242A035F3D9C_mw800_mh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1350963"/>
            <a:ext cx="7334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052" descr="http://fedpress.ru/sites/fedpress/files/nancy/news/kam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5" y="1350963"/>
            <a:ext cx="7358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92163" y="1079500"/>
            <a:ext cx="4968875" cy="320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4996" rIns="89991" bIns="44996"/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Бумага и взрослым,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И детям нужна: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Газетой, тетрадкою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Станет она,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Альбомом для марок  богатым,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Сверкающим пёстрым плакатом.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В нарядную книгу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Она превратится.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Картинками ярко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Заблещут страницы!           </a:t>
            </a:r>
          </a:p>
        </p:txBody>
      </p:sp>
      <p:pic>
        <p:nvPicPr>
          <p:cNvPr id="19459" name="Picture 1029" descr="http://www.rusmia.ru/images/stories/Mia/znachki/chita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755650"/>
            <a:ext cx="465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31" descr="http://darudar.org/var/files/img/b4/cb/b4cba56fb19594f9b2b9fd2f3fdc497e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863" y="4092575"/>
            <a:ext cx="43211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Издательство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503238" y="1208088"/>
            <a:ext cx="9072562" cy="51847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Чтобы книга к нам пришла, надо ее придумать. Нелёгок труд </a:t>
            </a:r>
            <a:r>
              <a:rPr lang="ru-RU" sz="2000" b="1" smtClean="0">
                <a:latin typeface="Arial" charset="0"/>
                <a:cs typeface="Arial" charset="0"/>
              </a:rPr>
              <a:t>писателя, поэта</a:t>
            </a:r>
            <a:r>
              <a:rPr lang="ru-RU" sz="2000" smtClean="0">
                <a:latin typeface="Arial" charset="0"/>
                <a:cs typeface="Arial" charset="0"/>
              </a:rPr>
              <a:t>. Чтобы написать хорошую, интересную книгу, нужно много знать и уметь передать свои знания другим. Писатели и поэты приносят свои рукописи в издательство. А знаете ли вы писателей и поэтов?</a:t>
            </a:r>
          </a:p>
        </p:txBody>
      </p:sp>
      <p:pic>
        <p:nvPicPr>
          <p:cNvPr id="11268" name="Picture 2" descr="http://ruvr.ru/files/Image/Editiors/Espanol/Victor2/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032125"/>
            <a:ext cx="3382962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g0.liveinternet.ru/images/attach/c/0/34/692/34692800_portrait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3059113"/>
            <a:ext cx="31607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zhitejnik.ru/uploads/posts/2011-03/thumbs/1300691140_image_34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3059113"/>
            <a:ext cx="2952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576263" y="684213"/>
            <a:ext cx="9072562" cy="3167062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  <a:cs typeface="Arial" charset="0"/>
              </a:rPr>
              <a:t>Многие книги выпускаются с яркими иллюстрациями. Их создаёт </a:t>
            </a:r>
            <a:r>
              <a:rPr lang="ru-RU" sz="2000" b="1" smtClean="0">
                <a:latin typeface="Arial" charset="0"/>
                <a:cs typeface="Arial" charset="0"/>
              </a:rPr>
              <a:t>художник</a:t>
            </a:r>
            <a:r>
              <a:rPr lang="ru-RU" sz="2000" smtClean="0">
                <a:latin typeface="Arial" charset="0"/>
                <a:cs typeface="Arial" charset="0"/>
              </a:rPr>
              <a:t>, который должен хорошо знать содержание книги. Иллюстрации помогают нам лучше представить образы и героев. Догадайтесь, из каких книг эти иллюстрации?</a:t>
            </a:r>
          </a:p>
        </p:txBody>
      </p:sp>
      <p:pic>
        <p:nvPicPr>
          <p:cNvPr id="12291" name="Picture 2" descr="http://www.egomoda.ru/sites/default/files/1212377358_vi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411413"/>
            <a:ext cx="546735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crosti.ru/patterns/00/00/d7/4b0aaa70a5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7188" y="2422525"/>
            <a:ext cx="4206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www.old-land.ru/kadr/rr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5" y="2351088"/>
            <a:ext cx="39481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226</TotalTime>
  <Words>525</Words>
  <Application>Microsoft Office PowerPoint</Application>
  <PresentationFormat>Произвольный</PresentationFormat>
  <Paragraphs>65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Тема4</vt:lpstr>
      <vt:lpstr>ПРЕЗЕНТАЦИЯ</vt:lpstr>
      <vt:lpstr>Отгадай загадку:</vt:lpstr>
      <vt:lpstr>Пословицы о книгах:</vt:lpstr>
      <vt:lpstr> Бумага        </vt:lpstr>
      <vt:lpstr>Слайд 5</vt:lpstr>
      <vt:lpstr>Слайд 6</vt:lpstr>
      <vt:lpstr>Слайд 7</vt:lpstr>
      <vt:lpstr>Издательство</vt:lpstr>
      <vt:lpstr>Слайд 9</vt:lpstr>
      <vt:lpstr>Слайд 10</vt:lpstr>
      <vt:lpstr>Типография</vt:lpstr>
      <vt:lpstr>Книжный магазин</vt:lpstr>
      <vt:lpstr>Библиотеки</vt:lpstr>
      <vt:lpstr>Слайд 14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Наталья</cp:lastModifiedBy>
  <cp:revision>33</cp:revision>
  <dcterms:modified xsi:type="dcterms:W3CDTF">2019-11-24T11:33:45Z</dcterms:modified>
</cp:coreProperties>
</file>