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71" r:id="rId3"/>
    <p:sldId id="270" r:id="rId4"/>
    <p:sldId id="275" r:id="rId5"/>
    <p:sldId id="269" r:id="rId6"/>
    <p:sldId id="280" r:id="rId7"/>
    <p:sldId id="268" r:id="rId8"/>
    <p:sldId id="277" r:id="rId9"/>
    <p:sldId id="274" r:id="rId10"/>
    <p:sldId id="272" r:id="rId11"/>
    <p:sldId id="278" r:id="rId12"/>
    <p:sldId id="279" r:id="rId13"/>
    <p:sldId id="281" r:id="rId14"/>
    <p:sldId id="26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C87AB-9DF7-4750-8717-5D885023CA0C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C5194-1E1C-4B66-B107-62D13EB7AB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08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C5194-1E1C-4B66-B107-62D13EB7ABE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768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C5194-1E1C-4B66-B107-62D13EB7ABE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388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  <p:pic>
        <p:nvPicPr>
          <p:cNvPr id="8" name="Рисунок 7" descr="1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1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  <p:pic>
        <p:nvPicPr>
          <p:cNvPr id="8" name="Рисунок 7" descr="1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9" name="Рисунок 8" descr="9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96F35-C517-4637-A1FC-28FD0D08B757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D5ED3-3FA0-4468-8017-76D450D45D9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  <p:pic>
        <p:nvPicPr>
          <p:cNvPr id="8" name="Рисунок 7" descr="7.jpg"/>
          <p:cNvPicPr>
            <a:picLocks noChangeAspect="1"/>
          </p:cNvPicPr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5" r:id="rId3"/>
    <p:sldLayoutId id="2147483667" r:id="rId4"/>
    <p:sldLayoutId id="2147483666" r:id="rId5"/>
    <p:sldLayoutId id="2147483660" r:id="rId6"/>
    <p:sldLayoutId id="2147483661" r:id="rId7"/>
    <p:sldLayoutId id="2147483662" r:id="rId8"/>
    <p:sldLayoutId id="214748366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7" r:id="rId15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images.forwallpaper.com/files/images/4/4b9f/4b9f2fd0/673746/blue-and-yellow.jpg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image" Target="../media/image20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1620" y="260648"/>
            <a:ext cx="7092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Проектно-исследовательская работа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2098250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ЭФФЕКТ</a:t>
            </a:r>
            <a:r>
              <a:rPr lang="ru-RU" sz="6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 МУЗЫКИ </a:t>
            </a:r>
            <a:r>
              <a:rPr lang="ru-RU" sz="60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МОЦАРТА</a:t>
            </a:r>
            <a:r>
              <a:rPr lang="ru-RU" sz="60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endParaRPr lang="ru-RU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79646">
                  <a:lumMod val="60000"/>
                  <a:lumOff val="40000"/>
                </a:srgbClr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pic>
        <p:nvPicPr>
          <p:cNvPr id="1035" name="Picture 11" descr="http://instremum.ru/img/instrument/klavec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64" y="4367328"/>
            <a:ext cx="2448272" cy="235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395535" y="4766457"/>
            <a:ext cx="56166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Автор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ru-RU" sz="2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Саушкина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Виолетта</a:t>
            </a:r>
            <a:endParaRPr lang="ru-RU" sz="2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«Б» </a:t>
            </a:r>
            <a:r>
              <a:rPr lang="ru-RU" sz="2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класс 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МОУ  </a:t>
            </a:r>
            <a:r>
              <a:rPr lang="ru-RU" sz="2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«СОШ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№</a:t>
            </a:r>
            <a:r>
              <a:rPr lang="ru-RU" sz="2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</a:t>
            </a:r>
            <a:endParaRPr lang="ru-RU" sz="2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г.Саранск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sz="2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Саушкина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Ирина Анатольевна </a:t>
            </a:r>
            <a:endParaRPr lang="ru-RU" sz="2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7" name="Picture 13" descr="C:\Users\денис\Desktop\Моцарт\ноты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90162"/>
            <a:ext cx="5472608" cy="5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078" y="151180"/>
            <a:ext cx="8663202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solidFill>
                  <a:schemeClr val="bg1"/>
                </a:solidFill>
              </a:rPr>
              <a:t>Влияние </a:t>
            </a:r>
            <a:r>
              <a:rPr lang="ru-RU" sz="2800" b="1" u="sng" dirty="0">
                <a:solidFill>
                  <a:schemeClr val="bg1"/>
                </a:solidFill>
              </a:rPr>
              <a:t>музыки Моцарта на великого ученого физика </a:t>
            </a:r>
            <a:r>
              <a:rPr lang="ru-RU" sz="2800" b="1" u="sng" dirty="0" smtClean="0">
                <a:solidFill>
                  <a:schemeClr val="bg1"/>
                </a:solidFill>
              </a:rPr>
              <a:t>Эйнштейна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А еще я узнала, 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что всемирно известный  ученый физик Эйнштейн  по настоянию матери  с шести лет начал заниматься скрипкой и делал это изначально только потому, что так требовали родители. Лишь музыка великого Моцарта совершила переворот в его душе, и скрипка навсегда стала спутником в жизни физика. Если же он заходил в тупик, брал в руки скрипку, и тогда решение сказочным образом появлялось в его голове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Я не физик. Я знаменитый скрипач</a:t>
            </a:r>
            <a:r>
              <a:rPr lang="ru-RU" sz="2000" b="1" dirty="0" smtClean="0">
                <a:solidFill>
                  <a:schemeClr val="tx2"/>
                </a:solidFill>
              </a:rPr>
              <a:t>.</a:t>
            </a:r>
            <a:r>
              <a:rPr lang="ru-RU" sz="2000" b="1" dirty="0" smtClean="0"/>
              <a:t> </a:t>
            </a:r>
          </a:p>
          <a:p>
            <a:pPr algn="ctr"/>
            <a:endParaRPr lang="ru-RU" sz="2000" b="1" dirty="0" smtClean="0"/>
          </a:p>
          <a:p>
            <a:pPr algn="just"/>
            <a:endParaRPr lang="ru-RU" sz="2000" b="1" dirty="0" smtClean="0"/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 smtClean="0">
              <a:solidFill>
                <a:srgbClr val="EEECE1">
                  <a:lumMod val="90000"/>
                </a:srgbClr>
              </a:solidFill>
            </a:endParaRPr>
          </a:p>
          <a:p>
            <a:pPr lvl="0" algn="ctr"/>
            <a:endParaRPr lang="ru-RU" b="1" dirty="0">
              <a:solidFill>
                <a:srgbClr val="EEECE1">
                  <a:lumMod val="90000"/>
                </a:srgb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8506824"/>
              </p:ext>
            </p:extLst>
          </p:nvPr>
        </p:nvGraphicFramePr>
        <p:xfrm>
          <a:off x="712796" y="3284984"/>
          <a:ext cx="7627765" cy="3433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Изображение" r:id="rId3" imgW="7152381" imgH="3219899" progId="StaticMetafile">
                  <p:embed/>
                </p:oleObj>
              </mc:Choice>
              <mc:Fallback>
                <p:oleObj name="Изображение" r:id="rId3" imgW="7152381" imgH="3219899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96" y="3284984"/>
                        <a:ext cx="7627765" cy="3433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3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6330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u="sng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</a:t>
            </a:r>
            <a:r>
              <a:rPr lang="ru-RU" sz="3200" b="1" i="1" u="sng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i="1" u="sng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928669"/>
            <a:ext cx="57606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- прослушивание музыки Моцарта перед контрольной работой способствовало повышению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результатов,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улучшило концентрацию  внимания. </a:t>
            </a:r>
          </a:p>
          <a:p>
            <a:pPr lvl="0"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- прослушивание музыки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Моцарта во время подготовки уроков,</a:t>
            </a:r>
          </a:p>
          <a:p>
            <a:pPr marL="342900" lvl="0" indent="-342900"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месяца,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привело к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глубокому и быстрому усвоению программы.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эксперимент- совместное прослушивание музыки 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Моцарта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течении трёх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месяцев,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моей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семьёй,  помогло нам сбалансировать нервную систему и  улучшить настроение.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4" y="3732001"/>
            <a:ext cx="1801570" cy="192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4" y="223162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199" y="3900227"/>
            <a:ext cx="2615684" cy="253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7586" t="23276" r="18965" b="12069"/>
          <a:stretch/>
        </p:blipFill>
        <p:spPr>
          <a:xfrm>
            <a:off x="7035821" y="1213825"/>
            <a:ext cx="1488773" cy="240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05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856" y="188640"/>
            <a:ext cx="85956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году  по настоянию своей мамы  я начала заниматься на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фортепиано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делаю свои первые шаги. Конечно  пока я не играла произведения В.А. Моцарта. Но я уверена, что музыка Моцарта совершит переворот и в моей душе, как у всемирно известного  ученого физика Эйнштейна и фортепиано навсегда станет спутником в моей жизни.</a:t>
            </a:r>
          </a:p>
          <a:p>
            <a:pPr lvl="0" algn="ctr"/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" y="1556792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311" t="23837" r="19633" b="4653"/>
          <a:stretch/>
        </p:blipFill>
        <p:spPr>
          <a:xfrm>
            <a:off x="611560" y="2699792"/>
            <a:ext cx="3622949" cy="3881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s://www.picgifs.com/glitter-gifs/m/music/picgifs-music-18619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67843"/>
            <a:ext cx="2217907" cy="22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icturesanimations.com/m/music_note/1175816490_www-animaatjes-n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77" y="6373893"/>
            <a:ext cx="4586711" cy="48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icturesanimations.com/m/music_note/1175816490_www-animaatjes-nl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330500"/>
            <a:ext cx="5040559" cy="53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3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</a:rPr>
              <a:t>В.А. Моцарт - самый гениальный композитор.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</a:rPr>
              <a:t> Когда я слушаю его произведения, забываю всю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</a:rPr>
              <a:t> музыку, даже самую любимую. Эта музыка наводит на мысли. Учит думать. Она бесподобна. Под эту музыку можно танцевать в темноте, можно плакать, можно мечтать.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7" t="53150" r="1417" b="6951"/>
          <a:stretch/>
        </p:blipFill>
        <p:spPr>
          <a:xfrm>
            <a:off x="3168216" y="2757952"/>
            <a:ext cx="2993504" cy="355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://gif-anim.narod.ru/Multi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6" y="5088386"/>
            <a:ext cx="2394087" cy="11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im0-tub-ru.yandex.net/i?id=c469ca46710085b8ee8c01bbe785c5da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04171"/>
            <a:ext cx="1201602" cy="17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lubdances.ru/dance/19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77072"/>
            <a:ext cx="1323451" cy="220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miranimacii.ru/_ph/23/209758463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60" y="2494241"/>
            <a:ext cx="1217944" cy="133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180528" y="188640"/>
            <a:ext cx="9072039" cy="125400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  </a:t>
            </a:r>
            <a:r>
              <a:rPr kumimoji="0" lang="ru-RU" sz="4800" b="1" i="1" u="none" strike="noStrike" kern="1200" cap="none" spc="50" normalizeH="0" baseline="0" noProof="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Интернет-ресурсы</a:t>
            </a:r>
            <a:endParaRPr kumimoji="0" lang="ru-RU" sz="4800" b="1" i="1" u="none" strike="noStrike" kern="1200" cap="none" spc="50" normalizeH="0" baseline="0" noProof="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6" name="Прямоугольник 2"/>
          <p:cNvSpPr>
            <a:spLocks noChangeArrowheads="1"/>
          </p:cNvSpPr>
          <p:nvPr/>
        </p:nvSpPr>
        <p:spPr bwMode="auto">
          <a:xfrm rot="10800000" flipV="1">
            <a:off x="395536" y="1322331"/>
            <a:ext cx="5616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hlinkClick r:id="rId2"/>
              </a:rPr>
              <a:t>http://</a:t>
            </a:r>
            <a:r>
              <a:rPr lang="en-US" b="1" u="sng" dirty="0" smtClean="0">
                <a:solidFill>
                  <a:srgbClr val="0070C0"/>
                </a:solidFill>
                <a:hlinkClick r:id="rId2"/>
              </a:rPr>
              <a:t>images.forwallpaper.com/files/images/4/4b9f/4b9f2fd0/673746/blue-and-yellow.jpg</a:t>
            </a:r>
            <a:r>
              <a:rPr lang="ru-RU" b="1" u="sng" dirty="0" smtClean="0">
                <a:solidFill>
                  <a:srgbClr val="0070C0"/>
                </a:solidFill>
              </a:rPr>
              <a:t> </a:t>
            </a:r>
            <a:r>
              <a:rPr lang="ru-RU" b="1" i="1" u="sng" dirty="0" smtClean="0">
                <a:solidFill>
                  <a:srgbClr val="0070C0"/>
                </a:solidFill>
              </a:rPr>
              <a:t>- фон </a:t>
            </a:r>
            <a:endParaRPr lang="ru-RU" b="1" i="1" u="sng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395536" y="1998357"/>
            <a:ext cx="5960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Музыкальная литература развитие западно-европейской музыки М</a:t>
            </a:r>
            <a:r>
              <a:rPr lang="ru-RU" b="1" dirty="0" smtClean="0">
                <a:solidFill>
                  <a:srgbClr val="0070C0"/>
                </a:solidFill>
              </a:rPr>
              <a:t>. Шорникова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dalance.ru/UserFiles/portfolio/036/138/f6684212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5428" r="6440"/>
          <a:stretch/>
        </p:blipFill>
        <p:spPr bwMode="auto">
          <a:xfrm>
            <a:off x="6263086" y="1037854"/>
            <a:ext cx="2720047" cy="1606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tunnel.ru/i/post/350141/3501412341/2063604368/at62154464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53" y="4316787"/>
            <a:ext cx="3236872" cy="24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0315" y="2644169"/>
            <a:ext cx="690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Журнал Химия и Жизнь №4 1992 Кандидат химических наук М. Д. ВАЛЬЧИХИНА, кандидат медицинских наук С. А. ГУРЕВИЧ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7230" y="3290500"/>
            <a:ext cx="79732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Васина – Гроссман В. А. Книга о музыке и великих музыкантах: Маленькая энциклопедия. – М.: Дет. лит., 1986</a:t>
            </a: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440315" y="3947455"/>
            <a:ext cx="8435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Д. Дж. Эффект Моцарта. \ Пер. с англ. Л.М. Щукин. – Мн.: ООО «Попурри», 1999.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76024" y="4437112"/>
            <a:ext cx="5228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http://sunny-music.ru/2008/06/12/vliyanie-muzyki-na-organizm-cheloveka/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91307" y="5174620"/>
            <a:ext cx="5500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http://www.oculus.com.ua/digest.php?tom=99&amp;id=173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88641"/>
            <a:ext cx="6480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 </a:t>
            </a:r>
            <a:r>
              <a:rPr lang="ru-RU" sz="2200" b="1" dirty="0">
                <a:solidFill>
                  <a:srgbClr val="002060"/>
                </a:solidFill>
              </a:rPr>
              <a:t>Узнать  что же представляет собой эта волшебная сила музыки, которая движет нами, вдохновляет нас, заряжает энергией и исцеляет?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9792" y="1179510"/>
            <a:ext cx="58326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r>
              <a:rPr lang="ru-RU" sz="2200" b="1" dirty="0">
                <a:solidFill>
                  <a:srgbClr val="002060"/>
                </a:solidFill>
              </a:rPr>
              <a:t>Выяснить влияние музыки на организм человека.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1817311"/>
            <a:ext cx="66076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Определить положительное и отрицательное влияние музыки на состояние человека.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 Определить влияние музыки </a:t>
            </a:r>
            <a:r>
              <a:rPr lang="ru-RU" sz="2200" b="1" dirty="0" smtClean="0">
                <a:solidFill>
                  <a:srgbClr val="002060"/>
                </a:solidFill>
              </a:rPr>
              <a:t>Моцарта на великого ученого физика Эйнштейна.</a:t>
            </a:r>
            <a:endParaRPr lang="ru-RU" sz="2200" b="1" dirty="0">
              <a:solidFill>
                <a:srgbClr val="002060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002060"/>
                </a:solidFill>
              </a:rPr>
              <a:t>Провести эксперимент</a:t>
            </a:r>
            <a:r>
              <a:rPr lang="ru-RU" sz="2200" dirty="0">
                <a:solidFill>
                  <a:srgbClr val="002060"/>
                </a:solidFill>
              </a:rPr>
              <a:t/>
            </a:r>
            <a:br>
              <a:rPr lang="ru-RU" sz="2200" dirty="0">
                <a:solidFill>
                  <a:srgbClr val="002060"/>
                </a:solidFill>
              </a:rPr>
            </a:b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3789040"/>
            <a:ext cx="64807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  <a:r>
              <a:rPr lang="ru-RU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200" b="1" dirty="0">
                <a:solidFill>
                  <a:srgbClr val="002060"/>
                </a:solidFill>
              </a:rPr>
              <a:t>- Музыка В</a:t>
            </a:r>
            <a:r>
              <a:rPr lang="ru-RU" sz="2200" b="1" dirty="0" smtClean="0">
                <a:solidFill>
                  <a:srgbClr val="002060"/>
                </a:solidFill>
              </a:rPr>
              <a:t>. А. Моцарта </a:t>
            </a:r>
            <a:r>
              <a:rPr lang="ru-RU" sz="2200" b="1" dirty="0">
                <a:solidFill>
                  <a:srgbClr val="002060"/>
                </a:solidFill>
              </a:rPr>
              <a:t>положительно влияет на организм человека.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7778" y="4573215"/>
            <a:ext cx="7850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</a:t>
            </a:r>
            <a:r>
              <a:rPr lang="ru-RU" sz="2200" b="1" dirty="0" smtClean="0"/>
              <a:t>-</a:t>
            </a:r>
            <a:r>
              <a:rPr lang="ru-RU" sz="2200" dirty="0" smtClean="0">
                <a:solidFill>
                  <a:srgbClr val="002060"/>
                </a:solidFill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Музыка Моцарта.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9259"/>
            <a:ext cx="3103309" cy="2168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8" y="167355"/>
            <a:ext cx="2233982" cy="27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4968512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исследования: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7569" y="2827676"/>
            <a:ext cx="2160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Вольфганг  Амадей  </a:t>
            </a:r>
          </a:p>
          <a:p>
            <a:pPr lvl="0" algn="ctr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Моцарт </a:t>
            </a:r>
          </a:p>
          <a:p>
            <a:pPr lvl="0" algn="ctr"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(1756-1791)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71700" y="5430177"/>
            <a:ext cx="34923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Поисковый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Анализ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Сравнение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050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33" y="5478210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5213" y="1437411"/>
            <a:ext cx="6558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В 3 года он уже мог играть на клавесине трудные мелодии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.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В 4 года он написал свой 1-й концерт для клавесина, который был очень сложным и его не могли исполнить взрослые музыканты.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 В 6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лет Вольфганг  играл на клавесине, органе и скрипке. </a:t>
            </a:r>
          </a:p>
        </p:txBody>
      </p:sp>
      <p:pic>
        <p:nvPicPr>
          <p:cNvPr id="4" name="Picture 2" descr="https://upload.wikimedia.org/wikipedia/commons/thumb/3/3f/Wolfgang-amadeus-mozart_2.jpg/220px-Wolfgang-amadeus-mozar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9" y="555373"/>
            <a:ext cx="2379264" cy="2979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8848" y="0"/>
            <a:ext cx="7874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Интересные факты из биографии Моцарта</a:t>
            </a:r>
          </a:p>
        </p:txBody>
      </p:sp>
      <p:pic>
        <p:nvPicPr>
          <p:cNvPr id="3074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85" y="382607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s018.radikal.ru/i528/1305/b9/ce7d8561914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1075">
            <a:off x="7237565" y="3312637"/>
            <a:ext cx="1707139" cy="184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c.pics.livejournal.com/natalex84/68548542/20305/20305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32" y="3535290"/>
            <a:ext cx="4260062" cy="212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.rtvslo.si/_up/drown/photos/2010/11/09/25970_emba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7" y="4003091"/>
            <a:ext cx="2016068" cy="194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animo2.ucoz.ru/_ph/14/2/57142424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89024"/>
            <a:ext cx="3199347" cy="240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54320"/>
            <a:ext cx="903649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Почему Моцарт </a:t>
            </a:r>
            <a:r>
              <a:rPr lang="ru-RU" altLang="ru-RU" sz="2600" b="1" i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i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ru-RU" altLang="ru-RU" sz="2600" b="1" i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“самый </a:t>
            </a:r>
            <a:r>
              <a:rPr lang="ru-RU" altLang="ru-RU" sz="2600" b="1" i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подходящий”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600" b="1" i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композитор для малышей? </a:t>
            </a:r>
            <a:endParaRPr lang="ru-RU" altLang="ru-RU" sz="2600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46982"/>
            <a:ext cx="8928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Во многих странах мира, проводились исследования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и 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ученые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доказали,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что его светлая и добрая музыка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оказывает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положительное влияние на детскую психику, интеллект и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творчество. Он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с детства был гением от природы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и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это внесло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в  его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музыку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чистое детское восприятие,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которое подсознательно 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чувствуют все 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“</a:t>
            </a: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>почитатели” его творчества даже самые маленькие.</a:t>
            </a:r>
          </a:p>
        </p:txBody>
      </p:sp>
      <p:pic>
        <p:nvPicPr>
          <p:cNvPr id="9" name="Picture 6" descr="00036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9336"/>
            <a:ext cx="5184576" cy="3370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11" y="154320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3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7687" y="476672"/>
            <a:ext cx="50766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 Недавно в  Москве  ученые психологи провели эксперимент.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 Ученые попросили детей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нарисовать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фантастическое животное во время прослушивания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charset="0"/>
              </a:rPr>
              <a:t>музыки. Оказалось</a:t>
            </a: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, что когда дети слушали музыку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charset="0"/>
              </a:rPr>
              <a:t>Моцарта, </a:t>
            </a:r>
            <a:endParaRPr lang="ru-RU" altLang="ru-RU" sz="2000" b="1" dirty="0">
              <a:solidFill>
                <a:srgbClr val="002060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002060"/>
                </a:solidFill>
                <a:latin typeface="Arial" charset="0"/>
              </a:rPr>
              <a:t>то рисовали миленьких, ласковых и безобидных </a:t>
            </a:r>
            <a:r>
              <a:rPr lang="ru-RU" altLang="ru-RU" sz="2000" b="1" dirty="0" smtClean="0">
                <a:solidFill>
                  <a:srgbClr val="002060"/>
                </a:solidFill>
                <a:latin typeface="Arial" charset="0"/>
              </a:rPr>
              <a:t>животных,  природу</a:t>
            </a:r>
            <a:r>
              <a:rPr lang="ru-RU" altLang="ru-RU" b="1" dirty="0" smtClean="0">
                <a:solidFill>
                  <a:srgbClr val="002060"/>
                </a:solidFill>
                <a:latin typeface="Arial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2060"/>
                </a:solidFill>
                <a:latin typeface="Arial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Arial" charset="0"/>
              </a:rPr>
            </a:br>
            <a:endParaRPr lang="ru-RU" altLang="ru-RU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" name="Picture 6" descr="____________0003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7" y="1720034"/>
            <a:ext cx="1943100" cy="23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02" y="4785630"/>
            <a:ext cx="1819753" cy="191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80" y="3679655"/>
            <a:ext cx="416599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" y="4238263"/>
            <a:ext cx="1922138" cy="237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60" y="208855"/>
            <a:ext cx="1104949" cy="138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-4211"/>
          <a:stretch/>
        </p:blipFill>
        <p:spPr bwMode="auto">
          <a:xfrm>
            <a:off x="7164289" y="2801729"/>
            <a:ext cx="1645597" cy="21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9" y="187387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://benik2000.ru/next/image/560d6f58a09e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9" y="242088"/>
            <a:ext cx="1800199" cy="235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6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b="1" i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Мой эксперимент.</a:t>
            </a:r>
            <a:endParaRPr lang="ru-RU" altLang="ru-RU" b="1" i="1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Я тоже решила провести над собой эксперимент.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Слушала</a:t>
            </a:r>
            <a:r>
              <a:rPr lang="ru-RU" altLang="ru-RU" sz="2400" b="1" kern="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музыку Моцарта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и рисовала рисунок.</a:t>
            </a:r>
          </a:p>
          <a:p>
            <a:pPr lvl="0" fontAlgn="base"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" t="12980" r="-543" b="38720"/>
          <a:stretch/>
        </p:blipFill>
        <p:spPr>
          <a:xfrm>
            <a:off x="2245271" y="2490418"/>
            <a:ext cx="4794410" cy="3070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26" y="5526251"/>
            <a:ext cx="2029594" cy="1141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8" y="5461606"/>
            <a:ext cx="2148574" cy="12083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75" y="5543166"/>
            <a:ext cx="2212206" cy="11414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71" y="5528518"/>
            <a:ext cx="2479304" cy="1141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7" y="1484784"/>
            <a:ext cx="2015347" cy="244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214290"/>
            <a:ext cx="1769787" cy="205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4548187"/>
            <a:ext cx="184954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58" y="298244"/>
            <a:ext cx="1571636" cy="189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214290"/>
            <a:ext cx="1500198" cy="1845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46779" y="4176965"/>
            <a:ext cx="1901635" cy="244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imgp176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68" y="2428868"/>
            <a:ext cx="1729234" cy="187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6635"/>
            <a:ext cx="7381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58932" y="320746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Когда же включали рок-музыку, дети рисовали страшных и уродливых животных с раскрытой пастью, огромными клыками и острыми когтями</a:t>
            </a:r>
          </a:p>
        </p:txBody>
      </p:sp>
    </p:spTree>
    <p:extLst>
      <p:ext uri="{BB962C8B-B14F-4D97-AF65-F5344CB8AC3E}">
        <p14:creationId xmlns:p14="http://schemas.microsoft.com/office/powerpoint/2010/main" val="40705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ru-RU" alt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В чем секрет музыки Моцарта?</a:t>
            </a:r>
            <a:endParaRPr kumimoji="0" lang="ru-RU" sz="2800" b="0" i="1" u="sng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835102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Музыка Моцарта оказывает лечебное воздействие на человека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smtClean="0">
                <a:solidFill>
                  <a:srgbClr val="002060"/>
                </a:solidFill>
                <a:latin typeface="Arial" charset="0"/>
              </a:rPr>
              <a:t>потому, </a:t>
            </a: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что в ней очень много высоких звуков,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Её энергия полезна для головного мозга  и для всего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Arial" charset="0"/>
              </a:rPr>
              <a:t>организма. </a:t>
            </a:r>
            <a:endParaRPr lang="ru-RU" altLang="ru-RU" sz="2000" b="1" i="1" dirty="0">
              <a:solidFill>
                <a:srgbClr val="002060"/>
              </a:solidFill>
              <a:latin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Музыка Моцарта не заставляет мозг “перенапрягаться”.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 Она  простая, чистая, светлая, солнечная, искренняя.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Поэтому Моцарта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Arial" charset="0"/>
              </a:rPr>
              <a:t>называют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i="1" dirty="0" smtClean="0">
                <a:solidFill>
                  <a:srgbClr val="002060"/>
                </a:solidFill>
                <a:latin typeface="Arial" charset="0"/>
              </a:rPr>
              <a:t>               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“</a:t>
            </a:r>
            <a:r>
              <a:rPr lang="ru-RU" altLang="ru-RU" sz="2400" b="1" i="1" u="sng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солнечным</a:t>
            </a:r>
            <a:r>
              <a:rPr lang="ru-RU" altLang="ru-RU" sz="2400" b="1" i="1" dirty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” </a:t>
            </a:r>
            <a:r>
              <a:rPr lang="ru-RU" altLang="ru-RU" sz="2400" b="1" i="1" dirty="0" smtClean="0"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 </a:t>
            </a:r>
            <a:r>
              <a:rPr lang="ru-RU" altLang="ru-RU" sz="2000" b="1" i="1" dirty="0" smtClean="0">
                <a:solidFill>
                  <a:srgbClr val="002060"/>
                </a:solidFill>
                <a:latin typeface="Arial" charset="0"/>
              </a:rPr>
              <a:t>композитором</a:t>
            </a:r>
            <a:r>
              <a:rPr lang="ru-RU" altLang="ru-RU" sz="2000" b="1" i="1" dirty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pic>
        <p:nvPicPr>
          <p:cNvPr id="4" name="Picture 7" descr="музыкан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861049"/>
            <a:ext cx="3094434" cy="2907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beesona.ru/upload/991/6277097dedcb872cb45a50ac876b1a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4365104"/>
            <a:ext cx="2448273" cy="2074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4" y="188640"/>
            <a:ext cx="73818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26045"/>
          <a:stretch/>
        </p:blipFill>
        <p:spPr>
          <a:xfrm>
            <a:off x="136351" y="3908632"/>
            <a:ext cx="2564342" cy="260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159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38913"/>
            <a:ext cx="70342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лучшается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самочувствие</a:t>
            </a:r>
            <a:r>
              <a:rPr lang="ru-RU" sz="2000" dirty="0">
                <a:solidFill>
                  <a:srgbClr val="002060"/>
                </a:solidFill>
              </a:rPr>
              <a:t>.</a:t>
            </a:r>
            <a:r>
              <a:rPr lang="ru-RU" sz="2000" dirty="0">
                <a:solidFill>
                  <a:srgbClr val="EEECE1">
                    <a:lumMod val="90000"/>
                  </a:srgbClr>
                </a:solidFill>
              </a:rPr>
              <a:t> </a:t>
            </a:r>
          </a:p>
          <a:p>
            <a:pPr marL="457200" lvl="0" indent="-457200" algn="just">
              <a:lnSpc>
                <a:spcPct val="80000"/>
              </a:lnSpc>
              <a:defRPr/>
            </a:pP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Повышаются  умственные способности, интеллект  человека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80000"/>
              </a:lnSpc>
              <a:defRPr/>
            </a:pP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Улучшается слух, речь, снимает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стресс.</a:t>
            </a:r>
          </a:p>
          <a:p>
            <a:pPr marL="342900" lvl="0" indent="-3429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во время еды ежедневно слушать   спокойную 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музыку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Моцарта – исчезнут многие 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проблемы  с пищеварением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80000"/>
              </a:lnSpc>
              <a:defRPr/>
            </a:pP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80000"/>
              </a:lnSpc>
              <a:defRPr/>
            </a:pP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88641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i="1" u="sng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слушании  музыки </a:t>
            </a:r>
            <a:r>
              <a:rPr lang="ru-RU" altLang="ru-RU" sz="2800" b="1" i="1" u="sng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Моцарта</a:t>
            </a:r>
            <a:endParaRPr lang="ru-RU" sz="2800" b="1" i="1" u="sng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денис\Desktop\Моцарт\ключ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5" y="166479"/>
            <a:ext cx="73342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867" t="29924" r="30334" b="43244"/>
          <a:stretch/>
        </p:blipFill>
        <p:spPr>
          <a:xfrm>
            <a:off x="6352963" y="687431"/>
            <a:ext cx="2470794" cy="233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8404" t="17161" r="9986" b="27667"/>
          <a:stretch/>
        </p:blipFill>
        <p:spPr>
          <a:xfrm>
            <a:off x="1547664" y="3957485"/>
            <a:ext cx="5112569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127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798</Words>
  <Application>Microsoft Office PowerPoint</Application>
  <PresentationFormat>Экран (4:3)</PresentationFormat>
  <Paragraphs>96</Paragraphs>
  <Slides>14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Constantia</vt:lpstr>
      <vt:lpstr>Monotype Corsiva</vt:lpstr>
      <vt:lpstr>Times New Roman</vt:lpstr>
      <vt:lpstr>Wingdings</vt:lpstr>
      <vt:lpstr>Тема Office</vt:lpstr>
      <vt:lpstr>Изображение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Мой эксперимент.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home</cp:lastModifiedBy>
  <cp:revision>170</cp:revision>
  <cp:lastPrinted>2019-03-03T10:57:46Z</cp:lastPrinted>
  <dcterms:created xsi:type="dcterms:W3CDTF">2015-03-18T19:26:38Z</dcterms:created>
  <dcterms:modified xsi:type="dcterms:W3CDTF">2021-01-15T14:19:19Z</dcterms:modified>
</cp:coreProperties>
</file>