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0" r:id="rId3"/>
    <p:sldId id="261" r:id="rId4"/>
    <p:sldId id="263" r:id="rId5"/>
    <p:sldId id="282" r:id="rId6"/>
    <p:sldId id="283" r:id="rId7"/>
    <p:sldId id="284" r:id="rId8"/>
    <p:sldId id="294" r:id="rId9"/>
    <p:sldId id="285" r:id="rId10"/>
    <p:sldId id="297" r:id="rId11"/>
    <p:sldId id="271" r:id="rId12"/>
    <p:sldId id="295" r:id="rId13"/>
    <p:sldId id="298" r:id="rId14"/>
    <p:sldId id="287" r:id="rId15"/>
    <p:sldId id="267" r:id="rId16"/>
    <p:sldId id="301" r:id="rId17"/>
    <p:sldId id="264" r:id="rId18"/>
    <p:sldId id="265" r:id="rId19"/>
    <p:sldId id="296" r:id="rId20"/>
    <p:sldId id="272" r:id="rId21"/>
    <p:sldId id="288" r:id="rId22"/>
    <p:sldId id="274" r:id="rId23"/>
    <p:sldId id="266" r:id="rId24"/>
    <p:sldId id="289" r:id="rId25"/>
    <p:sldId id="290" r:id="rId26"/>
    <p:sldId id="269" r:id="rId27"/>
    <p:sldId id="300" r:id="rId28"/>
    <p:sldId id="291" r:id="rId29"/>
    <p:sldId id="273" r:id="rId30"/>
    <p:sldId id="299" r:id="rId31"/>
    <p:sldId id="275" r:id="rId32"/>
    <p:sldId id="279" r:id="rId33"/>
    <p:sldId id="293" r:id="rId34"/>
    <p:sldId id="278" r:id="rId35"/>
    <p:sldId id="292" r:id="rId36"/>
    <p:sldId id="277" r:id="rId37"/>
    <p:sldId id="28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87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98CCB8-2B93-44CA-9456-630CE1232606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BAA454F-D80C-4F59-A048-5FCB545335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gif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МИНИСТЕРСТВО ОБРАЗОВАНИЯ РМ</a:t>
            </a:r>
            <a:b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ПОРТФОЛИО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352839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Павельевой Елены Федоровны</a:t>
            </a:r>
          </a:p>
          <a:p>
            <a:pPr algn="ctr"/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педагога дополнительного образования  </a:t>
            </a:r>
          </a:p>
          <a:p>
            <a:pPr algn="ctr"/>
            <a: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МУ  ДО «Центр эстетического воспитания детей» г.о.Саранск</a:t>
            </a:r>
            <a:br>
              <a:rPr lang="ru-RU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ru-RU" altLang="ru-RU" sz="3200" b="1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303"/>
            <a:ext cx="91440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конкурсах(республиканский)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9" name="Picture 15" descr="C:\Users\Дом\Desktop\грамоты аттестация\Диплом Гран при. Начаркина Таи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333208"/>
            <a:ext cx="2444820" cy="3356170"/>
          </a:xfrm>
          <a:prstGeom prst="rect">
            <a:avLst/>
          </a:prstGeom>
          <a:noFill/>
        </p:spPr>
      </p:pic>
      <p:pic>
        <p:nvPicPr>
          <p:cNvPr id="20" name="Picture 4" descr="C:\Users\Дом\Desktop\грамоты аттестация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58" y="1375065"/>
            <a:ext cx="2433889" cy="3350079"/>
          </a:xfrm>
          <a:prstGeom prst="rect">
            <a:avLst/>
          </a:prstGeom>
          <a:noFill/>
        </p:spPr>
      </p:pic>
      <p:pic>
        <p:nvPicPr>
          <p:cNvPr id="21" name="Picture 11" descr="C:\Users\Дом\Desktop\Кредо\Пав.JPG"/>
          <p:cNvPicPr>
            <a:picLocks noChangeAspect="1" noChangeArrowheads="1"/>
          </p:cNvPicPr>
          <p:nvPr/>
        </p:nvPicPr>
        <p:blipFill>
          <a:blip r:embed="rId4" cstate="print"/>
          <a:srcRect t="2175" r="4279" b="2190"/>
          <a:stretch>
            <a:fillRect/>
          </a:stretch>
        </p:blipFill>
        <p:spPr bwMode="auto">
          <a:xfrm>
            <a:off x="556369" y="1347031"/>
            <a:ext cx="2390656" cy="337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39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996" y="44624"/>
            <a:ext cx="9144000" cy="1728192"/>
          </a:xfrm>
        </p:spPr>
        <p:txBody>
          <a:bodyPr>
            <a:no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конкурсах(международный-очно)</a:t>
            </a:r>
            <a: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2531" name="Picture 3" descr="C:\Users\Дом\Desktop\Кредо\Сканироват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79" y="1317876"/>
            <a:ext cx="1680017" cy="2375379"/>
          </a:xfrm>
          <a:prstGeom prst="rect">
            <a:avLst/>
          </a:prstGeom>
          <a:noFill/>
        </p:spPr>
      </p:pic>
      <p:pic>
        <p:nvPicPr>
          <p:cNvPr id="30" name="Picture 6" descr="C:\Users\Дом\Desktop\грамоты аттестация\DCAC_Diploma_Milana_Mileh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1678" y="3770823"/>
            <a:ext cx="1465716" cy="2056888"/>
          </a:xfrm>
          <a:prstGeom prst="rect">
            <a:avLst/>
          </a:prstGeom>
          <a:noFill/>
        </p:spPr>
      </p:pic>
      <p:pic>
        <p:nvPicPr>
          <p:cNvPr id="31" name="Picture 7" descr="C:\Users\Дом\Desktop\грамоты аттестация\DCAC_Diploma_Anastasia_Aver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59" y="3761545"/>
            <a:ext cx="1468500" cy="2075443"/>
          </a:xfrm>
          <a:prstGeom prst="rect">
            <a:avLst/>
          </a:prstGeom>
          <a:noFill/>
        </p:spPr>
      </p:pic>
      <p:pic>
        <p:nvPicPr>
          <p:cNvPr id="22" name="Picture 5" descr="C:\Users\Дом\Desktop\грамоты аттестация\Сканировать1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5249" y="1308379"/>
            <a:ext cx="1692947" cy="2394372"/>
          </a:xfrm>
          <a:prstGeom prst="rect">
            <a:avLst/>
          </a:prstGeom>
          <a:noFill/>
        </p:spPr>
      </p:pic>
      <p:pic>
        <p:nvPicPr>
          <p:cNvPr id="23" name="Picture 6" descr="C:\Users\Дом\Desktop\грамоты аттестация\Сканировать1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0167" y="1278226"/>
            <a:ext cx="1692947" cy="2394372"/>
          </a:xfrm>
          <a:prstGeom prst="rect">
            <a:avLst/>
          </a:prstGeom>
          <a:noFill/>
        </p:spPr>
      </p:pic>
      <p:pic>
        <p:nvPicPr>
          <p:cNvPr id="26" name="Picture 8" descr="C:\Users\Дом\Desktop\грамоты аттестация\Сканировать1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053" y="1278226"/>
            <a:ext cx="1692947" cy="2394372"/>
          </a:xfrm>
          <a:prstGeom prst="rect">
            <a:avLst/>
          </a:prstGeom>
          <a:noFill/>
        </p:spPr>
      </p:pic>
      <p:pic>
        <p:nvPicPr>
          <p:cNvPr id="16" name="Picture 16" descr="C:\Users\Дом\Desktop\Кредо\фото\DSCN29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0005" y="3857982"/>
            <a:ext cx="2581048" cy="1935786"/>
          </a:xfrm>
          <a:prstGeom prst="rect">
            <a:avLst/>
          </a:prstGeom>
          <a:noFill/>
        </p:spPr>
      </p:pic>
      <p:pic>
        <p:nvPicPr>
          <p:cNvPr id="17" name="Picture 2" descr="C:\Users\Дом\Desktop\грамоты аттестация\Сканировать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1307915"/>
            <a:ext cx="1676152" cy="2369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330" y="116632"/>
            <a:ext cx="9144000" cy="1728192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конкурсах(международный-очно)</a:t>
            </a:r>
            <a: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1" name="Picture 10" descr="C:\Users\Дом\Desktop\Кредо\Митина Наталья Андреевна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7859"/>
            <a:ext cx="2008711" cy="2841353"/>
          </a:xfrm>
          <a:prstGeom prst="rect">
            <a:avLst/>
          </a:prstGeom>
          <a:noFill/>
        </p:spPr>
      </p:pic>
      <p:pic>
        <p:nvPicPr>
          <p:cNvPr id="28" name="Picture 2" descr="C:\Users\Дом\Desktop\Кредо\img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605" y="1610400"/>
            <a:ext cx="2083400" cy="2866803"/>
          </a:xfrm>
          <a:prstGeom prst="rect">
            <a:avLst/>
          </a:prstGeom>
          <a:noFill/>
        </p:spPr>
      </p:pic>
      <p:pic>
        <p:nvPicPr>
          <p:cNvPr id="33" name="Picture 3" descr="C:\Users\Дом\Desktop\грамоты аттестация\1 Баканова Варва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610401"/>
            <a:ext cx="2044090" cy="2866802"/>
          </a:xfrm>
          <a:prstGeom prst="rect">
            <a:avLst/>
          </a:prstGeom>
          <a:noFill/>
        </p:spPr>
      </p:pic>
      <p:pic>
        <p:nvPicPr>
          <p:cNvPr id="34" name="Picture 5" descr="C:\Users\Дом\Desktop\грамоты аттестация\228 Баканова Варвара Алексеевна (pdf.io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7858"/>
            <a:ext cx="2008710" cy="2841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996" y="44624"/>
            <a:ext cx="9144000" cy="1728192"/>
          </a:xfrm>
        </p:spPr>
        <p:txBody>
          <a:bodyPr>
            <a:no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конкурсах(межрегиональный-очно)</a:t>
            </a:r>
            <a: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2" name="Picture 13" descr="C:\Users\Дом\Desktop\Кредо\Сканировать10002.JPG"/>
          <p:cNvPicPr>
            <a:picLocks noChangeAspect="1" noChangeArrowheads="1"/>
          </p:cNvPicPr>
          <p:nvPr/>
        </p:nvPicPr>
        <p:blipFill>
          <a:blip r:embed="rId2" cstate="print"/>
          <a:srcRect t="3522" r="4279"/>
          <a:stretch>
            <a:fillRect/>
          </a:stretch>
        </p:blipFill>
        <p:spPr bwMode="auto">
          <a:xfrm>
            <a:off x="3059832" y="1484784"/>
            <a:ext cx="2742745" cy="3909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57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36844"/>
            <a:ext cx="3672408" cy="5193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       4. Наличие публикаций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098" name="Picture 2" descr="C:\Users\Дом\Desktop\педагог грамоты\7100-091658-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243742" cy="1585967"/>
          </a:xfrm>
          <a:prstGeom prst="rect">
            <a:avLst/>
          </a:prstGeom>
          <a:noFill/>
        </p:spPr>
      </p:pic>
      <p:pic>
        <p:nvPicPr>
          <p:cNvPr id="4099" name="Picture 3" descr="C:\Users\Дом\Desktop\педагог грамоты\КВС-МП № 59-252-Павельева Елена Федор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1832885" cy="2592288"/>
          </a:xfrm>
          <a:prstGeom prst="rect">
            <a:avLst/>
          </a:prstGeom>
          <a:noFill/>
        </p:spPr>
      </p:pic>
      <p:pic>
        <p:nvPicPr>
          <p:cNvPr id="4100" name="Picture 4" descr="C:\Users\Дом\Desktop\педагог грамоты\ПС-10365-Павельева Елена Федор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077072"/>
            <a:ext cx="1800200" cy="2546061"/>
          </a:xfrm>
          <a:prstGeom prst="rect">
            <a:avLst/>
          </a:prstGeom>
          <a:noFill/>
        </p:spPr>
      </p:pic>
      <p:pic>
        <p:nvPicPr>
          <p:cNvPr id="4101" name="Picture 5" descr="C:\Users\Дом\Desktop\педагог грамоты\Методическая разработ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24744"/>
            <a:ext cx="1916203" cy="2708920"/>
          </a:xfrm>
          <a:prstGeom prst="rect">
            <a:avLst/>
          </a:prstGeom>
          <a:noFill/>
        </p:spPr>
      </p:pic>
      <p:pic>
        <p:nvPicPr>
          <p:cNvPr id="4102" name="Picture 6" descr="C:\Users\Дом\Desktop\педагог грамоты\Свидетельство Урок изобразительного искусства на тему_ «Натюрморт в графике»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4664"/>
            <a:ext cx="2316032" cy="1656184"/>
          </a:xfrm>
          <a:prstGeom prst="rect">
            <a:avLst/>
          </a:prstGeom>
          <a:noFill/>
        </p:spPr>
      </p:pic>
      <p:pic>
        <p:nvPicPr>
          <p:cNvPr id="4103" name="Picture 7" descr="C:\Users\Дом\Desktop\грамоты аттестация\ПАВЕЛЬЕВА 2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052736"/>
            <a:ext cx="1916202" cy="2708920"/>
          </a:xfrm>
          <a:prstGeom prst="rect">
            <a:avLst/>
          </a:prstGeom>
          <a:noFill/>
        </p:spPr>
      </p:pic>
      <p:pic>
        <p:nvPicPr>
          <p:cNvPr id="4104" name="Picture 8" descr="C:\Users\Дом\Desktop\грамоты аттестация\ПАВЕЛЬЕВА 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1124744"/>
            <a:ext cx="1844137" cy="2610396"/>
          </a:xfrm>
          <a:prstGeom prst="rect">
            <a:avLst/>
          </a:prstGeom>
          <a:noFill/>
        </p:spPr>
      </p:pic>
      <p:pic>
        <p:nvPicPr>
          <p:cNvPr id="4105" name="Picture 9" descr="C:\Users\Дом\Desktop\отчет январь 2021\публикации\26.01.2021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79300" y="3933056"/>
            <a:ext cx="1934711" cy="2736304"/>
          </a:xfrm>
          <a:prstGeom prst="rect">
            <a:avLst/>
          </a:prstGeom>
          <a:noFill/>
        </p:spPr>
      </p:pic>
      <p:pic>
        <p:nvPicPr>
          <p:cNvPr id="4106" name="Picture 10" descr="C:\Users\Дом\Desktop\отчет январь 2021\публикации\26.01.2021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2918" y="4005064"/>
            <a:ext cx="18328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92888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5.Наличие авторских  программ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6" name="Picture 3" descr="C:\Users\Дом\Desktop\Кредо\Рисунок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340768"/>
            <a:ext cx="3427178" cy="4464496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14843"/>
            <a:ext cx="3126196" cy="44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7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324036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Рецензии на образовательную программу по   </a:t>
            </a:r>
            <a:br>
              <a:rPr lang="ru-RU" sz="2400" b="1" dirty="0" smtClean="0"/>
            </a:br>
            <a:r>
              <a:rPr lang="ru-RU" sz="2400" b="1" dirty="0" smtClean="0"/>
              <a:t>            изобразительному искусству «Рисунок, живопись,</a:t>
            </a:r>
            <a:br>
              <a:rPr lang="ru-RU" sz="2400" b="1" dirty="0" smtClean="0"/>
            </a:br>
            <a:r>
              <a:rPr lang="ru-RU" sz="2400" b="1" dirty="0" smtClean="0"/>
              <a:t>            композиция»</a:t>
            </a:r>
            <a:br>
              <a:rPr lang="ru-RU" sz="2400" b="1" dirty="0" smtClean="0"/>
            </a:br>
            <a:r>
              <a:rPr lang="ru-RU" sz="2400" b="1" dirty="0" smtClean="0"/>
              <a:t>            </a:t>
            </a:r>
            <a:r>
              <a:rPr lang="ru-RU" sz="1600" b="1" dirty="0" smtClean="0"/>
              <a:t>Рецензенты:</a:t>
            </a:r>
            <a:br>
              <a:rPr lang="ru-RU" sz="1600" b="1" dirty="0" smtClean="0"/>
            </a:br>
            <a:r>
              <a:rPr lang="ru-RU" sz="1600" b="1" dirty="0" smtClean="0"/>
              <a:t>                  </a:t>
            </a:r>
            <a:r>
              <a:rPr lang="ru-RU" sz="1600" b="1" dirty="0" err="1" smtClean="0">
                <a:solidFill>
                  <a:schemeClr val="tx1"/>
                </a:solidFill>
              </a:rPr>
              <a:t>Кудашкина</a:t>
            </a:r>
            <a:r>
              <a:rPr lang="ru-RU" sz="1600" b="1" dirty="0" smtClean="0">
                <a:solidFill>
                  <a:schemeClr val="tx1"/>
                </a:solidFill>
              </a:rPr>
              <a:t>  Л.В. - методист кафедры педагогики, психологии  и управления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                              образованием МРИО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                Ярославская Е.Б. - зам. директора МОУДОД «Центр детского творчества №2»,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                                  педагог дополнительного образования изобразительного  искусства                                 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                </a:t>
            </a:r>
            <a:r>
              <a:rPr lang="ru-RU" sz="1600" b="1" dirty="0" err="1" smtClean="0">
                <a:solidFill>
                  <a:schemeClr val="tx1"/>
                </a:solidFill>
              </a:rPr>
              <a:t>Щанкина</a:t>
            </a:r>
            <a:r>
              <a:rPr lang="ru-RU" sz="1600" b="1" dirty="0" smtClean="0">
                <a:solidFill>
                  <a:schemeClr val="tx1"/>
                </a:solidFill>
              </a:rPr>
              <a:t> Т.В. - заведующая отделом МОУДОД  «Центр эстетического           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                           воспитания детей»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r>
              <a:rPr lang="ru-RU" sz="1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>    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6" name="Picture 5" descr="Изображение 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6835"/>
            <a:ext cx="2575026" cy="3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Изображение 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16835"/>
            <a:ext cx="2575026" cy="3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Admin\Рабочий стол\j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9140"/>
            <a:ext cx="2815986" cy="37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992888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5.Наличие авторских  программ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050" name="Picture 2" descr="C:\Users\Дом\Desktop\Кредо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5545"/>
            <a:ext cx="3672408" cy="5193968"/>
          </a:xfrm>
          <a:prstGeom prst="rect">
            <a:avLst/>
          </a:prstGeom>
          <a:noFill/>
        </p:spPr>
      </p:pic>
      <p:pic>
        <p:nvPicPr>
          <p:cNvPr id="1026" name="Picture 2" descr="C:\Users\Дом\Desktop\3181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70067"/>
            <a:ext cx="3576092" cy="5055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5.Наличие авторских  программ</a:t>
            </a:r>
            <a:endParaRPr lang="ru-RU" sz="3200" dirty="0"/>
          </a:p>
        </p:txBody>
      </p:sp>
      <p:pic>
        <p:nvPicPr>
          <p:cNvPr id="4" name="Picture 5" descr="C:\Users\Дом\Desktop\Кредо\Павельев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2902938" cy="410445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30243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Дом\Desktop\318106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80" y="2132856"/>
            <a:ext cx="2880320" cy="4071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5621"/>
            <a:ext cx="8062912" cy="6048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5846"/>
            <a:ext cx="61588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Дата рождения: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28.01.1967г.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Профессиональное </a:t>
            </a:r>
            <a:r>
              <a:rPr lang="ru-RU" altLang="ru-RU" sz="2400" b="1" u="sng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образовани</a:t>
            </a: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altLang="ru-RU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Ичалковское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педагогическое училище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им. С.М.Кирова </a:t>
            </a:r>
            <a:r>
              <a:rPr lang="ru-RU" alt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Мордовской 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АССР,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Мордовский ордена Дружбы народов госуниверситет имени Н.П. Огарева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Специальность: «Преподавание черчения и рисования», «математика»</a:t>
            </a:r>
            <a:endParaRPr lang="ru-RU" altLang="ru-RU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№ диплома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ИТ </a:t>
            </a: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№215432; УВ №138569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Дата выдачи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:30.06.1986г., 27.06.1992г.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Стаж педагогической работы (по специальности):  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34 года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Общий трудовой стаж:  </a:t>
            </a:r>
            <a:r>
              <a:rPr lang="ru-RU" alt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34  года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Наличие квалификационной категории: высшая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</a:t>
            </a:r>
            <a:r>
              <a:rPr 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r>
              <a:rPr lang="ru-RU" altLang="ru-RU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altLang="ru-RU" sz="24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800" b="1" u="sng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Дата 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последней аттестации: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18.05.2016г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.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(Приказ МО РМ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№596  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от </a:t>
            </a:r>
            <a:r>
              <a:rPr lang="ru-RU" alt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20.05.2016г</a:t>
            </a:r>
            <a:r>
              <a:rPr lang="ru-RU" altLang="ru-RU" sz="2400" b="1" u="sng" dirty="0">
                <a:solidFill>
                  <a:schemeClr val="tx2">
                    <a:lumMod val="25000"/>
                  </a:schemeClr>
                </a:solidFill>
              </a:rPr>
              <a:t>.)</a:t>
            </a:r>
            <a:endParaRPr lang="ru-RU" altLang="ru-RU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2" descr="K:\Аттестация 2021\20210205_154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6672"/>
            <a:ext cx="2733668" cy="3672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4421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alt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050" name="Picture 2" descr="C:\Users\Дом\Desktop\Сканировать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132856"/>
            <a:ext cx="2935879" cy="4152277"/>
          </a:xfrm>
          <a:prstGeom prst="rect">
            <a:avLst/>
          </a:prstGeom>
          <a:noFill/>
        </p:spPr>
      </p:pic>
      <p:pic>
        <p:nvPicPr>
          <p:cNvPr id="2051" name="Picture 3" descr="C:\Users\Дом\Desktop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3010233" cy="4257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4421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</a:t>
            </a:r>
            <a:r>
              <a:rPr lang="ru-RU" alt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6" name="Picture 7" descr="C:\Users\Дом\Desktop\Кредо\Павельева конферен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348880"/>
            <a:ext cx="3053913" cy="2160240"/>
          </a:xfrm>
          <a:prstGeom prst="rect">
            <a:avLst/>
          </a:prstGeom>
          <a:noFill/>
        </p:spPr>
      </p:pic>
      <p:pic>
        <p:nvPicPr>
          <p:cNvPr id="7" name="Picture 2" descr="C:\Users\Дом\Desktop\Павельева февра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545" y="4641423"/>
            <a:ext cx="2939898" cy="2079590"/>
          </a:xfrm>
          <a:prstGeom prst="rect">
            <a:avLst/>
          </a:prstGeom>
          <a:noFill/>
        </p:spPr>
      </p:pic>
      <p:pic>
        <p:nvPicPr>
          <p:cNvPr id="8" name="Picture 3" descr="C:\Users\Дом\Desktop\Кредо\9998212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319067"/>
            <a:ext cx="3096344" cy="2189115"/>
          </a:xfrm>
          <a:prstGeom prst="rect">
            <a:avLst/>
          </a:prstGeom>
          <a:noFill/>
        </p:spPr>
      </p:pic>
      <p:pic>
        <p:nvPicPr>
          <p:cNvPr id="9" name="Picture 5" descr="C:\Users\Дом\Desktop\Кредо\9999212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581128"/>
            <a:ext cx="3012012" cy="2129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3960440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7.Проведение мастер - классов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9" name="Picture 3" descr="C:\Users\Дом\Desktop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497" y="1124744"/>
            <a:ext cx="3882225" cy="5490716"/>
          </a:xfrm>
          <a:prstGeom prst="rect">
            <a:avLst/>
          </a:prstGeom>
          <a:noFill/>
        </p:spPr>
      </p:pic>
      <p:pic>
        <p:nvPicPr>
          <p:cNvPr id="1026" name="Picture 2" descr="C:\Users\Дом\Desktop\Сканировать1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744416" cy="5295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7.Проведение мастер - классов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4" descr="C:\Users\metodist2\Desktop\АТТЕСТ\Горшкова\Сканировать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316" y="980728"/>
            <a:ext cx="4430684" cy="3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ом\Desktop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3744416" cy="2647499"/>
          </a:xfrm>
          <a:prstGeom prst="rect">
            <a:avLst/>
          </a:prstGeom>
          <a:noFill/>
        </p:spPr>
      </p:pic>
      <p:pic>
        <p:nvPicPr>
          <p:cNvPr id="9" name="Picture 2" descr="C:\Users\Дом\Desktop\Сканировать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2664296" cy="3768172"/>
          </a:xfrm>
          <a:prstGeom prst="rect">
            <a:avLst/>
          </a:prstGeom>
          <a:noFill/>
        </p:spPr>
      </p:pic>
      <p:pic>
        <p:nvPicPr>
          <p:cNvPr id="11" name="Picture 3" descr="C:\Users\metodist2\Desktop\АТТЕСТ\Горшкова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6"/>
          <a:stretch>
            <a:fillRect/>
          </a:stretch>
        </p:blipFill>
        <p:spPr bwMode="auto">
          <a:xfrm>
            <a:off x="2843808" y="2996952"/>
            <a:ext cx="1987016" cy="30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7.Проведение мастер - классов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1000" r="-4101" b="-1000"/>
          <a:stretch/>
        </p:blipFill>
        <p:spPr>
          <a:xfrm>
            <a:off x="323528" y="1124744"/>
            <a:ext cx="2425257" cy="339642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3242" t="2293"/>
          <a:stretch>
            <a:fillRect/>
          </a:stretch>
        </p:blipFill>
        <p:spPr bwMode="auto">
          <a:xfrm>
            <a:off x="6347106" y="2348880"/>
            <a:ext cx="2796894" cy="399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Дом\Desktop\Сканировать10007.JPG"/>
          <p:cNvPicPr>
            <a:picLocks noChangeAspect="1" noChangeArrowheads="1"/>
          </p:cNvPicPr>
          <p:nvPr/>
        </p:nvPicPr>
        <p:blipFill>
          <a:blip r:embed="rId4" cstate="print"/>
          <a:srcRect r="5263"/>
          <a:stretch>
            <a:fillRect/>
          </a:stretch>
        </p:blipFill>
        <p:spPr bwMode="auto">
          <a:xfrm>
            <a:off x="3779912" y="1412776"/>
            <a:ext cx="2520280" cy="3744416"/>
          </a:xfrm>
          <a:prstGeom prst="rect">
            <a:avLst/>
          </a:prstGeom>
          <a:noFill/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3016"/>
            <a:ext cx="2199197" cy="31053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18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8</a:t>
            </a:r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.Экспертная деятельность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7" name="Picture 2" descr="C:\Users\Дом\Desktop\педагог грамоты\Павельева член жюри 2018 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900" y="1124744"/>
            <a:ext cx="3240360" cy="4580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16732"/>
            <a:ext cx="3266148" cy="46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C:\Users\Дом\Desktop\Кредо\член жю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184" y="908720"/>
            <a:ext cx="3270699" cy="4623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4941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30" y="1412776"/>
            <a:ext cx="3671302" cy="519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Дом\Desktop\Сканировать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424" y="1411212"/>
            <a:ext cx="3672408" cy="519396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9.Общественно-педагогическая активность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10.Наставничество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4578" name="Picture 2" descr="C:\Users\Дом\Desktop\Сканировать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1348333"/>
            <a:ext cx="3373091" cy="4770636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Характеристика представление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124744"/>
            <a:ext cx="392033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3960440" cy="560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11.Позитивные результаты с детьми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35968" y="34820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88368" y="3634408"/>
            <a:ext cx="8062912" cy="2619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ru-RU" sz="3200" b="1" i="1" u="none" strike="noStrike" kern="1200" cap="none" spc="0" normalizeH="0" baseline="0" noProof="0" smtClean="0">
                <a:ln>
                  <a:solidFill>
                    <a:schemeClr val="bg2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0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Дом\Desktop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08720"/>
            <a:ext cx="3384376" cy="4786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54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1409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Arial"/>
                <a:cs typeface="Arial"/>
              </a:rPr>
              <a:t>Работа с родителями </a:t>
            </a:r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ru-RU" sz="2000" dirty="0" smtClean="0">
                <a:solidFill>
                  <a:srgbClr val="FFFFFF"/>
                </a:solidFill>
              </a:rPr>
              <a:t>Для большего творческого роста ребенка педагогу необходимо тесное сотрудничество с родителями учащихся. Привлечение родителей к мероприятиям способствует совместной деятельности родителей и детей. Родители приглашаются на совместные вечера отдыха. Они привлекаются  к помощи ,в конкурсах.  Такая работа способствует формированию общности интересов детей и родителей способствует эмоциональной и духовной близости.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8062912" cy="1944216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6627" name="Picture 3" descr="C:\Users\Дом\Desktop\Кредо\Рисунок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56992"/>
            <a:ext cx="2195740" cy="3018049"/>
          </a:xfrm>
          <a:prstGeom prst="rect">
            <a:avLst/>
          </a:prstGeom>
          <a:noFill/>
        </p:spPr>
      </p:pic>
      <p:pic>
        <p:nvPicPr>
          <p:cNvPr id="26628" name="Picture 4" descr="C:\Users\Дом\Desktop\Кредо\Рисунок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2051720" cy="2889441"/>
          </a:xfrm>
          <a:prstGeom prst="rect">
            <a:avLst/>
          </a:prstGeom>
          <a:noFill/>
        </p:spPr>
      </p:pic>
      <p:pic>
        <p:nvPicPr>
          <p:cNvPr id="26629" name="Picture 5" descr="C:\Users\Дом\Desktop\Кредо\Рисунок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356992"/>
            <a:ext cx="2103479" cy="3068960"/>
          </a:xfrm>
          <a:prstGeom prst="rect">
            <a:avLst/>
          </a:prstGeom>
          <a:noFill/>
        </p:spPr>
      </p:pic>
      <p:pic>
        <p:nvPicPr>
          <p:cNvPr id="26630" name="Picture 6" descr="C:\Users\Дом\Desktop\Кредо\Рисунок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996952"/>
            <a:ext cx="2161794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12.Участие в профессиональных конкурсах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3554" name="Picture 2" descr="K:\пав грамоты\324.JPG"/>
          <p:cNvPicPr>
            <a:picLocks noChangeAspect="1" noChangeArrowheads="1"/>
          </p:cNvPicPr>
          <p:nvPr/>
        </p:nvPicPr>
        <p:blipFill>
          <a:blip r:embed="rId2" cstate="print"/>
          <a:srcRect l="3125"/>
          <a:stretch>
            <a:fillRect/>
          </a:stretch>
        </p:blipFill>
        <p:spPr bwMode="auto">
          <a:xfrm>
            <a:off x="2915816" y="1484784"/>
            <a:ext cx="2545997" cy="3717032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66489"/>
            <a:ext cx="2371186" cy="335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70484"/>
            <a:ext cx="2420249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50" y="116632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12.Участие профессиональных конкурсах (заочно)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122" name="Picture 2" descr="C:\Users\Дом\Desktop\отчет январь 2021\педагог\86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1139" y="1700808"/>
            <a:ext cx="1903069" cy="2664296"/>
          </a:xfrm>
          <a:prstGeom prst="rect">
            <a:avLst/>
          </a:prstGeom>
          <a:noFill/>
        </p:spPr>
      </p:pic>
      <p:pic>
        <p:nvPicPr>
          <p:cNvPr id="5123" name="Picture 3" descr="C:\Users\Дом\Desktop\отчет январь 2021\педагог\a5fb06fcc4fa4265e855e1579d9d6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28800"/>
            <a:ext cx="1971700" cy="2772703"/>
          </a:xfrm>
          <a:prstGeom prst="rect">
            <a:avLst/>
          </a:prstGeom>
          <a:noFill/>
        </p:spPr>
      </p:pic>
      <p:pic>
        <p:nvPicPr>
          <p:cNvPr id="5124" name="Picture 4" descr="C:\Users\Дом\Desktop\отчет январь 2021\педагог\4ebdcb977a7094031755751ea29e3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1971700" cy="2772703"/>
          </a:xfrm>
          <a:prstGeom prst="rect">
            <a:avLst/>
          </a:prstGeom>
          <a:noFill/>
        </p:spPr>
      </p:pic>
      <p:pic>
        <p:nvPicPr>
          <p:cNvPr id="5125" name="Picture 5" descr="C:\Users\Дом\Desktop\отчет январь 2021\педагог\518b67bc606fb0829cc76e2722509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26470"/>
            <a:ext cx="1800200" cy="2531530"/>
          </a:xfrm>
          <a:prstGeom prst="rect">
            <a:avLst/>
          </a:prstGeom>
          <a:noFill/>
        </p:spPr>
      </p:pic>
      <p:pic>
        <p:nvPicPr>
          <p:cNvPr id="5126" name="Picture 6" descr="C:\Users\Дом\Desktop\отчет январь 2021\педагог\86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39" y="1700808"/>
            <a:ext cx="1815005" cy="2546815"/>
          </a:xfrm>
          <a:prstGeom prst="rect">
            <a:avLst/>
          </a:prstGeom>
          <a:noFill/>
        </p:spPr>
      </p:pic>
      <p:pic>
        <p:nvPicPr>
          <p:cNvPr id="5127" name="Picture 7" descr="C:\Users\Дом\Desktop\отчет январь 2021\педагог\Павельева Елена Федоровна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293096"/>
            <a:ext cx="1656184" cy="2342378"/>
          </a:xfrm>
          <a:prstGeom prst="rect">
            <a:avLst/>
          </a:prstGeom>
          <a:noFill/>
        </p:spPr>
      </p:pic>
      <p:pic>
        <p:nvPicPr>
          <p:cNvPr id="5128" name="Picture 8" descr="C:\Users\Дом\Desktop\отчет январь 2021\педагог\ПАВЕЛЬЕВА ЯН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221088"/>
            <a:ext cx="1862870" cy="2636912"/>
          </a:xfrm>
          <a:prstGeom prst="rect">
            <a:avLst/>
          </a:prstGeom>
          <a:noFill/>
        </p:spPr>
      </p:pic>
      <p:pic>
        <p:nvPicPr>
          <p:cNvPr id="5129" name="Picture 9" descr="C:\Users\Дом\Desktop\отчет январь 2021\педагог\павельева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735040"/>
            <a:ext cx="2209316" cy="3122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4584" y="332656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 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13.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Награды и поощрения</a:t>
            </a:r>
            <a: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1876730" cy="265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052736"/>
            <a:ext cx="1876730" cy="265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 l="1416" t="2438"/>
          <a:stretch>
            <a:fillRect/>
          </a:stretch>
        </p:blipFill>
        <p:spPr bwMode="auto">
          <a:xfrm>
            <a:off x="5220072" y="1052736"/>
            <a:ext cx="1742044" cy="243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010109" cy="28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005064"/>
            <a:ext cx="181352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005064"/>
            <a:ext cx="1800200" cy="25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8782" y="980728"/>
            <a:ext cx="1775218" cy="251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4" descr="C:\Users\Дом\Desktop\педагог грамоты\7100-091658-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8127" y="3861048"/>
            <a:ext cx="1925873" cy="2724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</a:t>
            </a:r>
            <a:r>
              <a:rPr lang="ru-RU" sz="31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13. Награды и поощрения</a:t>
            </a:r>
            <a: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7650" name="Picture 2" descr="C:\Users\Дом\Desktop\Кредо\14420906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24744"/>
            <a:ext cx="1665552" cy="2356147"/>
          </a:xfrm>
          <a:prstGeom prst="rect">
            <a:avLst/>
          </a:prstGeom>
          <a:noFill/>
        </p:spPr>
      </p:pic>
      <p:pic>
        <p:nvPicPr>
          <p:cNvPr id="27655" name="Picture 7" descr="C:\Users\Дом\Desktop\Кредо\Павельева Елена Федоровн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77072"/>
            <a:ext cx="1800200" cy="2546061"/>
          </a:xfrm>
          <a:prstGeom prst="rect">
            <a:avLst/>
          </a:prstGeom>
          <a:noFill/>
        </p:spPr>
      </p:pic>
      <p:pic>
        <p:nvPicPr>
          <p:cNvPr id="27656" name="Picture 8" descr="C:\Users\Дом\Desktop\Павельев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1814330" cy="2564904"/>
          </a:xfrm>
          <a:prstGeom prst="rect">
            <a:avLst/>
          </a:prstGeom>
          <a:noFill/>
        </p:spPr>
      </p:pic>
      <p:pic>
        <p:nvPicPr>
          <p:cNvPr id="27657" name="Picture 9" descr="C:\Users\Дом\Desktop\Павельев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7" y="1268760"/>
            <a:ext cx="1947514" cy="2754412"/>
          </a:xfrm>
          <a:prstGeom prst="rect">
            <a:avLst/>
          </a:prstGeom>
          <a:noFill/>
        </p:spPr>
      </p:pic>
      <p:pic>
        <p:nvPicPr>
          <p:cNvPr id="27658" name="Picture 10" descr="C:\Users\Дом\Desktop\грамоты аттестация\Pavel'yeva Elena Fedorov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0567" y="1556792"/>
            <a:ext cx="2953433" cy="2088232"/>
          </a:xfrm>
          <a:prstGeom prst="rect">
            <a:avLst/>
          </a:prstGeom>
          <a:noFill/>
        </p:spPr>
      </p:pic>
      <p:pic>
        <p:nvPicPr>
          <p:cNvPr id="27659" name="Picture 11" descr="C:\Users\Дом\Desktop\грамоты аттестация\gramota_moi-talant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7696" y="4293096"/>
            <a:ext cx="2736304" cy="1934445"/>
          </a:xfrm>
          <a:prstGeom prst="rect">
            <a:avLst/>
          </a:prstGeom>
          <a:noFill/>
        </p:spPr>
      </p:pic>
      <p:pic>
        <p:nvPicPr>
          <p:cNvPr id="27661" name="Picture 13" descr="C:\Users\Дом\Desktop\грамоты аттестация\img5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077072"/>
            <a:ext cx="1898215" cy="2611984"/>
          </a:xfrm>
          <a:prstGeom prst="rect">
            <a:avLst/>
          </a:prstGeom>
          <a:noFill/>
        </p:spPr>
      </p:pic>
      <p:pic>
        <p:nvPicPr>
          <p:cNvPr id="19" name="Picture 12" descr="C:\Users\Дом\Desktop\грамоты аттестация\img1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61048"/>
            <a:ext cx="2002876" cy="275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</a:t>
            </a:r>
            <a:r>
              <a:rPr lang="ru-RU" sz="31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13.Награды и поощрения</a:t>
            </a:r>
            <a: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31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7651" name="Picture 3" descr="C:\Users\Дом\Desktop\Кредо\img046.jpg"/>
          <p:cNvPicPr>
            <a:picLocks noChangeAspect="1" noChangeArrowheads="1"/>
          </p:cNvPicPr>
          <p:nvPr/>
        </p:nvPicPr>
        <p:blipFill>
          <a:blip r:embed="rId2" cstate="print"/>
          <a:srcRect r="4603"/>
          <a:stretch>
            <a:fillRect/>
          </a:stretch>
        </p:blipFill>
        <p:spPr bwMode="auto">
          <a:xfrm>
            <a:off x="2555776" y="3738993"/>
            <a:ext cx="1996861" cy="2880320"/>
          </a:xfrm>
          <a:prstGeom prst="rect">
            <a:avLst/>
          </a:prstGeom>
          <a:noFill/>
        </p:spPr>
      </p:pic>
      <p:pic>
        <p:nvPicPr>
          <p:cNvPr id="27654" name="Picture 6" descr="C:\Users\Дом\Desktop\Кредо\Павельева Елена Федоровн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531" y="3635029"/>
            <a:ext cx="2084204" cy="2952328"/>
          </a:xfrm>
          <a:prstGeom prst="rect">
            <a:avLst/>
          </a:prstGeom>
          <a:noFill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/>
          <a:srcRect r="2892"/>
          <a:stretch>
            <a:fillRect/>
          </a:stretch>
        </p:blipFill>
        <p:spPr bwMode="auto">
          <a:xfrm>
            <a:off x="6948264" y="3704393"/>
            <a:ext cx="192820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07774"/>
            <a:ext cx="2016224" cy="285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r="5275" b="4809"/>
          <a:stretch>
            <a:fillRect/>
          </a:stretch>
        </p:blipFill>
        <p:spPr bwMode="auto">
          <a:xfrm>
            <a:off x="2771800" y="1268760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124744"/>
            <a:ext cx="1774904" cy="251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Дом\Desktop\Кредо\КВС-СДГ № 59-607-Павельева Елена Федоров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156215"/>
            <a:ext cx="1743861" cy="2466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Приложение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21506" name="Picture 2" descr="C:\Users\Дом\Desktop\Кредо\фото\DSCN0310.JPG"/>
          <p:cNvPicPr>
            <a:picLocks noChangeAspect="1" noChangeArrowheads="1"/>
          </p:cNvPicPr>
          <p:nvPr/>
        </p:nvPicPr>
        <p:blipFill>
          <a:blip r:embed="rId2" cstate="print"/>
          <a:srcRect l="3276" r="11555"/>
          <a:stretch>
            <a:fillRect/>
          </a:stretch>
        </p:blipFill>
        <p:spPr bwMode="auto">
          <a:xfrm>
            <a:off x="306579" y="1051942"/>
            <a:ext cx="3744416" cy="3297337"/>
          </a:xfrm>
          <a:prstGeom prst="rect">
            <a:avLst/>
          </a:prstGeom>
          <a:noFill/>
        </p:spPr>
      </p:pic>
      <p:pic>
        <p:nvPicPr>
          <p:cNvPr id="21507" name="Picture 3" descr="C:\Users\Дом\Desktop\Кредо\фото\DSCN2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485" y="1051942"/>
            <a:ext cx="4107358" cy="3080519"/>
          </a:xfrm>
          <a:prstGeom prst="rect">
            <a:avLst/>
          </a:prstGeom>
          <a:noFill/>
        </p:spPr>
      </p:pic>
      <p:pic>
        <p:nvPicPr>
          <p:cNvPr id="21508" name="Picture 4" descr="C:\Users\Дом\Desktop\Кредо\фото\DSCN1578.JPG"/>
          <p:cNvPicPr>
            <a:picLocks noChangeAspect="1" noChangeArrowheads="1"/>
          </p:cNvPicPr>
          <p:nvPr/>
        </p:nvPicPr>
        <p:blipFill>
          <a:blip r:embed="rId4" cstate="print"/>
          <a:srcRect t="10417"/>
          <a:stretch>
            <a:fillRect/>
          </a:stretch>
        </p:blipFill>
        <p:spPr bwMode="auto">
          <a:xfrm>
            <a:off x="1835696" y="3761655"/>
            <a:ext cx="4608512" cy="3096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224136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.Реализация образовательных программ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02117"/>
            <a:ext cx="2699792" cy="38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2647890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944216"/>
          </a:xfrm>
        </p:spPr>
        <p:txBody>
          <a:bodyPr>
            <a:normAutofit/>
          </a:bodyPr>
          <a:lstStyle/>
          <a:p>
            <a:pPr algn="ctr"/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</a:t>
            </a:r>
            <a:r>
              <a:rPr lang="ru-RU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.Участие в инновационной (экспертной)деятельности</a:t>
            </a:r>
            <a:r>
              <a:rPr lang="ru-RU" sz="2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/>
            </a:r>
            <a:br>
              <a:rPr lang="ru-RU" sz="2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996952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Представление инновационного опыта 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на сайте МУ ДО «Центр эстетического воспитания детей»</a:t>
            </a:r>
          </a:p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/>
              <a:t>http://cvdsar.ru/metodicheskaja-kopilka/obobschenie-pedagogicheskogo-opyta.html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конкурсах(заочно)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Users\Дом\Desktop\отчет январь 2021\Новая папка\Аверина 1 м Всеро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005064"/>
            <a:ext cx="1884637" cy="2664296"/>
          </a:xfrm>
          <a:prstGeom prst="rect">
            <a:avLst/>
          </a:prstGeom>
          <a:noFill/>
        </p:spPr>
      </p:pic>
      <p:pic>
        <p:nvPicPr>
          <p:cNvPr id="1027" name="Picture 3" descr="C:\Users\Дом\Desktop\отчет январь 2021\Новая папка\Дуденкова 1  м Меж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77072"/>
            <a:ext cx="1814330" cy="2564904"/>
          </a:xfrm>
          <a:prstGeom prst="rect">
            <a:avLst/>
          </a:prstGeom>
          <a:noFill/>
        </p:spPr>
      </p:pic>
      <p:pic>
        <p:nvPicPr>
          <p:cNvPr id="1028" name="Picture 4" descr="C:\Users\Дом\Desktop\отчет январь 2021\Новая папка\Курносова Варва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68760"/>
            <a:ext cx="1728191" cy="2419467"/>
          </a:xfrm>
          <a:prstGeom prst="rect">
            <a:avLst/>
          </a:prstGeom>
          <a:noFill/>
        </p:spPr>
      </p:pic>
      <p:pic>
        <p:nvPicPr>
          <p:cNvPr id="1029" name="Picture 5" descr="C:\Users\Дом\Desktop\отчет январь 2021\Новая папка\КДС-СДГ № 59-610-Кармаев Сергей Денис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6556" y="1196752"/>
            <a:ext cx="1887444" cy="2669452"/>
          </a:xfrm>
          <a:prstGeom prst="rect">
            <a:avLst/>
          </a:prstGeom>
          <a:noFill/>
        </p:spPr>
      </p:pic>
      <p:pic>
        <p:nvPicPr>
          <p:cNvPr id="1030" name="Picture 6" descr="C:\Users\Дом\Desktop\отчет январь 2021\Новая папка\Ильина Валерия, 12 ле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2627552" cy="1969075"/>
          </a:xfrm>
          <a:prstGeom prst="rect">
            <a:avLst/>
          </a:prstGeom>
          <a:noFill/>
        </p:spPr>
      </p:pic>
      <p:pic>
        <p:nvPicPr>
          <p:cNvPr id="1032" name="Picture 8" descr="D:\умникус все\грамоты 2017-2018 уч.г\грамоты октябрь 2018\Аверина Анастас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861048"/>
            <a:ext cx="1864436" cy="2636912"/>
          </a:xfrm>
          <a:prstGeom prst="rect">
            <a:avLst/>
          </a:prstGeom>
          <a:noFill/>
        </p:spPr>
      </p:pic>
      <p:pic>
        <p:nvPicPr>
          <p:cNvPr id="1033" name="Picture 9" descr="D:\умникус все\грамоты 2017-2018 уч.г\Ноябрь 2017 работы\грамоты ноябрь2017\Зверева Дарья Владимиров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124744"/>
            <a:ext cx="1872208" cy="2649549"/>
          </a:xfrm>
          <a:prstGeom prst="rect">
            <a:avLst/>
          </a:prstGeom>
          <a:noFill/>
        </p:spPr>
      </p:pic>
      <p:pic>
        <p:nvPicPr>
          <p:cNvPr id="1034" name="Picture 10" descr="D:\умникус все\грамоты за 2017 г\Скороходова Анна, 9 лет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140968"/>
            <a:ext cx="2601863" cy="1944836"/>
          </a:xfrm>
          <a:prstGeom prst="rect">
            <a:avLst/>
          </a:prstGeom>
          <a:noFill/>
        </p:spPr>
      </p:pic>
      <p:pic>
        <p:nvPicPr>
          <p:cNvPr id="2051" name="Picture 3" descr="C:\Users\Дом\Desktop\Старостина Софья, 9 лет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963964"/>
            <a:ext cx="2501459" cy="1894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 (муниципальный»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5" name="Picture 21" descr="C:\Users\Дом\Desktop\грамоты аттестация\пав пья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809" y="1700808"/>
            <a:ext cx="1728191" cy="2304256"/>
          </a:xfrm>
          <a:prstGeom prst="rect">
            <a:avLst/>
          </a:prstGeom>
          <a:noFill/>
        </p:spPr>
      </p:pic>
      <p:pic>
        <p:nvPicPr>
          <p:cNvPr id="7" name="Picture 11" descr="C:\Users\Дом\Desktop\грамоты аттестация\img203.jpg"/>
          <p:cNvPicPr>
            <a:picLocks noChangeAspect="1" noChangeArrowheads="1"/>
          </p:cNvPicPr>
          <p:nvPr/>
        </p:nvPicPr>
        <p:blipFill>
          <a:blip r:embed="rId3" cstate="print"/>
          <a:srcRect l="5585"/>
          <a:stretch>
            <a:fillRect/>
          </a:stretch>
        </p:blipFill>
        <p:spPr bwMode="auto">
          <a:xfrm>
            <a:off x="4716016" y="4318024"/>
            <a:ext cx="1742788" cy="2539976"/>
          </a:xfrm>
          <a:prstGeom prst="rect">
            <a:avLst/>
          </a:prstGeom>
          <a:noFill/>
        </p:spPr>
      </p:pic>
      <p:pic>
        <p:nvPicPr>
          <p:cNvPr id="8" name="Picture 14" descr="C:\Users\Дом\Desktop\грамоты аттестация\img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1714541" cy="2448272"/>
          </a:xfrm>
          <a:prstGeom prst="rect">
            <a:avLst/>
          </a:prstGeom>
          <a:noFill/>
        </p:spPr>
      </p:pic>
      <p:pic>
        <p:nvPicPr>
          <p:cNvPr id="9" name="Picture 13" descr="C:\Users\Дом\Desktop\грамоты аттестация\img024.jpg"/>
          <p:cNvPicPr>
            <a:picLocks noChangeAspect="1" noChangeArrowheads="1"/>
          </p:cNvPicPr>
          <p:nvPr/>
        </p:nvPicPr>
        <p:blipFill>
          <a:blip r:embed="rId5" cstate="print"/>
          <a:srcRect r="7087"/>
          <a:stretch>
            <a:fillRect/>
          </a:stretch>
        </p:blipFill>
        <p:spPr bwMode="auto">
          <a:xfrm>
            <a:off x="179512" y="1628800"/>
            <a:ext cx="1656184" cy="2452784"/>
          </a:xfrm>
          <a:prstGeom prst="rect">
            <a:avLst/>
          </a:prstGeom>
          <a:noFill/>
        </p:spPr>
      </p:pic>
      <p:pic>
        <p:nvPicPr>
          <p:cNvPr id="10" name="Picture 10" descr="C:\Users\Дом\Desktop\грамоты аттестация\345.JPG"/>
          <p:cNvPicPr>
            <a:picLocks noChangeAspect="1" noChangeArrowheads="1"/>
          </p:cNvPicPr>
          <p:nvPr/>
        </p:nvPicPr>
        <p:blipFill>
          <a:blip r:embed="rId6" cstate="print"/>
          <a:srcRect l="8265" t="4924"/>
          <a:stretch>
            <a:fillRect/>
          </a:stretch>
        </p:blipFill>
        <p:spPr bwMode="auto">
          <a:xfrm>
            <a:off x="2339752" y="4325514"/>
            <a:ext cx="1728192" cy="2532486"/>
          </a:xfrm>
          <a:prstGeom prst="rect">
            <a:avLst/>
          </a:prstGeom>
          <a:noFill/>
        </p:spPr>
      </p:pic>
      <p:pic>
        <p:nvPicPr>
          <p:cNvPr id="11" name="Picture 12" descr="C:\Users\Дом\Desktop\грамоты аттестация\img2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628800"/>
            <a:ext cx="3456384" cy="2511869"/>
          </a:xfrm>
          <a:prstGeom prst="rect">
            <a:avLst/>
          </a:prstGeom>
          <a:noFill/>
        </p:spPr>
      </p:pic>
      <p:pic>
        <p:nvPicPr>
          <p:cNvPr id="12" name="Picture 5" descr="C:\Users\Дом\Desktop\грамоты аттестация\600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700808"/>
            <a:ext cx="1845113" cy="2608808"/>
          </a:xfrm>
          <a:prstGeom prst="rect">
            <a:avLst/>
          </a:prstGeom>
          <a:noFill/>
        </p:spPr>
      </p:pic>
      <p:pic>
        <p:nvPicPr>
          <p:cNvPr id="4" name="Picture 2" descr="D:\сентябрь 2020\60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3784" y="4128864"/>
            <a:ext cx="1930216" cy="2729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 (муниципальный-очно)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3" name="Picture 5" descr="C:\Users\Дом\Desktop\Кредо\img239.jpg"/>
          <p:cNvPicPr>
            <a:picLocks noChangeAspect="1" noChangeArrowheads="1"/>
          </p:cNvPicPr>
          <p:nvPr/>
        </p:nvPicPr>
        <p:blipFill>
          <a:blip r:embed="rId2" cstate="print"/>
          <a:srcRect t="1436" r="5129"/>
          <a:stretch>
            <a:fillRect/>
          </a:stretch>
        </p:blipFill>
        <p:spPr bwMode="auto">
          <a:xfrm>
            <a:off x="179512" y="1412776"/>
            <a:ext cx="1743799" cy="2492896"/>
          </a:xfrm>
          <a:prstGeom prst="rect">
            <a:avLst/>
          </a:prstGeom>
          <a:noFill/>
        </p:spPr>
      </p:pic>
      <p:pic>
        <p:nvPicPr>
          <p:cNvPr id="14" name="Picture 2" descr="D:\рабочая\ПАав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815" y="1467704"/>
            <a:ext cx="1828475" cy="2437967"/>
          </a:xfrm>
          <a:prstGeom prst="rect">
            <a:avLst/>
          </a:prstGeom>
          <a:noFill/>
        </p:spPr>
      </p:pic>
      <p:pic>
        <p:nvPicPr>
          <p:cNvPr id="16" name="Picture 9" descr="C:\Users\Дом\Desktop\Кредо\img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478432"/>
            <a:ext cx="1999881" cy="2751879"/>
          </a:xfrm>
          <a:prstGeom prst="rect">
            <a:avLst/>
          </a:prstGeom>
          <a:noFill/>
        </p:spPr>
      </p:pic>
      <p:pic>
        <p:nvPicPr>
          <p:cNvPr id="20" name="Picture 3" descr="C:\Users\Дом\Desktop\Кредо\img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284983"/>
            <a:ext cx="1794431" cy="2513047"/>
          </a:xfrm>
          <a:prstGeom prst="rect">
            <a:avLst/>
          </a:prstGeom>
          <a:noFill/>
        </p:spPr>
      </p:pic>
      <p:pic>
        <p:nvPicPr>
          <p:cNvPr id="21" name="Picture 4" descr="C:\Users\Дом\Desktop\Кредо\img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467705"/>
            <a:ext cx="1807371" cy="2503017"/>
          </a:xfrm>
          <a:prstGeom prst="rect">
            <a:avLst/>
          </a:prstGeom>
          <a:noFill/>
        </p:spPr>
      </p:pic>
      <p:pic>
        <p:nvPicPr>
          <p:cNvPr id="22" name="Picture 14" descr="C:\Users\Дом\Desktop\Кредо\Сканировать2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3260839"/>
            <a:ext cx="1712204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303"/>
            <a:ext cx="91440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3.Участие в конкурсах(республиканский)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9608"/>
            <a:ext cx="8062912" cy="2619672"/>
          </a:xfrm>
        </p:spPr>
        <p:txBody>
          <a:bodyPr>
            <a:normAutofit/>
          </a:bodyPr>
          <a:lstStyle/>
          <a:p>
            <a:pPr algn="ctr"/>
            <a:r>
              <a:rPr lang="en-US" alt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7" name="Picture 14" descr="C:\Users\Дом\Desktop\грамоты аттестация\img427.jpg"/>
          <p:cNvPicPr>
            <a:picLocks noChangeAspect="1" noChangeArrowheads="1"/>
          </p:cNvPicPr>
          <p:nvPr/>
        </p:nvPicPr>
        <p:blipFill>
          <a:blip r:embed="rId2" cstate="print"/>
          <a:srcRect l="3388"/>
          <a:stretch>
            <a:fillRect/>
          </a:stretch>
        </p:blipFill>
        <p:spPr bwMode="auto">
          <a:xfrm>
            <a:off x="340035" y="1105571"/>
            <a:ext cx="1750299" cy="2492896"/>
          </a:xfrm>
          <a:prstGeom prst="rect">
            <a:avLst/>
          </a:prstGeom>
          <a:noFill/>
        </p:spPr>
      </p:pic>
      <p:pic>
        <p:nvPicPr>
          <p:cNvPr id="8" name="Picture 9" descr="C:\Users\Дом\Desktop\грамоты аттестация\img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1927330" cy="273630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124744"/>
            <a:ext cx="173105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838926"/>
            <a:ext cx="1872208" cy="264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 descr="C:\Users\Дом\Desktop\грамоты аттестация\image1.JPG"/>
          <p:cNvPicPr>
            <a:picLocks noChangeAspect="1" noChangeArrowheads="1"/>
          </p:cNvPicPr>
          <p:nvPr/>
        </p:nvPicPr>
        <p:blipFill>
          <a:blip r:embed="rId6" cstate="print"/>
          <a:srcRect l="7703" t="5777" r="7567" b="7567"/>
          <a:stretch>
            <a:fillRect/>
          </a:stretch>
        </p:blipFill>
        <p:spPr bwMode="auto">
          <a:xfrm>
            <a:off x="4283968" y="1072789"/>
            <a:ext cx="1876840" cy="2559326"/>
          </a:xfrm>
          <a:prstGeom prst="rect">
            <a:avLst/>
          </a:prstGeom>
          <a:noFill/>
        </p:spPr>
      </p:pic>
      <p:pic>
        <p:nvPicPr>
          <p:cNvPr id="12" name="Picture 9" descr="C:\Users\Дом\Desktop\грамоты аттестация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089116"/>
            <a:ext cx="1872208" cy="2647119"/>
          </a:xfrm>
          <a:prstGeom prst="rect">
            <a:avLst/>
          </a:prstGeom>
          <a:noFill/>
        </p:spPr>
      </p:pic>
      <p:pic>
        <p:nvPicPr>
          <p:cNvPr id="14" name="Picture 2" descr="C:\Users\Дом\Desktop\грамоты аттестация\па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0173" y="2928996"/>
            <a:ext cx="1830019" cy="2588236"/>
          </a:xfrm>
          <a:prstGeom prst="rect">
            <a:avLst/>
          </a:prstGeom>
          <a:noFill/>
        </p:spPr>
      </p:pic>
      <p:pic>
        <p:nvPicPr>
          <p:cNvPr id="22" name="Picture 22" descr="C:\Users\Дом\Desktop\грамоты аттестация\НОВИКО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2927904"/>
            <a:ext cx="1808524" cy="2557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598</TotalTime>
  <Words>268</Words>
  <Application>Microsoft Office PowerPoint</Application>
  <PresentationFormat>Экран (4:3)</PresentationFormat>
  <Paragraphs>92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Обычная</vt:lpstr>
      <vt:lpstr>МИНИСТЕРСТВО ОБРАЗОВАНИЯ РМ ПОРТФОЛИО </vt:lpstr>
      <vt:lpstr>Презентация PowerPoint</vt:lpstr>
      <vt:lpstr>Характеристика представление </vt:lpstr>
      <vt:lpstr>1.Реализация образовательных программ</vt:lpstr>
      <vt:lpstr>2.Участие в инновационной (экспертной)деятельности </vt:lpstr>
      <vt:lpstr>3.Участие в конкурсах(заочно)</vt:lpstr>
      <vt:lpstr>3.Участие в конкурсах (муниципальный»</vt:lpstr>
      <vt:lpstr>3.Участие в конкурсах (муниципальный-очно)</vt:lpstr>
      <vt:lpstr>3.Участие в конкурсах(республиканский)</vt:lpstr>
      <vt:lpstr>3.Участие в конкурсах(республиканский)</vt:lpstr>
      <vt:lpstr>3.Участие в конкурсах(международный-очно) </vt:lpstr>
      <vt:lpstr>3.Участие в конкурсах(международный-очно) </vt:lpstr>
      <vt:lpstr>3.Участие в конкурсах(межрегиональный-очно) </vt:lpstr>
      <vt:lpstr>Презентация PowerPoint</vt:lpstr>
      <vt:lpstr>                   4. Наличие публикаций</vt:lpstr>
      <vt:lpstr>5.Наличие авторских  программ</vt:lpstr>
      <vt:lpstr>               Рецензии на образовательную программу по                изобразительному искусству «Рисунок, живопись,             композиция»             Рецензенты:                   Кудашкина  Л.В. - методист кафедры педагогики, психологии  и управления                                 образованием МРИО                  Ярославская Е.Б. - зам. директора МОУДОД «Центр детского творчества №2»,                                    педагог дополнительного образования изобразительного  искусства                                                    Щанкина Т.В. - заведующая отделом МОУДОД  «Центр эстетического                                        воспитания детей»      </vt:lpstr>
      <vt:lpstr>5.Наличие авторских  программ</vt:lpstr>
      <vt:lpstr>5.Наличие авторских  программ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радиопередачах(очно)</vt:lpstr>
      <vt:lpstr>Презентация PowerPoint</vt:lpstr>
      <vt:lpstr>7.Проведение мастер - классов</vt:lpstr>
      <vt:lpstr>7.Проведение мастер - классов</vt:lpstr>
      <vt:lpstr>7.Проведение мастер - классов</vt:lpstr>
      <vt:lpstr>8.Экспертная деятельность</vt:lpstr>
      <vt:lpstr>9.Общественно-педагогическая активность</vt:lpstr>
      <vt:lpstr>9.Общественно-педагогическая активность</vt:lpstr>
      <vt:lpstr>10.Наставничество </vt:lpstr>
      <vt:lpstr>11.Позитивные результаты с детьми</vt:lpstr>
      <vt:lpstr>                            Работа с родителями  Для большего творческого роста ребенка педагогу необходимо тесное сотрудничество с родителями учащихся. Привлечение родителей к мероприятиям способствует совместной деятельности родителей и детей. Родители приглашаются на совместные вечера отдыха. Они привлекаются  к помощи ,в конкурсах.  Такая работа способствует формированию общности интересов детей и родителей способствует эмоциональной и духовной близости. </vt:lpstr>
      <vt:lpstr>12.Участие в профессиональных конкурсах</vt:lpstr>
      <vt:lpstr>12.Участие профессиональных конкурсах (заочно)</vt:lpstr>
      <vt:lpstr>               13. Награды и поощрения </vt:lpstr>
      <vt:lpstr>           13. Награды и поощрения </vt:lpstr>
      <vt:lpstr>            13.Награды и поощрения </vt:lpstr>
      <vt:lpstr>Приложение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Дом</dc:creator>
  <cp:lastModifiedBy>metodist2</cp:lastModifiedBy>
  <cp:revision>76</cp:revision>
  <dcterms:created xsi:type="dcterms:W3CDTF">2021-01-31T15:21:40Z</dcterms:created>
  <dcterms:modified xsi:type="dcterms:W3CDTF">2021-02-08T12:22:41Z</dcterms:modified>
</cp:coreProperties>
</file>